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wdp" ContentType="image/vnd.ms-photo"/>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media/image31.jpg" ContentType="image/jpeg"/>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ppt/notesSlides/notesSlide1.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notesSlides/notesSlide2.xml" ContentType="application/vnd.openxmlformats-officedocument.presentationml.notesSlide+xml"/>
  <Override PartName="/ppt/charts/chart12.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charts/chart13.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drawings/drawing9.xml" ContentType="application/vnd.openxmlformats-officedocument.drawingml.chartshapes+xml"/>
  <Override PartName="/ppt/charts/chart16.xml" ContentType="application/vnd.openxmlformats-officedocument.drawingml.chart+xml"/>
  <Override PartName="/ppt/drawings/drawing10.xml" ContentType="application/vnd.openxmlformats-officedocument.drawingml.chartshapes+xml"/>
  <Override PartName="/ppt/charts/chart17.xml" ContentType="application/vnd.openxmlformats-officedocument.drawingml.chart+xml"/>
  <Override PartName="/ppt/drawings/drawing11.xml" ContentType="application/vnd.openxmlformats-officedocument.drawingml.chartshapes+xml"/>
  <Override PartName="/ppt/charts/chart18.xml" ContentType="application/vnd.openxmlformats-officedocument.drawingml.chart+xml"/>
  <Override PartName="/ppt/charts/chart19.xml" ContentType="application/vnd.openxmlformats-officedocument.drawingml.chart+xml"/>
  <Override PartName="/ppt/notesSlides/notesSlide5.xml" ContentType="application/vnd.openxmlformats-officedocument.presentationml.notesSlide+xml"/>
  <Override PartName="/ppt/charts/chart20.xml" ContentType="application/vnd.openxmlformats-officedocument.drawingml.chart+xml"/>
  <Override PartName="/ppt/theme/themeOverride4.xml" ContentType="application/vnd.openxmlformats-officedocument.themeOverride+xml"/>
  <Override PartName="/ppt/notesSlides/notesSlide6.xml" ContentType="application/vnd.openxmlformats-officedocument.presentationml.notesSlide+xml"/>
  <Override PartName="/ppt/charts/chart21.xml" ContentType="application/vnd.openxmlformats-officedocument.drawingml.chart+xml"/>
  <Override PartName="/ppt/theme/themeOverride5.xml" ContentType="application/vnd.openxmlformats-officedocument.themeOverride+xml"/>
  <Override PartName="/ppt/notesSlides/notesSlide7.xml" ContentType="application/vnd.openxmlformats-officedocument.presentationml.notesSlide+xml"/>
  <Override PartName="/ppt/charts/chart22.xml" ContentType="application/vnd.openxmlformats-officedocument.drawingml.chart+xml"/>
  <Override PartName="/ppt/theme/themeOverride6.xml" ContentType="application/vnd.openxmlformats-officedocument.themeOverride+xml"/>
  <Override PartName="/ppt/notesSlides/notesSlide8.xml" ContentType="application/vnd.openxmlformats-officedocument.presentationml.notesSlide+xml"/>
  <Override PartName="/ppt/charts/chart23.xml" ContentType="application/vnd.openxmlformats-officedocument.drawingml.chart+xml"/>
  <Override PartName="/ppt/theme/themeOverride7.xml" ContentType="application/vnd.openxmlformats-officedocument.themeOverride+xml"/>
  <Override PartName="/ppt/notesSlides/notesSlide9.xml" ContentType="application/vnd.openxmlformats-officedocument.presentationml.notesSlide+xml"/>
  <Override PartName="/ppt/charts/chart24.xml" ContentType="application/vnd.openxmlformats-officedocument.drawingml.chart+xml"/>
  <Override PartName="/ppt/theme/themeOverride8.xml" ContentType="application/vnd.openxmlformats-officedocument.themeOverride+xml"/>
  <Override PartName="/ppt/notesSlides/notesSlide10.xml" ContentType="application/vnd.openxmlformats-officedocument.presentationml.notesSlide+xml"/>
  <Override PartName="/ppt/charts/chart25.xml" ContentType="application/vnd.openxmlformats-officedocument.drawingml.chart+xml"/>
  <Override PartName="/ppt/theme/themeOverride9.xml" ContentType="application/vnd.openxmlformats-officedocument.themeOverride+xml"/>
  <Override PartName="/ppt/notesSlides/notesSlide11.xml" ContentType="application/vnd.openxmlformats-officedocument.presentationml.notesSlide+xml"/>
  <Override PartName="/ppt/charts/chart26.xml" ContentType="application/vnd.openxmlformats-officedocument.drawingml.chart+xml"/>
  <Override PartName="/ppt/theme/themeOverride10.xml" ContentType="application/vnd.openxmlformats-officedocument.themeOverride+xml"/>
  <Override PartName="/ppt/notesSlides/notesSlide12.xml" ContentType="application/vnd.openxmlformats-officedocument.presentationml.notesSlide+xml"/>
  <Override PartName="/ppt/charts/chart27.xml" ContentType="application/vnd.openxmlformats-officedocument.drawingml.chart+xml"/>
  <Override PartName="/ppt/theme/themeOverride11.xml" ContentType="application/vnd.openxmlformats-officedocument.themeOverride+xml"/>
  <Override PartName="/ppt/notesSlides/notesSlide13.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drawings/drawing12.xml" ContentType="application/vnd.openxmlformats-officedocument.drawingml.chartshape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4"/>
  </p:notesMasterIdLst>
  <p:handoutMasterIdLst>
    <p:handoutMasterId r:id="rId145"/>
  </p:handoutMasterIdLst>
  <p:sldIdLst>
    <p:sldId id="564" r:id="rId2"/>
    <p:sldId id="361" r:id="rId3"/>
    <p:sldId id="360" r:id="rId4"/>
    <p:sldId id="397" r:id="rId5"/>
    <p:sldId id="266" r:id="rId6"/>
    <p:sldId id="602" r:id="rId7"/>
    <p:sldId id="603" r:id="rId8"/>
    <p:sldId id="626" r:id="rId9"/>
    <p:sldId id="604" r:id="rId10"/>
    <p:sldId id="532" r:id="rId11"/>
    <p:sldId id="601" r:id="rId12"/>
    <p:sldId id="556" r:id="rId13"/>
    <p:sldId id="427" r:id="rId14"/>
    <p:sldId id="392" r:id="rId15"/>
    <p:sldId id="595" r:id="rId16"/>
    <p:sldId id="537" r:id="rId17"/>
    <p:sldId id="610" r:id="rId18"/>
    <p:sldId id="609" r:id="rId19"/>
    <p:sldId id="608" r:id="rId20"/>
    <p:sldId id="605" r:id="rId21"/>
    <p:sldId id="607" r:id="rId22"/>
    <p:sldId id="612" r:id="rId23"/>
    <p:sldId id="614" r:id="rId24"/>
    <p:sldId id="615" r:id="rId25"/>
    <p:sldId id="557" r:id="rId26"/>
    <p:sldId id="540" r:id="rId27"/>
    <p:sldId id="548" r:id="rId28"/>
    <p:sldId id="534" r:id="rId29"/>
    <p:sldId id="578" r:id="rId30"/>
    <p:sldId id="585" r:id="rId31"/>
    <p:sldId id="535" r:id="rId32"/>
    <p:sldId id="586" r:id="rId33"/>
    <p:sldId id="621" r:id="rId34"/>
    <p:sldId id="625" r:id="rId35"/>
    <p:sldId id="622" r:id="rId36"/>
    <p:sldId id="620" r:id="rId37"/>
    <p:sldId id="294" r:id="rId38"/>
    <p:sldId id="558" r:id="rId39"/>
    <p:sldId id="587" r:id="rId40"/>
    <p:sldId id="594" r:id="rId41"/>
    <p:sldId id="400" r:id="rId42"/>
    <p:sldId id="301" r:id="rId43"/>
    <p:sldId id="307" r:id="rId44"/>
    <p:sldId id="308" r:id="rId45"/>
    <p:sldId id="550" r:id="rId46"/>
    <p:sldId id="588" r:id="rId47"/>
    <p:sldId id="593" r:id="rId48"/>
    <p:sldId id="599" r:id="rId49"/>
    <p:sldId id="589" r:id="rId50"/>
    <p:sldId id="616" r:id="rId51"/>
    <p:sldId id="617" r:id="rId52"/>
    <p:sldId id="590" r:id="rId53"/>
    <p:sldId id="600" r:id="rId54"/>
    <p:sldId id="560" r:id="rId55"/>
    <p:sldId id="562" r:id="rId56"/>
    <p:sldId id="581" r:id="rId57"/>
    <p:sldId id="583" r:id="rId58"/>
    <p:sldId id="544" r:id="rId59"/>
    <p:sldId id="272" r:id="rId60"/>
    <p:sldId id="561" r:id="rId61"/>
    <p:sldId id="538" r:id="rId62"/>
    <p:sldId id="299" r:id="rId63"/>
    <p:sldId id="283" r:id="rId64"/>
    <p:sldId id="592" r:id="rId65"/>
    <p:sldId id="591" r:id="rId66"/>
    <p:sldId id="261" r:id="rId67"/>
    <p:sldId id="293" r:id="rId68"/>
    <p:sldId id="559" r:id="rId69"/>
    <p:sldId id="597" r:id="rId70"/>
    <p:sldId id="598" r:id="rId71"/>
    <p:sldId id="596" r:id="rId72"/>
    <p:sldId id="539" r:id="rId73"/>
    <p:sldId id="533" r:id="rId74"/>
    <p:sldId id="372" r:id="rId75"/>
    <p:sldId id="324" r:id="rId76"/>
    <p:sldId id="407" r:id="rId77"/>
    <p:sldId id="416" r:id="rId78"/>
    <p:sldId id="567" r:id="rId79"/>
    <p:sldId id="414" r:id="rId80"/>
    <p:sldId id="580" r:id="rId81"/>
    <p:sldId id="316" r:id="rId82"/>
    <p:sldId id="382" r:id="rId83"/>
    <p:sldId id="383" r:id="rId84"/>
    <p:sldId id="576" r:id="rId85"/>
    <p:sldId id="391" r:id="rId86"/>
    <p:sldId id="577" r:id="rId87"/>
    <p:sldId id="573" r:id="rId88"/>
    <p:sldId id="574" r:id="rId89"/>
    <p:sldId id="384" r:id="rId90"/>
    <p:sldId id="504" r:id="rId91"/>
    <p:sldId id="370" r:id="rId92"/>
    <p:sldId id="571" r:id="rId93"/>
    <p:sldId id="415" r:id="rId94"/>
    <p:sldId id="413" r:id="rId95"/>
    <p:sldId id="417" r:id="rId96"/>
    <p:sldId id="418" r:id="rId97"/>
    <p:sldId id="419" r:id="rId98"/>
    <p:sldId id="568" r:id="rId99"/>
    <p:sldId id="570" r:id="rId100"/>
    <p:sldId id="566" r:id="rId101"/>
    <p:sldId id="579" r:id="rId102"/>
    <p:sldId id="555" r:id="rId103"/>
    <p:sldId id="393" r:id="rId104"/>
    <p:sldId id="394" r:id="rId105"/>
    <p:sldId id="505" r:id="rId106"/>
    <p:sldId id="509" r:id="rId107"/>
    <p:sldId id="270" r:id="rId108"/>
    <p:sldId id="267" r:id="rId109"/>
    <p:sldId id="545" r:id="rId110"/>
    <p:sldId id="260" r:id="rId111"/>
    <p:sldId id="541" r:id="rId112"/>
    <p:sldId id="563" r:id="rId113"/>
    <p:sldId id="543" r:id="rId114"/>
    <p:sldId id="565" r:id="rId115"/>
    <p:sldId id="549" r:id="rId116"/>
    <p:sldId id="485" r:id="rId117"/>
    <p:sldId id="500" r:id="rId118"/>
    <p:sldId id="501" r:id="rId119"/>
    <p:sldId id="490" r:id="rId120"/>
    <p:sldId id="489" r:id="rId121"/>
    <p:sldId id="546" r:id="rId122"/>
    <p:sldId id="547" r:id="rId123"/>
    <p:sldId id="554" r:id="rId124"/>
    <p:sldId id="553" r:id="rId125"/>
    <p:sldId id="287" r:id="rId126"/>
    <p:sldId id="298" r:id="rId127"/>
    <p:sldId id="273" r:id="rId128"/>
    <p:sldId id="274" r:id="rId129"/>
    <p:sldId id="275" r:id="rId130"/>
    <p:sldId id="279" r:id="rId131"/>
    <p:sldId id="280" r:id="rId132"/>
    <p:sldId id="295" r:id="rId133"/>
    <p:sldId id="281" r:id="rId134"/>
    <p:sldId id="284" r:id="rId135"/>
    <p:sldId id="296" r:id="rId136"/>
    <p:sldId id="285" r:id="rId137"/>
    <p:sldId id="282" r:id="rId138"/>
    <p:sldId id="309" r:id="rId139"/>
    <p:sldId id="292" r:id="rId140"/>
    <p:sldId id="345" r:id="rId141"/>
    <p:sldId id="426" r:id="rId142"/>
    <p:sldId id="582" r:id="rId143"/>
  </p:sldIdLst>
  <p:sldSz cx="12192000" cy="6858000"/>
  <p:notesSz cx="6858000" cy="994568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756" y="108"/>
      </p:cViewPr>
      <p:guideLst>
        <p:guide orient="horz" pos="2880"/>
        <p:guide pos="2160"/>
      </p:guideLst>
    </p:cSldViewPr>
  </p:slideViewPr>
  <p:notesTextViewPr>
    <p:cViewPr>
      <p:scale>
        <a:sx n="3" d="2"/>
        <a:sy n="3" d="2"/>
      </p:scale>
      <p:origin x="0" y="0"/>
    </p:cViewPr>
  </p:notesTextViewPr>
  <p:sorterViewPr>
    <p:cViewPr>
      <p:scale>
        <a:sx n="60" d="100"/>
        <a:sy n="60" d="100"/>
      </p:scale>
      <p:origin x="0" y="-4674"/>
    </p:cViewPr>
  </p:sorterViewPr>
  <p:notesViewPr>
    <p:cSldViewPr>
      <p:cViewPr varScale="1">
        <p:scale>
          <a:sx n="77" d="100"/>
          <a:sy n="77" d="100"/>
        </p:scale>
        <p:origin x="3132" y="13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2.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4.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5.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6.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7.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8.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9.xml"/></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10.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11.xml"/></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00663978512191"/>
          <c:y val="0.16003981583745597"/>
          <c:w val="0.47721646707788773"/>
          <c:h val="0.74943694981603337"/>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1.1660779656254894E-2"/>
                  <c:y val="-0.40461211009234266"/>
                </c:manualLayout>
              </c:layout>
              <c:numFmt formatCode="#,##0\ &quot;€&quot;" sourceLinked="0"/>
              <c:spPr/>
              <c:txPr>
                <a:bodyPr/>
                <a:lstStyle/>
                <a:p>
                  <a:pPr algn="ctr">
                    <a:defRPr lang="es-ES" sz="24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70-442D-9765-E7D540F7F28B}"/>
                </c:ext>
              </c:extLst>
            </c:dLbl>
            <c:numFmt formatCode="#,##0\ &quot;€&quot;" sourceLinked="0"/>
            <c:spPr>
              <a:noFill/>
              <a:ln>
                <a:noFill/>
              </a:ln>
              <a:effectLst/>
            </c:spPr>
            <c:txPr>
              <a:bodyPr/>
              <a:lstStyle/>
              <a:p>
                <a:pPr algn="ctr">
                  <a:defRPr lang="es-ES" sz="20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18024</c:v>
                </c:pt>
              </c:numCache>
            </c:numRef>
          </c:val>
          <c:extLst>
            <c:ext xmlns:c16="http://schemas.microsoft.com/office/drawing/2014/chart" uri="{C3380CC4-5D6E-409C-BE32-E72D297353CC}">
              <c16:uniqueId val="{00000001-A270-442D-9765-E7D540F7F28B}"/>
            </c:ext>
          </c:extLst>
        </c:ser>
        <c:ser>
          <c:idx val="1"/>
          <c:order val="1"/>
          <c:tx>
            <c:strRef>
              <c:f>Hoja1!$C$1</c:f>
              <c:strCache>
                <c:ptCount val="1"/>
                <c:pt idx="0">
                  <c:v>Coste por no regar con boquillas de baja presion</c:v>
                </c:pt>
              </c:strCache>
            </c:strRef>
          </c:tx>
          <c:spPr>
            <a:ln>
              <a:solidFill>
                <a:schemeClr val="accent2">
                  <a:lumMod val="50000"/>
                </a:schemeClr>
              </a:solidFill>
            </a:ln>
          </c:spPr>
          <c:invertIfNegative val="0"/>
          <c:dLbls>
            <c:dLbl>
              <c:idx val="0"/>
              <c:layout>
                <c:manualLayout>
                  <c:x val="-1.8948766941414223E-2"/>
                  <c:y val="-0.21268061718632569"/>
                </c:manualLayout>
              </c:layout>
              <c:numFmt formatCode="#,##0\ &quot;€&quot;" sourceLinked="0"/>
              <c:spPr/>
              <c:txPr>
                <a:bodyPr/>
                <a:lstStyle/>
                <a:p>
                  <a:pPr algn="ctr">
                    <a:defRPr lang="es-ES" sz="16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70-442D-9765-E7D540F7F28B}"/>
                </c:ext>
              </c:extLst>
            </c:dLbl>
            <c:numFmt formatCode="#,##0\ &quot;€&quot;" sourceLinked="0"/>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numCache>
            </c:numRef>
          </c:val>
          <c:extLst>
            <c:ext xmlns:c16="http://schemas.microsoft.com/office/drawing/2014/chart" uri="{C3380CC4-5D6E-409C-BE32-E72D297353CC}">
              <c16:uniqueId val="{00000003-A270-442D-9765-E7D540F7F28B}"/>
            </c:ext>
          </c:extLst>
        </c:ser>
        <c:ser>
          <c:idx val="2"/>
          <c:order val="2"/>
          <c:tx>
            <c:strRef>
              <c:f>Hoja1!$D$1</c:f>
              <c:strCache>
                <c:ptCount val="1"/>
                <c:pt idx="0">
                  <c:v>Coste por regar con mas presion de la necesaria en el alero del pivot en las pendientes hacia abajo</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numCache>
            </c:numRef>
          </c:val>
          <c:extLst>
            <c:ext xmlns:c16="http://schemas.microsoft.com/office/drawing/2014/chart" uri="{C3380CC4-5D6E-409C-BE32-E72D297353CC}">
              <c16:uniqueId val="{00000004-A270-442D-9765-E7D540F7F28B}"/>
            </c:ext>
          </c:extLst>
        </c:ser>
        <c:ser>
          <c:idx val="3"/>
          <c:order val="3"/>
          <c:tx>
            <c:strRef>
              <c:f>Hoja1!$E$1</c:f>
              <c:strCache>
                <c:ptCount val="1"/>
                <c:pt idx="0">
                  <c:v>Coste por  exceso de contratacion al no regar con baja presión </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numCache>
            </c:numRef>
          </c:val>
          <c:extLst>
            <c:ext xmlns:c16="http://schemas.microsoft.com/office/drawing/2014/chart" uri="{C3380CC4-5D6E-409C-BE32-E72D297353CC}">
              <c16:uniqueId val="{00000005-A270-442D-9765-E7D540F7F28B}"/>
            </c:ext>
          </c:extLst>
        </c:ser>
        <c:ser>
          <c:idx val="4"/>
          <c:order val="4"/>
          <c:tx>
            <c:strRef>
              <c:f>Hoja1!$F$1</c:f>
              <c:strCache>
                <c:ptCount val="1"/>
                <c:pt idx="0">
                  <c:v>Ahorro que no se produce por  no disponer de variador que permita modificar el régimen de la bomba</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numCache>
            </c:numRef>
          </c:val>
          <c:extLst>
            <c:ext xmlns:c16="http://schemas.microsoft.com/office/drawing/2014/chart" uri="{C3380CC4-5D6E-409C-BE32-E72D297353CC}">
              <c16:uniqueId val="{00000006-A270-442D-9765-E7D540F7F28B}"/>
            </c:ext>
          </c:extLst>
        </c:ser>
        <c:ser>
          <c:idx val="5"/>
          <c:order val="5"/>
          <c:tx>
            <c:strRef>
              <c:f>Hoja1!$G$1</c:f>
              <c:strCache>
                <c:ptCount val="1"/>
                <c:pt idx="0">
                  <c:v>Sanción de la compañía  por descuidos al conectarse un día en tarifa punta</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numCache>
            </c:numRef>
          </c:val>
          <c:extLst>
            <c:ext xmlns:c16="http://schemas.microsoft.com/office/drawing/2014/chart" uri="{C3380CC4-5D6E-409C-BE32-E72D297353CC}">
              <c16:uniqueId val="{00000007-A270-442D-9765-E7D540F7F28B}"/>
            </c:ext>
          </c:extLst>
        </c:ser>
        <c:ser>
          <c:idx val="6"/>
          <c:order val="6"/>
          <c:tx>
            <c:strRef>
              <c:f>Hoja1!$H$1</c:f>
              <c:strCache>
                <c:ptCount val="1"/>
                <c:pt idx="0">
                  <c:v>Sanción de la compañía por exceder  de la potencia contratada</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numCache>
            </c:numRef>
          </c:val>
          <c:extLst>
            <c:ext xmlns:c16="http://schemas.microsoft.com/office/drawing/2014/chart" uri="{C3380CC4-5D6E-409C-BE32-E72D297353CC}">
              <c16:uniqueId val="{00000008-A270-442D-9765-E7D540F7F28B}"/>
            </c:ext>
          </c:extLst>
        </c:ser>
        <c:ser>
          <c:idx val="7"/>
          <c:order val="7"/>
          <c:tx>
            <c:strRef>
              <c:f>Hoja1!$I$1</c:f>
              <c:strCache>
                <c:ptCount val="1"/>
                <c:pt idx="0">
                  <c:v>Por olvidarse de pedir la exención del 85% en el impuesto de la electricidad</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270-442D-9765-E7D540F7F28B}"/>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numCache>
            </c:numRef>
          </c:val>
          <c:extLst>
            <c:ext xmlns:c16="http://schemas.microsoft.com/office/drawing/2014/chart" uri="{C3380CC4-5D6E-409C-BE32-E72D297353CC}">
              <c16:uniqueId val="{0000000A-A270-442D-9765-E7D540F7F28B}"/>
            </c:ext>
          </c:extLst>
        </c:ser>
        <c:ser>
          <c:idx val="8"/>
          <c:order val="8"/>
          <c:tx>
            <c:strRef>
              <c:f>Hoja1!$J$1</c:f>
              <c:strCache>
                <c:ptCount val="1"/>
                <c:pt idx="0">
                  <c:v>Por no elegir una compañia que le permita cambio estacional de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270-442D-9765-E7D540F7F28B}"/>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numCache>
            </c:numRef>
          </c:val>
          <c:extLst>
            <c:ext xmlns:c16="http://schemas.microsoft.com/office/drawing/2014/chart" uri="{C3380CC4-5D6E-409C-BE32-E72D297353CC}">
              <c16:uniqueId val="{0000000C-A270-442D-9765-E7D540F7F28B}"/>
            </c:ext>
          </c:extLst>
        </c:ser>
        <c:ser>
          <c:idx val="9"/>
          <c:order val="9"/>
          <c:tx>
            <c:strRef>
              <c:f>Hoja1!$K$1</c:f>
              <c:strCache>
                <c:ptCount val="1"/>
                <c:pt idx="0">
                  <c:v>Por no elegir la compañía con mejor precio de la energía</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numCache>
            </c:numRef>
          </c:val>
          <c:extLst>
            <c:ext xmlns:c16="http://schemas.microsoft.com/office/drawing/2014/chart" uri="{C3380CC4-5D6E-409C-BE32-E72D297353CC}">
              <c16:uniqueId val="{0000000D-A270-442D-9765-E7D540F7F28B}"/>
            </c:ext>
          </c:extLst>
        </c:ser>
        <c:dLbls>
          <c:showLegendKey val="0"/>
          <c:showVal val="0"/>
          <c:showCatName val="0"/>
          <c:showSerName val="0"/>
          <c:showPercent val="0"/>
          <c:showBubbleSize val="0"/>
        </c:dLbls>
        <c:gapWidth val="294"/>
        <c:overlap val="-8"/>
        <c:axId val="206108544"/>
        <c:axId val="206110080"/>
      </c:barChart>
      <c:catAx>
        <c:axId val="206108544"/>
        <c:scaling>
          <c:orientation val="minMax"/>
        </c:scaling>
        <c:delete val="0"/>
        <c:axPos val="b"/>
        <c:numFmt formatCode="General" sourceLinked="1"/>
        <c:majorTickMark val="out"/>
        <c:minorTickMark val="none"/>
        <c:tickLblPos val="nextTo"/>
        <c:crossAx val="206110080"/>
        <c:crosses val="autoZero"/>
        <c:auto val="1"/>
        <c:lblAlgn val="ctr"/>
        <c:lblOffset val="100"/>
        <c:noMultiLvlLbl val="0"/>
      </c:catAx>
      <c:valAx>
        <c:axId val="206110080"/>
        <c:scaling>
          <c:orientation val="minMax"/>
          <c:max val="18000"/>
          <c:min val="0"/>
        </c:scaling>
        <c:delete val="0"/>
        <c:axPos val="l"/>
        <c:majorGridlines/>
        <c:numFmt formatCode="General" sourceLinked="1"/>
        <c:majorTickMark val="out"/>
        <c:minorTickMark val="none"/>
        <c:tickLblPos val="nextTo"/>
        <c:crossAx val="206108544"/>
        <c:crosses val="autoZero"/>
        <c:crossBetween val="between"/>
      </c:valAx>
    </c:plotArea>
    <c:plotVisOnly val="1"/>
    <c:dispBlanksAs val="gap"/>
    <c:showDLblsOverMax val="0"/>
  </c:chart>
  <c:txPr>
    <a:bodyPr/>
    <a:lstStyle/>
    <a:p>
      <a:pPr>
        <a:defRPr sz="1800"/>
      </a:pPr>
      <a:endParaRPr lang="es-E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Hoja1!$B$1</c:f>
              <c:strCache>
                <c:ptCount val="1"/>
                <c:pt idx="0">
                  <c:v>Costes variables</c:v>
                </c:pt>
              </c:strCache>
            </c:strRef>
          </c:tx>
          <c:spPr>
            <a:gradFill>
              <a:gsLst>
                <a:gs pos="0">
                  <a:srgbClr val="007033"/>
                </a:gs>
                <a:gs pos="82000">
                  <a:srgbClr val="00B050"/>
                </a:gs>
                <a:gs pos="100000">
                  <a:schemeClr val="accent1">
                    <a:tint val="23500"/>
                    <a:satMod val="160000"/>
                  </a:schemeClr>
                </a:gs>
              </a:gsLst>
              <a:lin ang="5400000" scaled="0"/>
            </a:gradFill>
          </c:spPr>
          <c:invertIfNegative val="0"/>
          <c:dLbls>
            <c:spPr>
              <a:noFill/>
              <a:ln>
                <a:noFill/>
              </a:ln>
              <a:effectLst/>
            </c:spPr>
            <c:txPr>
              <a:bodyPr/>
              <a:lstStyle/>
              <a:p>
                <a:pPr>
                  <a:defRPr sz="2400" b="1" i="0" baseline="0">
                    <a:solidFill>
                      <a:schemeClr val="accent3">
                        <a:lumMod val="50000"/>
                      </a:schemeClr>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Modernizado</c:v>
                </c:pt>
                <c:pt idx="1">
                  <c:v>Sondeos</c:v>
                </c:pt>
              </c:strCache>
            </c:strRef>
          </c:cat>
          <c:val>
            <c:numRef>
              <c:f>Hoja1!$B$2:$B$3</c:f>
              <c:numCache>
                <c:formatCode>General</c:formatCode>
                <c:ptCount val="2"/>
                <c:pt idx="0">
                  <c:v>1938</c:v>
                </c:pt>
                <c:pt idx="1">
                  <c:v>2726</c:v>
                </c:pt>
              </c:numCache>
            </c:numRef>
          </c:val>
          <c:extLst>
            <c:ext xmlns:c16="http://schemas.microsoft.com/office/drawing/2014/chart" uri="{C3380CC4-5D6E-409C-BE32-E72D297353CC}">
              <c16:uniqueId val="{00000000-A215-478D-B3A4-A188D07653FC}"/>
            </c:ext>
          </c:extLst>
        </c:ser>
        <c:ser>
          <c:idx val="1"/>
          <c:order val="1"/>
          <c:tx>
            <c:strRef>
              <c:f>Hoja1!$C$1</c:f>
              <c:strCache>
                <c:ptCount val="1"/>
                <c:pt idx="0">
                  <c:v>Coste energia de riego</c:v>
                </c:pt>
              </c:strCache>
            </c:strRef>
          </c:tx>
          <c:spPr>
            <a:gradFill>
              <a:gsLst>
                <a:gs pos="0">
                  <a:srgbClr val="0070C0"/>
                </a:gs>
                <a:gs pos="100000">
                  <a:srgbClr val="00B0F0"/>
                </a:gs>
                <a:gs pos="100000">
                  <a:schemeClr val="accent1">
                    <a:tint val="23500"/>
                    <a:satMod val="160000"/>
                  </a:schemeClr>
                </a:gs>
              </a:gsLst>
              <a:lin ang="5400000" scaled="0"/>
            </a:gradFill>
          </c:spPr>
          <c:invertIfNegative val="0"/>
          <c:dLbls>
            <c:spPr>
              <a:noFill/>
              <a:ln>
                <a:noFill/>
              </a:ln>
              <a:effectLst/>
            </c:spPr>
            <c:txPr>
              <a:bodyPr/>
              <a:lstStyle/>
              <a:p>
                <a:pPr>
                  <a:defRPr sz="2400" b="1" baseline="0">
                    <a:solidFill>
                      <a:srgbClr val="0070C0"/>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Modernizado</c:v>
                </c:pt>
                <c:pt idx="1">
                  <c:v>Sondeos</c:v>
                </c:pt>
              </c:strCache>
            </c:strRef>
          </c:cat>
          <c:val>
            <c:numRef>
              <c:f>Hoja1!$C$2:$C$3</c:f>
              <c:numCache>
                <c:formatCode>General</c:formatCode>
                <c:ptCount val="2"/>
                <c:pt idx="0">
                  <c:v>212</c:v>
                </c:pt>
                <c:pt idx="1">
                  <c:v>928</c:v>
                </c:pt>
              </c:numCache>
            </c:numRef>
          </c:val>
          <c:extLst>
            <c:ext xmlns:c16="http://schemas.microsoft.com/office/drawing/2014/chart" uri="{C3380CC4-5D6E-409C-BE32-E72D297353CC}">
              <c16:uniqueId val="{00000001-A215-478D-B3A4-A188D07653FC}"/>
            </c:ext>
          </c:extLst>
        </c:ser>
        <c:dLbls>
          <c:showLegendKey val="0"/>
          <c:showVal val="0"/>
          <c:showCatName val="0"/>
          <c:showSerName val="0"/>
          <c:showPercent val="0"/>
          <c:showBubbleSize val="0"/>
        </c:dLbls>
        <c:gapWidth val="150"/>
        <c:axId val="757741824"/>
        <c:axId val="827936768"/>
      </c:barChart>
      <c:catAx>
        <c:axId val="757741824"/>
        <c:scaling>
          <c:orientation val="minMax"/>
        </c:scaling>
        <c:delete val="0"/>
        <c:axPos val="b"/>
        <c:numFmt formatCode="General" sourceLinked="0"/>
        <c:majorTickMark val="out"/>
        <c:minorTickMark val="none"/>
        <c:tickLblPos val="nextTo"/>
        <c:txPr>
          <a:bodyPr/>
          <a:lstStyle/>
          <a:p>
            <a:pPr>
              <a:defRPr sz="2400" b="1">
                <a:solidFill>
                  <a:schemeClr val="tx1">
                    <a:lumMod val="75000"/>
                    <a:lumOff val="25000"/>
                  </a:schemeClr>
                </a:solidFill>
              </a:defRPr>
            </a:pPr>
            <a:endParaRPr lang="es-ES"/>
          </a:p>
        </c:txPr>
        <c:crossAx val="827936768"/>
        <c:crosses val="autoZero"/>
        <c:auto val="1"/>
        <c:lblAlgn val="ctr"/>
        <c:lblOffset val="100"/>
        <c:noMultiLvlLbl val="0"/>
      </c:catAx>
      <c:valAx>
        <c:axId val="827936768"/>
        <c:scaling>
          <c:orientation val="minMax"/>
        </c:scaling>
        <c:delete val="0"/>
        <c:axPos val="l"/>
        <c:majorGridlines/>
        <c:numFmt formatCode="General" sourceLinked="1"/>
        <c:majorTickMark val="out"/>
        <c:minorTickMark val="none"/>
        <c:tickLblPos val="nextTo"/>
        <c:txPr>
          <a:bodyPr/>
          <a:lstStyle/>
          <a:p>
            <a:pPr>
              <a:defRPr sz="1800"/>
            </a:pPr>
            <a:endParaRPr lang="es-ES"/>
          </a:p>
        </c:txPr>
        <c:crossAx val="757741824"/>
        <c:crosses val="autoZero"/>
        <c:crossBetween val="between"/>
      </c:valAx>
    </c:plotArea>
    <c:legend>
      <c:legendPos val="b"/>
      <c:layout>
        <c:manualLayout>
          <c:xMode val="edge"/>
          <c:yMode val="edge"/>
          <c:x val="8.5451852309911064E-2"/>
          <c:y val="0.90998587876200887"/>
          <c:w val="0.89398688405690774"/>
          <c:h val="8.6734990157480318E-2"/>
        </c:manualLayout>
      </c:layout>
      <c:overlay val="0"/>
      <c:txPr>
        <a:bodyPr/>
        <a:lstStyle/>
        <a:p>
          <a:pPr>
            <a:defRPr sz="24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Hoja1!$B$1</c:f>
              <c:strCache>
                <c:ptCount val="1"/>
                <c:pt idx="0">
                  <c:v>Costes variables</c:v>
                </c:pt>
              </c:strCache>
            </c:strRef>
          </c:tx>
          <c:spPr>
            <a:gradFill>
              <a:gsLst>
                <a:gs pos="0">
                  <a:srgbClr val="007033"/>
                </a:gs>
                <a:gs pos="82000">
                  <a:srgbClr val="00B050"/>
                </a:gs>
                <a:gs pos="100000">
                  <a:schemeClr val="accent1">
                    <a:tint val="23500"/>
                    <a:satMod val="160000"/>
                  </a:schemeClr>
                </a:gs>
              </a:gsLst>
              <a:lin ang="5400000" scaled="0"/>
            </a:gradFill>
          </c:spPr>
          <c:invertIfNegative val="0"/>
          <c:dLbls>
            <c:spPr>
              <a:noFill/>
              <a:ln>
                <a:noFill/>
              </a:ln>
              <a:effectLst/>
            </c:spPr>
            <c:txPr>
              <a:bodyPr/>
              <a:lstStyle/>
              <a:p>
                <a:pPr>
                  <a:defRPr sz="2400" b="1" i="0" baseline="0">
                    <a:solidFill>
                      <a:schemeClr val="accent3">
                        <a:lumMod val="50000"/>
                      </a:schemeClr>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Modernizado</c:v>
                </c:pt>
                <c:pt idx="1">
                  <c:v>Sondeos</c:v>
                </c:pt>
              </c:strCache>
            </c:strRef>
          </c:cat>
          <c:val>
            <c:numRef>
              <c:f>Hoja1!$B$2:$B$3</c:f>
              <c:numCache>
                <c:formatCode>General</c:formatCode>
                <c:ptCount val="2"/>
                <c:pt idx="0">
                  <c:v>2362</c:v>
                </c:pt>
                <c:pt idx="1">
                  <c:v>4582</c:v>
                </c:pt>
              </c:numCache>
            </c:numRef>
          </c:val>
          <c:extLst>
            <c:ext xmlns:c16="http://schemas.microsoft.com/office/drawing/2014/chart" uri="{C3380CC4-5D6E-409C-BE32-E72D297353CC}">
              <c16:uniqueId val="{00000000-A215-478D-B3A4-A188D07653FC}"/>
            </c:ext>
          </c:extLst>
        </c:ser>
        <c:ser>
          <c:idx val="1"/>
          <c:order val="1"/>
          <c:tx>
            <c:strRef>
              <c:f>Hoja1!$C$1</c:f>
              <c:strCache>
                <c:ptCount val="1"/>
                <c:pt idx="0">
                  <c:v>Coste energia de riego</c:v>
                </c:pt>
              </c:strCache>
            </c:strRef>
          </c:tx>
          <c:spPr>
            <a:gradFill>
              <a:gsLst>
                <a:gs pos="0">
                  <a:srgbClr val="0070C0"/>
                </a:gs>
                <a:gs pos="100000">
                  <a:srgbClr val="00B0F0"/>
                </a:gs>
                <a:gs pos="100000">
                  <a:schemeClr val="accent1">
                    <a:tint val="23500"/>
                    <a:satMod val="160000"/>
                  </a:schemeClr>
                </a:gs>
              </a:gsLst>
              <a:lin ang="5400000" scaled="0"/>
            </a:gradFill>
          </c:spPr>
          <c:invertIfNegative val="0"/>
          <c:dLbls>
            <c:spPr>
              <a:noFill/>
              <a:ln>
                <a:noFill/>
              </a:ln>
              <a:effectLst/>
            </c:spPr>
            <c:txPr>
              <a:bodyPr/>
              <a:lstStyle/>
              <a:p>
                <a:pPr>
                  <a:defRPr sz="2400" b="1" baseline="0">
                    <a:solidFill>
                      <a:srgbClr val="0070C0"/>
                    </a:solidFill>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Modernizado</c:v>
                </c:pt>
                <c:pt idx="1">
                  <c:v>Sondeos</c:v>
                </c:pt>
              </c:strCache>
            </c:strRef>
          </c:cat>
          <c:val>
            <c:numRef>
              <c:f>Hoja1!$C$2:$C$3</c:f>
              <c:numCache>
                <c:formatCode>General</c:formatCode>
                <c:ptCount val="2"/>
                <c:pt idx="0">
                  <c:v>636</c:v>
                </c:pt>
                <c:pt idx="1">
                  <c:v>2784</c:v>
                </c:pt>
              </c:numCache>
            </c:numRef>
          </c:val>
          <c:extLst>
            <c:ext xmlns:c16="http://schemas.microsoft.com/office/drawing/2014/chart" uri="{C3380CC4-5D6E-409C-BE32-E72D297353CC}">
              <c16:uniqueId val="{00000001-A215-478D-B3A4-A188D07653FC}"/>
            </c:ext>
          </c:extLst>
        </c:ser>
        <c:dLbls>
          <c:showLegendKey val="0"/>
          <c:showVal val="0"/>
          <c:showCatName val="0"/>
          <c:showSerName val="0"/>
          <c:showPercent val="0"/>
          <c:showBubbleSize val="0"/>
        </c:dLbls>
        <c:gapWidth val="150"/>
        <c:axId val="757741824"/>
        <c:axId val="827936768"/>
      </c:barChart>
      <c:catAx>
        <c:axId val="757741824"/>
        <c:scaling>
          <c:orientation val="minMax"/>
        </c:scaling>
        <c:delete val="0"/>
        <c:axPos val="b"/>
        <c:numFmt formatCode="General" sourceLinked="0"/>
        <c:majorTickMark val="out"/>
        <c:minorTickMark val="none"/>
        <c:tickLblPos val="nextTo"/>
        <c:txPr>
          <a:bodyPr/>
          <a:lstStyle/>
          <a:p>
            <a:pPr>
              <a:defRPr sz="2400" b="1">
                <a:solidFill>
                  <a:schemeClr val="tx1">
                    <a:lumMod val="75000"/>
                    <a:lumOff val="25000"/>
                  </a:schemeClr>
                </a:solidFill>
              </a:defRPr>
            </a:pPr>
            <a:endParaRPr lang="es-ES"/>
          </a:p>
        </c:txPr>
        <c:crossAx val="827936768"/>
        <c:crosses val="autoZero"/>
        <c:auto val="1"/>
        <c:lblAlgn val="ctr"/>
        <c:lblOffset val="100"/>
        <c:noMultiLvlLbl val="0"/>
      </c:catAx>
      <c:valAx>
        <c:axId val="827936768"/>
        <c:scaling>
          <c:orientation val="minMax"/>
        </c:scaling>
        <c:delete val="0"/>
        <c:axPos val="l"/>
        <c:majorGridlines/>
        <c:numFmt formatCode="General" sourceLinked="1"/>
        <c:majorTickMark val="out"/>
        <c:minorTickMark val="none"/>
        <c:tickLblPos val="nextTo"/>
        <c:txPr>
          <a:bodyPr/>
          <a:lstStyle/>
          <a:p>
            <a:pPr>
              <a:defRPr sz="1800"/>
            </a:pPr>
            <a:endParaRPr lang="es-ES"/>
          </a:p>
        </c:txPr>
        <c:crossAx val="757741824"/>
        <c:crosses val="autoZero"/>
        <c:crossBetween val="between"/>
      </c:valAx>
    </c:plotArea>
    <c:legend>
      <c:legendPos val="b"/>
      <c:layout>
        <c:manualLayout>
          <c:xMode val="edge"/>
          <c:yMode val="edge"/>
          <c:x val="8.5451852309911064E-2"/>
          <c:y val="0.90998587876200887"/>
          <c:w val="0.89398688405690774"/>
          <c:h val="8.6734990157480318E-2"/>
        </c:manualLayout>
      </c:layout>
      <c:overlay val="0"/>
      <c:txPr>
        <a:bodyPr/>
        <a:lstStyle/>
        <a:p>
          <a:pPr>
            <a:defRPr sz="24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4358034808162"/>
          <c:y val="0.20530146602961757"/>
          <c:w val="0.42842207352756334"/>
          <c:h val="0.70417534441858132"/>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6016915865825258E-2"/>
                  <c:y val="2.8626175385341908E-2"/>
                </c:manualLayout>
              </c:layout>
              <c:tx>
                <c:rich>
                  <a:bodyPr/>
                  <a:lstStyle/>
                  <a:p>
                    <a:r>
                      <a:rPr lang="en-US" sz="2000" dirty="0"/>
                      <a:t>7.242 €</a:t>
                    </a:r>
                    <a:endParaRPr lang="en-US" sz="2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B0B-47E1-B320-6876AB0971A2}"/>
                </c:ext>
              </c:extLst>
            </c:dLbl>
            <c:spPr>
              <a:noFill/>
              <a:ln>
                <a:noFill/>
              </a:ln>
              <a:effectLst/>
            </c:spPr>
            <c:txPr>
              <a:bodyPr/>
              <a:lstStyle/>
              <a:p>
                <a:pPr algn="ctr">
                  <a:defRPr lang="es-ES" sz="20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7362</c:v>
                </c:pt>
              </c:numCache>
            </c:numRef>
          </c:val>
          <c:extLst>
            <c:ext xmlns:c16="http://schemas.microsoft.com/office/drawing/2014/chart" uri="{C3380CC4-5D6E-409C-BE32-E72D297353CC}">
              <c16:uniqueId val="{00000001-2B0B-47E1-B320-6876AB0971A2}"/>
            </c:ext>
          </c:extLst>
        </c:ser>
        <c:ser>
          <c:idx val="1"/>
          <c:order val="1"/>
          <c:tx>
            <c:strRef>
              <c:f>Hoja1!$C$1</c:f>
              <c:strCache>
                <c:ptCount val="1"/>
                <c:pt idx="0">
                  <c:v>Ahorro por mejor control de la instalación: automatismos</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1089</c:v>
                </c:pt>
              </c:numCache>
            </c:numRef>
          </c:val>
          <c:extLst>
            <c:ext xmlns:c16="http://schemas.microsoft.com/office/drawing/2014/chart" uri="{C3380CC4-5D6E-409C-BE32-E72D297353CC}">
              <c16:uniqueId val="{00000002-2B0B-47E1-B320-6876AB0971A2}"/>
            </c:ext>
          </c:extLst>
        </c:ser>
        <c:ser>
          <c:idx val="2"/>
          <c:order val="2"/>
          <c:tx>
            <c:strRef>
              <c:f>Hoja1!$D$1</c:f>
              <c:strCache>
                <c:ptCount val="1"/>
                <c:pt idx="0">
                  <c:v>Coste por no regar con boquillas de baja presion</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991</c:v>
                </c:pt>
              </c:numCache>
            </c:numRef>
          </c:val>
          <c:extLst>
            <c:ext xmlns:c16="http://schemas.microsoft.com/office/drawing/2014/chart" uri="{C3380CC4-5D6E-409C-BE32-E72D297353CC}">
              <c16:uniqueId val="{00000003-2B0B-47E1-B320-6876AB0971A2}"/>
            </c:ext>
          </c:extLst>
        </c:ser>
        <c:ser>
          <c:idx val="3"/>
          <c:order val="3"/>
          <c:tx>
            <c:strRef>
              <c:f>Hoja1!$E$1</c:f>
              <c:strCache>
                <c:ptCount val="1"/>
                <c:pt idx="0">
                  <c:v>Pérdida de caga en la tuberia general</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419</c:v>
                </c:pt>
              </c:numCache>
            </c:numRef>
          </c:val>
          <c:extLst>
            <c:ext xmlns:c16="http://schemas.microsoft.com/office/drawing/2014/chart" uri="{C3380CC4-5D6E-409C-BE32-E72D297353CC}">
              <c16:uniqueId val="{00000004-2B0B-47E1-B320-6876AB0971A2}"/>
            </c:ext>
          </c:extLst>
        </c:ser>
        <c:ser>
          <c:idx val="4"/>
          <c:order val="4"/>
          <c:tx>
            <c:strRef>
              <c:f>Hoja1!$F$1</c:f>
              <c:strCache>
                <c:ptCount val="1"/>
                <c:pt idx="0">
                  <c:v>Coste por regar con mas presion de la necesaria en el alero del pivot en las pendientes hacia abajo</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318</c:v>
                </c:pt>
              </c:numCache>
            </c:numRef>
          </c:val>
          <c:extLst>
            <c:ext xmlns:c16="http://schemas.microsoft.com/office/drawing/2014/chart" uri="{C3380CC4-5D6E-409C-BE32-E72D297353CC}">
              <c16:uniqueId val="{00000005-2B0B-47E1-B320-6876AB0971A2}"/>
            </c:ext>
          </c:extLst>
        </c:ser>
        <c:ser>
          <c:idx val="5"/>
          <c:order val="5"/>
          <c:tx>
            <c:strRef>
              <c:f>Hoja1!$G$1</c:f>
              <c:strCache>
                <c:ptCount val="1"/>
                <c:pt idx="0">
                  <c:v>Coste por  exceso de contratacion al no regar con baja presión </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469</c:v>
                </c:pt>
              </c:numCache>
            </c:numRef>
          </c:val>
          <c:extLst>
            <c:ext xmlns:c16="http://schemas.microsoft.com/office/drawing/2014/chart" uri="{C3380CC4-5D6E-409C-BE32-E72D297353CC}">
              <c16:uniqueId val="{00000006-2B0B-47E1-B320-6876AB0971A2}"/>
            </c:ext>
          </c:extLst>
        </c:ser>
        <c:ser>
          <c:idx val="6"/>
          <c:order val="6"/>
          <c:tx>
            <c:strRef>
              <c:f>Hoja1!$H$1</c:f>
              <c:strCache>
                <c:ptCount val="1"/>
                <c:pt idx="0">
                  <c:v>Ahorro que no se produce por  no disponer de variador </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2962</c:v>
                </c:pt>
              </c:numCache>
            </c:numRef>
          </c:val>
          <c:extLst>
            <c:ext xmlns:c16="http://schemas.microsoft.com/office/drawing/2014/chart" uri="{C3380CC4-5D6E-409C-BE32-E72D297353CC}">
              <c16:uniqueId val="{00000007-2B0B-47E1-B320-6876AB0971A2}"/>
            </c:ext>
          </c:extLst>
        </c:ser>
        <c:ser>
          <c:idx val="7"/>
          <c:order val="7"/>
          <c:tx>
            <c:strRef>
              <c:f>Hoja1!$I$1</c:f>
              <c:strCache>
                <c:ptCount val="1"/>
                <c:pt idx="0">
                  <c:v>Sanción de la compañía  por descuidos al conectarse un día en tarifa punta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B0B-47E1-B320-6876AB0971A2}"/>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1767</c:v>
                </c:pt>
              </c:numCache>
            </c:numRef>
          </c:val>
          <c:extLst>
            <c:ext xmlns:c16="http://schemas.microsoft.com/office/drawing/2014/chart" uri="{C3380CC4-5D6E-409C-BE32-E72D297353CC}">
              <c16:uniqueId val="{00000009-2B0B-47E1-B320-6876AB0971A2}"/>
            </c:ext>
          </c:extLst>
        </c:ser>
        <c:ser>
          <c:idx val="8"/>
          <c:order val="8"/>
          <c:tx>
            <c:strRef>
              <c:f>Hoja1!$J$1</c:f>
              <c:strCache>
                <c:ptCount val="1"/>
                <c:pt idx="0">
                  <c:v>Sanción de la compañía por exceder  de la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B0B-47E1-B320-6876AB0971A2}"/>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222</c:v>
                </c:pt>
              </c:numCache>
            </c:numRef>
          </c:val>
          <c:extLst>
            <c:ext xmlns:c16="http://schemas.microsoft.com/office/drawing/2014/chart" uri="{C3380CC4-5D6E-409C-BE32-E72D297353CC}">
              <c16:uniqueId val="{0000000B-2B0B-47E1-B320-6876AB0971A2}"/>
            </c:ext>
          </c:extLst>
        </c:ser>
        <c:ser>
          <c:idx val="9"/>
          <c:order val="9"/>
          <c:tx>
            <c:strRef>
              <c:f>Hoja1!$K$1</c:f>
              <c:strCache>
                <c:ptCount val="1"/>
                <c:pt idx="0">
                  <c:v>Por olvidarse de pedir la exención del 85% en el impuesto de la electricidad</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pt idx="0">
                  <c:v>563</c:v>
                </c:pt>
              </c:numCache>
            </c:numRef>
          </c:val>
          <c:extLst>
            <c:ext xmlns:c16="http://schemas.microsoft.com/office/drawing/2014/chart" uri="{C3380CC4-5D6E-409C-BE32-E72D297353CC}">
              <c16:uniqueId val="{0000000C-2B0B-47E1-B320-6876AB0971A2}"/>
            </c:ext>
          </c:extLst>
        </c:ser>
        <c:ser>
          <c:idx val="10"/>
          <c:order val="10"/>
          <c:tx>
            <c:strRef>
              <c:f>Hoja1!$L$1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Hoja1!$L$2</c:f>
              <c:numCache>
                <c:formatCode>General</c:formatCode>
                <c:ptCount val="1"/>
                <c:pt idx="0">
                  <c:v>1045</c:v>
                </c:pt>
              </c:numCache>
            </c:numRef>
          </c:val>
          <c:extLst>
            <c:ext xmlns:c16="http://schemas.microsoft.com/office/drawing/2014/chart" uri="{C3380CC4-5D6E-409C-BE32-E72D297353CC}">
              <c16:uniqueId val="{0000000D-2B0B-47E1-B320-6876AB0971A2}"/>
            </c:ext>
          </c:extLst>
        </c:ser>
        <c:ser>
          <c:idx val="11"/>
          <c:order val="11"/>
          <c:tx>
            <c:strRef>
              <c:f>Hoja1!$M$1</c:f>
              <c:strCache>
                <c:ptCount val="1"/>
                <c:pt idx="0">
                  <c:v>Por no elegir la compañía con mejor precio de la energía</c:v>
                </c:pt>
              </c:strCache>
            </c:strRef>
          </c:tx>
          <c:invertIfNegative val="0"/>
          <c:cat>
            <c:numRef>
              <c:f>Hoja1!$A$2</c:f>
              <c:numCache>
                <c:formatCode>General</c:formatCode>
                <c:ptCount val="1"/>
              </c:numCache>
            </c:numRef>
          </c:cat>
          <c:val>
            <c:numRef>
              <c:f>Hoja1!$M$2</c:f>
              <c:numCache>
                <c:formatCode>General</c:formatCode>
                <c:ptCount val="1"/>
                <c:pt idx="0">
                  <c:v>817</c:v>
                </c:pt>
              </c:numCache>
            </c:numRef>
          </c:val>
          <c:extLst>
            <c:ext xmlns:c16="http://schemas.microsoft.com/office/drawing/2014/chart" uri="{C3380CC4-5D6E-409C-BE32-E72D297353CC}">
              <c16:uniqueId val="{0000000E-2B0B-47E1-B320-6876AB0971A2}"/>
            </c:ext>
          </c:extLst>
        </c:ser>
        <c:dLbls>
          <c:showLegendKey val="0"/>
          <c:showVal val="0"/>
          <c:showCatName val="0"/>
          <c:showSerName val="0"/>
          <c:showPercent val="0"/>
          <c:showBubbleSize val="0"/>
        </c:dLbls>
        <c:gapWidth val="294"/>
        <c:overlap val="-8"/>
        <c:axId val="205241728"/>
        <c:axId val="205251712"/>
      </c:barChart>
      <c:catAx>
        <c:axId val="205241728"/>
        <c:scaling>
          <c:orientation val="minMax"/>
        </c:scaling>
        <c:delete val="0"/>
        <c:axPos val="b"/>
        <c:numFmt formatCode="General" sourceLinked="1"/>
        <c:majorTickMark val="out"/>
        <c:minorTickMark val="none"/>
        <c:tickLblPos val="nextTo"/>
        <c:crossAx val="205251712"/>
        <c:crosses val="autoZero"/>
        <c:auto val="1"/>
        <c:lblAlgn val="ctr"/>
        <c:lblOffset val="100"/>
        <c:noMultiLvlLbl val="0"/>
      </c:catAx>
      <c:valAx>
        <c:axId val="205251712"/>
        <c:scaling>
          <c:orientation val="minMax"/>
          <c:max val="18000"/>
        </c:scaling>
        <c:delete val="0"/>
        <c:axPos val="l"/>
        <c:majorGridlines/>
        <c:numFmt formatCode="General" sourceLinked="1"/>
        <c:majorTickMark val="out"/>
        <c:minorTickMark val="none"/>
        <c:tickLblPos val="nextTo"/>
        <c:crossAx val="205241728"/>
        <c:crosses val="autoZero"/>
        <c:crossBetween val="between"/>
      </c:valAx>
    </c:plotArea>
    <c:legend>
      <c:legendPos val="r"/>
      <c:legendEntry>
        <c:idx val="9"/>
        <c:txPr>
          <a:bodyPr/>
          <a:lstStyle/>
          <a:p>
            <a:pPr>
              <a:defRPr sz="1100"/>
            </a:pPr>
            <a:endParaRPr lang="es-ES"/>
          </a:p>
        </c:txPr>
      </c:legendEntry>
      <c:layout>
        <c:manualLayout>
          <c:xMode val="edge"/>
          <c:yMode val="edge"/>
          <c:x val="0.58663358132943211"/>
          <c:y val="0.15975941398668123"/>
          <c:w val="0.3377060491901267"/>
          <c:h val="0.84024058601331875"/>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4358034808162"/>
          <c:y val="0.20530146602961757"/>
          <c:w val="0.42842207352756334"/>
          <c:h val="0.70417534441858132"/>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6016915865825258E-2"/>
                  <c:y val="2.8626175385341908E-2"/>
                </c:manualLayout>
              </c:layout>
              <c:tx>
                <c:rich>
                  <a:bodyPr/>
                  <a:lstStyle/>
                  <a:p>
                    <a:r>
                      <a:rPr lang="en-US" sz="2000" dirty="0"/>
                      <a:t>7.242 €</a:t>
                    </a:r>
                    <a:endParaRPr lang="en-US" sz="2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D14-436D-97D8-A41C8ED944C7}"/>
                </c:ext>
              </c:extLst>
            </c:dLbl>
            <c:spPr>
              <a:noFill/>
              <a:ln>
                <a:noFill/>
              </a:ln>
              <a:effectLst/>
            </c:spPr>
            <c:txPr>
              <a:bodyPr/>
              <a:lstStyle/>
              <a:p>
                <a:pPr algn="ctr">
                  <a:defRPr lang="es-ES" sz="20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7362</c:v>
                </c:pt>
              </c:numCache>
            </c:numRef>
          </c:val>
          <c:extLst>
            <c:ext xmlns:c16="http://schemas.microsoft.com/office/drawing/2014/chart" uri="{C3380CC4-5D6E-409C-BE32-E72D297353CC}">
              <c16:uniqueId val="{00000001-CD14-436D-97D8-A41C8ED944C7}"/>
            </c:ext>
          </c:extLst>
        </c:ser>
        <c:ser>
          <c:idx val="1"/>
          <c:order val="1"/>
          <c:tx>
            <c:strRef>
              <c:f>Hoja1!$C$1</c:f>
              <c:strCache>
                <c:ptCount val="1"/>
                <c:pt idx="0">
                  <c:v>Ahorro por mejor control de la instalación: automatismos</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1089</c:v>
                </c:pt>
              </c:numCache>
            </c:numRef>
          </c:val>
          <c:extLst>
            <c:ext xmlns:c16="http://schemas.microsoft.com/office/drawing/2014/chart" uri="{C3380CC4-5D6E-409C-BE32-E72D297353CC}">
              <c16:uniqueId val="{00000002-CD14-436D-97D8-A41C8ED944C7}"/>
            </c:ext>
          </c:extLst>
        </c:ser>
        <c:ser>
          <c:idx val="2"/>
          <c:order val="2"/>
          <c:tx>
            <c:strRef>
              <c:f>Hoja1!$D$1</c:f>
              <c:strCache>
                <c:ptCount val="1"/>
                <c:pt idx="0">
                  <c:v>Coste por no regar con boquillas de baja presion</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991</c:v>
                </c:pt>
              </c:numCache>
            </c:numRef>
          </c:val>
          <c:extLst>
            <c:ext xmlns:c16="http://schemas.microsoft.com/office/drawing/2014/chart" uri="{C3380CC4-5D6E-409C-BE32-E72D297353CC}">
              <c16:uniqueId val="{00000003-CD14-436D-97D8-A41C8ED944C7}"/>
            </c:ext>
          </c:extLst>
        </c:ser>
        <c:ser>
          <c:idx val="3"/>
          <c:order val="3"/>
          <c:tx>
            <c:strRef>
              <c:f>Hoja1!$E$1</c:f>
              <c:strCache>
                <c:ptCount val="1"/>
                <c:pt idx="0">
                  <c:v>Pérdida de caga en la tuberia general</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419</c:v>
                </c:pt>
              </c:numCache>
            </c:numRef>
          </c:val>
          <c:extLst>
            <c:ext xmlns:c16="http://schemas.microsoft.com/office/drawing/2014/chart" uri="{C3380CC4-5D6E-409C-BE32-E72D297353CC}">
              <c16:uniqueId val="{00000004-CD14-436D-97D8-A41C8ED944C7}"/>
            </c:ext>
          </c:extLst>
        </c:ser>
        <c:ser>
          <c:idx val="4"/>
          <c:order val="4"/>
          <c:tx>
            <c:strRef>
              <c:f>Hoja1!$F$1</c:f>
              <c:strCache>
                <c:ptCount val="1"/>
                <c:pt idx="0">
                  <c:v>Coste por regar con mas presion de la necesaria en el alero del pivot en las pendientes hacia abajo</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318</c:v>
                </c:pt>
              </c:numCache>
            </c:numRef>
          </c:val>
          <c:extLst>
            <c:ext xmlns:c16="http://schemas.microsoft.com/office/drawing/2014/chart" uri="{C3380CC4-5D6E-409C-BE32-E72D297353CC}">
              <c16:uniqueId val="{00000005-CD14-436D-97D8-A41C8ED944C7}"/>
            </c:ext>
          </c:extLst>
        </c:ser>
        <c:ser>
          <c:idx val="5"/>
          <c:order val="5"/>
          <c:tx>
            <c:strRef>
              <c:f>Hoja1!$G$1</c:f>
              <c:strCache>
                <c:ptCount val="1"/>
                <c:pt idx="0">
                  <c:v>Coste por  exceso de contratacion al no regar con baja presión </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469</c:v>
                </c:pt>
              </c:numCache>
            </c:numRef>
          </c:val>
          <c:extLst>
            <c:ext xmlns:c16="http://schemas.microsoft.com/office/drawing/2014/chart" uri="{C3380CC4-5D6E-409C-BE32-E72D297353CC}">
              <c16:uniqueId val="{00000006-CD14-436D-97D8-A41C8ED944C7}"/>
            </c:ext>
          </c:extLst>
        </c:ser>
        <c:ser>
          <c:idx val="6"/>
          <c:order val="6"/>
          <c:tx>
            <c:strRef>
              <c:f>Hoja1!$H$1</c:f>
              <c:strCache>
                <c:ptCount val="1"/>
                <c:pt idx="0">
                  <c:v>Ahorro que no se produce por  no disponer de variador </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2962</c:v>
                </c:pt>
              </c:numCache>
            </c:numRef>
          </c:val>
          <c:extLst>
            <c:ext xmlns:c16="http://schemas.microsoft.com/office/drawing/2014/chart" uri="{C3380CC4-5D6E-409C-BE32-E72D297353CC}">
              <c16:uniqueId val="{00000007-CD14-436D-97D8-A41C8ED944C7}"/>
            </c:ext>
          </c:extLst>
        </c:ser>
        <c:ser>
          <c:idx val="7"/>
          <c:order val="7"/>
          <c:tx>
            <c:strRef>
              <c:f>Hoja1!$I$1</c:f>
              <c:strCache>
                <c:ptCount val="1"/>
                <c:pt idx="0">
                  <c:v>Sanción de la compañía  por descuidos al conectarse un día en tarifa punta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D14-436D-97D8-A41C8ED944C7}"/>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1767</c:v>
                </c:pt>
              </c:numCache>
            </c:numRef>
          </c:val>
          <c:extLst>
            <c:ext xmlns:c16="http://schemas.microsoft.com/office/drawing/2014/chart" uri="{C3380CC4-5D6E-409C-BE32-E72D297353CC}">
              <c16:uniqueId val="{00000009-CD14-436D-97D8-A41C8ED944C7}"/>
            </c:ext>
          </c:extLst>
        </c:ser>
        <c:ser>
          <c:idx val="8"/>
          <c:order val="8"/>
          <c:tx>
            <c:strRef>
              <c:f>Hoja1!$J$1</c:f>
              <c:strCache>
                <c:ptCount val="1"/>
                <c:pt idx="0">
                  <c:v>Sanción de la compañía por exceder  de la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D14-436D-97D8-A41C8ED944C7}"/>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222</c:v>
                </c:pt>
              </c:numCache>
            </c:numRef>
          </c:val>
          <c:extLst>
            <c:ext xmlns:c16="http://schemas.microsoft.com/office/drawing/2014/chart" uri="{C3380CC4-5D6E-409C-BE32-E72D297353CC}">
              <c16:uniqueId val="{0000000B-CD14-436D-97D8-A41C8ED944C7}"/>
            </c:ext>
          </c:extLst>
        </c:ser>
        <c:ser>
          <c:idx val="9"/>
          <c:order val="9"/>
          <c:tx>
            <c:strRef>
              <c:f>Hoja1!$K$1</c:f>
              <c:strCache>
                <c:ptCount val="1"/>
                <c:pt idx="0">
                  <c:v>Por olvidarse de pedir la exención del 85% en el impuesto de la electricidad</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pt idx="0">
                  <c:v>563</c:v>
                </c:pt>
              </c:numCache>
            </c:numRef>
          </c:val>
          <c:extLst>
            <c:ext xmlns:c16="http://schemas.microsoft.com/office/drawing/2014/chart" uri="{C3380CC4-5D6E-409C-BE32-E72D297353CC}">
              <c16:uniqueId val="{0000000C-CD14-436D-97D8-A41C8ED944C7}"/>
            </c:ext>
          </c:extLst>
        </c:ser>
        <c:ser>
          <c:idx val="10"/>
          <c:order val="10"/>
          <c:tx>
            <c:strRef>
              <c:f>Hoja1!$L$1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Hoja1!$L$2</c:f>
              <c:numCache>
                <c:formatCode>General</c:formatCode>
                <c:ptCount val="1"/>
                <c:pt idx="0">
                  <c:v>1045</c:v>
                </c:pt>
              </c:numCache>
            </c:numRef>
          </c:val>
          <c:extLst>
            <c:ext xmlns:c16="http://schemas.microsoft.com/office/drawing/2014/chart" uri="{C3380CC4-5D6E-409C-BE32-E72D297353CC}">
              <c16:uniqueId val="{0000000D-CD14-436D-97D8-A41C8ED944C7}"/>
            </c:ext>
          </c:extLst>
        </c:ser>
        <c:ser>
          <c:idx val="11"/>
          <c:order val="11"/>
          <c:tx>
            <c:strRef>
              <c:f>Hoja1!$M$1</c:f>
              <c:strCache>
                <c:ptCount val="1"/>
                <c:pt idx="0">
                  <c:v>Por no elegir la compañía con mejor precio de la energía</c:v>
                </c:pt>
              </c:strCache>
            </c:strRef>
          </c:tx>
          <c:invertIfNegative val="0"/>
          <c:cat>
            <c:numRef>
              <c:f>Hoja1!$A$2</c:f>
              <c:numCache>
                <c:formatCode>General</c:formatCode>
                <c:ptCount val="1"/>
              </c:numCache>
            </c:numRef>
          </c:cat>
          <c:val>
            <c:numRef>
              <c:f>Hoja1!$M$2</c:f>
              <c:numCache>
                <c:formatCode>General</c:formatCode>
                <c:ptCount val="1"/>
                <c:pt idx="0">
                  <c:v>817</c:v>
                </c:pt>
              </c:numCache>
            </c:numRef>
          </c:val>
          <c:extLst>
            <c:ext xmlns:c16="http://schemas.microsoft.com/office/drawing/2014/chart" uri="{C3380CC4-5D6E-409C-BE32-E72D297353CC}">
              <c16:uniqueId val="{0000000E-CD14-436D-97D8-A41C8ED944C7}"/>
            </c:ext>
          </c:extLst>
        </c:ser>
        <c:dLbls>
          <c:showLegendKey val="0"/>
          <c:showVal val="0"/>
          <c:showCatName val="0"/>
          <c:showSerName val="0"/>
          <c:showPercent val="0"/>
          <c:showBubbleSize val="0"/>
        </c:dLbls>
        <c:gapWidth val="294"/>
        <c:overlap val="-8"/>
        <c:axId val="207177216"/>
        <c:axId val="207178752"/>
      </c:barChart>
      <c:catAx>
        <c:axId val="207177216"/>
        <c:scaling>
          <c:orientation val="minMax"/>
        </c:scaling>
        <c:delete val="0"/>
        <c:axPos val="b"/>
        <c:numFmt formatCode="General" sourceLinked="1"/>
        <c:majorTickMark val="out"/>
        <c:minorTickMark val="none"/>
        <c:tickLblPos val="nextTo"/>
        <c:crossAx val="207178752"/>
        <c:crosses val="autoZero"/>
        <c:auto val="1"/>
        <c:lblAlgn val="ctr"/>
        <c:lblOffset val="100"/>
        <c:noMultiLvlLbl val="0"/>
      </c:catAx>
      <c:valAx>
        <c:axId val="207178752"/>
        <c:scaling>
          <c:orientation val="minMax"/>
          <c:max val="18000"/>
        </c:scaling>
        <c:delete val="0"/>
        <c:axPos val="l"/>
        <c:majorGridlines/>
        <c:numFmt formatCode="General" sourceLinked="1"/>
        <c:majorTickMark val="out"/>
        <c:minorTickMark val="none"/>
        <c:tickLblPos val="nextTo"/>
        <c:crossAx val="207177216"/>
        <c:crosses val="autoZero"/>
        <c:crossBetween val="between"/>
      </c:valAx>
    </c:plotArea>
    <c:legend>
      <c:legendPos val="r"/>
      <c:legendEntry>
        <c:idx val="9"/>
        <c:txPr>
          <a:bodyPr/>
          <a:lstStyle/>
          <a:p>
            <a:pPr>
              <a:defRPr sz="1100"/>
            </a:pPr>
            <a:endParaRPr lang="es-ES"/>
          </a:p>
        </c:txPr>
      </c:legendEntry>
      <c:layout>
        <c:manualLayout>
          <c:xMode val="edge"/>
          <c:yMode val="edge"/>
          <c:x val="0.58663358132943211"/>
          <c:y val="0.15975941398668123"/>
          <c:w val="0.3377060491901267"/>
          <c:h val="0.84024058601331875"/>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4358034808162"/>
          <c:y val="0.20530146602961757"/>
          <c:w val="0.42842207352756334"/>
          <c:h val="0.70417534441858132"/>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6016915865825258E-2"/>
                  <c:y val="2.8626175385341908E-2"/>
                </c:manualLayout>
              </c:layout>
              <c:tx>
                <c:rich>
                  <a:bodyPr/>
                  <a:lstStyle/>
                  <a:p>
                    <a:r>
                      <a:rPr lang="en-US" sz="2000" dirty="0"/>
                      <a:t>7.242 €</a:t>
                    </a:r>
                    <a:endParaRPr lang="en-US" sz="2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D14-436D-97D8-A41C8ED944C7}"/>
                </c:ext>
              </c:extLst>
            </c:dLbl>
            <c:spPr>
              <a:noFill/>
              <a:ln>
                <a:noFill/>
              </a:ln>
              <a:effectLst/>
            </c:spPr>
            <c:txPr>
              <a:bodyPr/>
              <a:lstStyle/>
              <a:p>
                <a:pPr algn="ctr">
                  <a:defRPr lang="es-ES" sz="20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7362</c:v>
                </c:pt>
              </c:numCache>
            </c:numRef>
          </c:val>
          <c:extLst>
            <c:ext xmlns:c16="http://schemas.microsoft.com/office/drawing/2014/chart" uri="{C3380CC4-5D6E-409C-BE32-E72D297353CC}">
              <c16:uniqueId val="{00000001-CD14-436D-97D8-A41C8ED944C7}"/>
            </c:ext>
          </c:extLst>
        </c:ser>
        <c:ser>
          <c:idx val="1"/>
          <c:order val="1"/>
          <c:tx>
            <c:strRef>
              <c:f>Hoja1!$C$1</c:f>
              <c:strCache>
                <c:ptCount val="1"/>
                <c:pt idx="0">
                  <c:v>Ahorro por mejor control de la instalación: automatismos</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1089</c:v>
                </c:pt>
              </c:numCache>
            </c:numRef>
          </c:val>
          <c:extLst>
            <c:ext xmlns:c16="http://schemas.microsoft.com/office/drawing/2014/chart" uri="{C3380CC4-5D6E-409C-BE32-E72D297353CC}">
              <c16:uniqueId val="{00000002-CD14-436D-97D8-A41C8ED944C7}"/>
            </c:ext>
          </c:extLst>
        </c:ser>
        <c:ser>
          <c:idx val="2"/>
          <c:order val="2"/>
          <c:tx>
            <c:strRef>
              <c:f>Hoja1!$D$1</c:f>
              <c:strCache>
                <c:ptCount val="1"/>
                <c:pt idx="0">
                  <c:v>Coste por no regar con boquillas de baja presion</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991</c:v>
                </c:pt>
              </c:numCache>
            </c:numRef>
          </c:val>
          <c:extLst>
            <c:ext xmlns:c16="http://schemas.microsoft.com/office/drawing/2014/chart" uri="{C3380CC4-5D6E-409C-BE32-E72D297353CC}">
              <c16:uniqueId val="{00000003-CD14-436D-97D8-A41C8ED944C7}"/>
            </c:ext>
          </c:extLst>
        </c:ser>
        <c:ser>
          <c:idx val="3"/>
          <c:order val="3"/>
          <c:tx>
            <c:strRef>
              <c:f>Hoja1!$E$1</c:f>
              <c:strCache>
                <c:ptCount val="1"/>
                <c:pt idx="0">
                  <c:v>Pérdida de caga en la tuberia general</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419</c:v>
                </c:pt>
              </c:numCache>
            </c:numRef>
          </c:val>
          <c:extLst>
            <c:ext xmlns:c16="http://schemas.microsoft.com/office/drawing/2014/chart" uri="{C3380CC4-5D6E-409C-BE32-E72D297353CC}">
              <c16:uniqueId val="{00000004-CD14-436D-97D8-A41C8ED944C7}"/>
            </c:ext>
          </c:extLst>
        </c:ser>
        <c:ser>
          <c:idx val="4"/>
          <c:order val="4"/>
          <c:tx>
            <c:strRef>
              <c:f>Hoja1!$F$1</c:f>
              <c:strCache>
                <c:ptCount val="1"/>
                <c:pt idx="0">
                  <c:v>Coste por regar con mas presion de la necesaria en el alero del pivot en las pendientes hacia abajo</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318</c:v>
                </c:pt>
              </c:numCache>
            </c:numRef>
          </c:val>
          <c:extLst>
            <c:ext xmlns:c16="http://schemas.microsoft.com/office/drawing/2014/chart" uri="{C3380CC4-5D6E-409C-BE32-E72D297353CC}">
              <c16:uniqueId val="{00000005-CD14-436D-97D8-A41C8ED944C7}"/>
            </c:ext>
          </c:extLst>
        </c:ser>
        <c:ser>
          <c:idx val="5"/>
          <c:order val="5"/>
          <c:tx>
            <c:strRef>
              <c:f>Hoja1!$G$1</c:f>
              <c:strCache>
                <c:ptCount val="1"/>
                <c:pt idx="0">
                  <c:v>Coste por  exceso de contratacion al no regar con baja presión </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469</c:v>
                </c:pt>
              </c:numCache>
            </c:numRef>
          </c:val>
          <c:extLst>
            <c:ext xmlns:c16="http://schemas.microsoft.com/office/drawing/2014/chart" uri="{C3380CC4-5D6E-409C-BE32-E72D297353CC}">
              <c16:uniqueId val="{00000006-CD14-436D-97D8-A41C8ED944C7}"/>
            </c:ext>
          </c:extLst>
        </c:ser>
        <c:ser>
          <c:idx val="6"/>
          <c:order val="6"/>
          <c:tx>
            <c:strRef>
              <c:f>Hoja1!$H$1</c:f>
              <c:strCache>
                <c:ptCount val="1"/>
                <c:pt idx="0">
                  <c:v>Ahorro que no se produce por  no disponer de variador </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2962</c:v>
                </c:pt>
              </c:numCache>
            </c:numRef>
          </c:val>
          <c:extLst>
            <c:ext xmlns:c16="http://schemas.microsoft.com/office/drawing/2014/chart" uri="{C3380CC4-5D6E-409C-BE32-E72D297353CC}">
              <c16:uniqueId val="{00000007-CD14-436D-97D8-A41C8ED944C7}"/>
            </c:ext>
          </c:extLst>
        </c:ser>
        <c:ser>
          <c:idx val="7"/>
          <c:order val="7"/>
          <c:tx>
            <c:strRef>
              <c:f>Hoja1!$I$1</c:f>
              <c:strCache>
                <c:ptCount val="1"/>
                <c:pt idx="0">
                  <c:v>Sanción de la compañía  por descuidos al conectarse un día en tarifa punta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D14-436D-97D8-A41C8ED944C7}"/>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1767</c:v>
                </c:pt>
              </c:numCache>
            </c:numRef>
          </c:val>
          <c:extLst>
            <c:ext xmlns:c16="http://schemas.microsoft.com/office/drawing/2014/chart" uri="{C3380CC4-5D6E-409C-BE32-E72D297353CC}">
              <c16:uniqueId val="{00000009-CD14-436D-97D8-A41C8ED944C7}"/>
            </c:ext>
          </c:extLst>
        </c:ser>
        <c:ser>
          <c:idx val="8"/>
          <c:order val="8"/>
          <c:tx>
            <c:strRef>
              <c:f>Hoja1!$J$1</c:f>
              <c:strCache>
                <c:ptCount val="1"/>
                <c:pt idx="0">
                  <c:v>Sanción de la compañía por exceder  de la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D14-436D-97D8-A41C8ED944C7}"/>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222</c:v>
                </c:pt>
              </c:numCache>
            </c:numRef>
          </c:val>
          <c:extLst>
            <c:ext xmlns:c16="http://schemas.microsoft.com/office/drawing/2014/chart" uri="{C3380CC4-5D6E-409C-BE32-E72D297353CC}">
              <c16:uniqueId val="{0000000B-CD14-436D-97D8-A41C8ED944C7}"/>
            </c:ext>
          </c:extLst>
        </c:ser>
        <c:ser>
          <c:idx val="9"/>
          <c:order val="9"/>
          <c:tx>
            <c:strRef>
              <c:f>Hoja1!$K$1</c:f>
              <c:strCache>
                <c:ptCount val="1"/>
                <c:pt idx="0">
                  <c:v>Por olvidarse de pedir la exención del 85% en el impuesto de la electricidad</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pt idx="0">
                  <c:v>563</c:v>
                </c:pt>
              </c:numCache>
            </c:numRef>
          </c:val>
          <c:extLst>
            <c:ext xmlns:c16="http://schemas.microsoft.com/office/drawing/2014/chart" uri="{C3380CC4-5D6E-409C-BE32-E72D297353CC}">
              <c16:uniqueId val="{0000000C-CD14-436D-97D8-A41C8ED944C7}"/>
            </c:ext>
          </c:extLst>
        </c:ser>
        <c:ser>
          <c:idx val="10"/>
          <c:order val="10"/>
          <c:tx>
            <c:strRef>
              <c:f>Hoja1!$L$1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Hoja1!$L$2</c:f>
              <c:numCache>
                <c:formatCode>General</c:formatCode>
                <c:ptCount val="1"/>
                <c:pt idx="0">
                  <c:v>1045</c:v>
                </c:pt>
              </c:numCache>
            </c:numRef>
          </c:val>
          <c:extLst>
            <c:ext xmlns:c16="http://schemas.microsoft.com/office/drawing/2014/chart" uri="{C3380CC4-5D6E-409C-BE32-E72D297353CC}">
              <c16:uniqueId val="{0000000D-CD14-436D-97D8-A41C8ED944C7}"/>
            </c:ext>
          </c:extLst>
        </c:ser>
        <c:ser>
          <c:idx val="11"/>
          <c:order val="11"/>
          <c:tx>
            <c:strRef>
              <c:f>Hoja1!$M$1</c:f>
              <c:strCache>
                <c:ptCount val="1"/>
                <c:pt idx="0">
                  <c:v>Por no elegir la compañía con mejor precio de la energía</c:v>
                </c:pt>
              </c:strCache>
            </c:strRef>
          </c:tx>
          <c:invertIfNegative val="0"/>
          <c:cat>
            <c:numRef>
              <c:f>Hoja1!$A$2</c:f>
              <c:numCache>
                <c:formatCode>General</c:formatCode>
                <c:ptCount val="1"/>
              </c:numCache>
            </c:numRef>
          </c:cat>
          <c:val>
            <c:numRef>
              <c:f>Hoja1!$M$2</c:f>
              <c:numCache>
                <c:formatCode>General</c:formatCode>
                <c:ptCount val="1"/>
                <c:pt idx="0">
                  <c:v>817</c:v>
                </c:pt>
              </c:numCache>
            </c:numRef>
          </c:val>
          <c:extLst>
            <c:ext xmlns:c16="http://schemas.microsoft.com/office/drawing/2014/chart" uri="{C3380CC4-5D6E-409C-BE32-E72D297353CC}">
              <c16:uniqueId val="{0000000E-CD14-436D-97D8-A41C8ED944C7}"/>
            </c:ext>
          </c:extLst>
        </c:ser>
        <c:dLbls>
          <c:showLegendKey val="0"/>
          <c:showVal val="0"/>
          <c:showCatName val="0"/>
          <c:showSerName val="0"/>
          <c:showPercent val="0"/>
          <c:showBubbleSize val="0"/>
        </c:dLbls>
        <c:gapWidth val="294"/>
        <c:overlap val="-8"/>
        <c:axId val="207177216"/>
        <c:axId val="207178752"/>
      </c:barChart>
      <c:catAx>
        <c:axId val="207177216"/>
        <c:scaling>
          <c:orientation val="minMax"/>
        </c:scaling>
        <c:delete val="0"/>
        <c:axPos val="b"/>
        <c:numFmt formatCode="General" sourceLinked="1"/>
        <c:majorTickMark val="out"/>
        <c:minorTickMark val="none"/>
        <c:tickLblPos val="nextTo"/>
        <c:crossAx val="207178752"/>
        <c:crosses val="autoZero"/>
        <c:auto val="1"/>
        <c:lblAlgn val="ctr"/>
        <c:lblOffset val="100"/>
        <c:noMultiLvlLbl val="0"/>
      </c:catAx>
      <c:valAx>
        <c:axId val="207178752"/>
        <c:scaling>
          <c:orientation val="minMax"/>
          <c:max val="18000"/>
        </c:scaling>
        <c:delete val="0"/>
        <c:axPos val="l"/>
        <c:majorGridlines/>
        <c:numFmt formatCode="General" sourceLinked="1"/>
        <c:majorTickMark val="out"/>
        <c:minorTickMark val="none"/>
        <c:tickLblPos val="nextTo"/>
        <c:crossAx val="207177216"/>
        <c:crosses val="autoZero"/>
        <c:crossBetween val="between"/>
      </c:valAx>
    </c:plotArea>
    <c:legend>
      <c:legendPos val="r"/>
      <c:legendEntry>
        <c:idx val="9"/>
        <c:txPr>
          <a:bodyPr/>
          <a:lstStyle/>
          <a:p>
            <a:pPr>
              <a:defRPr sz="1100"/>
            </a:pPr>
            <a:endParaRPr lang="es-ES"/>
          </a:p>
        </c:txPr>
      </c:legendEntry>
      <c:layout>
        <c:manualLayout>
          <c:xMode val="edge"/>
          <c:yMode val="edge"/>
          <c:x val="0.58663358132943211"/>
          <c:y val="0.15975941398668123"/>
          <c:w val="0.3377060491901267"/>
          <c:h val="0.84024058601331875"/>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00663978512191"/>
          <c:y val="0.16003981583745597"/>
          <c:w val="0.47721646707788773"/>
          <c:h val="0.74943694981603337"/>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5970</c:v>
                </c:pt>
              </c:numCache>
            </c:numRef>
          </c:val>
          <c:extLst>
            <c:ext xmlns:c16="http://schemas.microsoft.com/office/drawing/2014/chart" uri="{C3380CC4-5D6E-409C-BE32-E72D297353CC}">
              <c16:uniqueId val="{00000000-5798-4289-82FE-B7BC97100B33}"/>
            </c:ext>
          </c:extLst>
        </c:ser>
        <c:ser>
          <c:idx val="1"/>
          <c:order val="1"/>
          <c:tx>
            <c:strRef>
              <c:f>Hoja1!$C$1</c:f>
              <c:strCache>
                <c:ptCount val="1"/>
                <c:pt idx="0">
                  <c:v>Coste por exceso de consumo al  no regar con emisores de baja presión</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1153</c:v>
                </c:pt>
              </c:numCache>
            </c:numRef>
          </c:val>
          <c:extLst>
            <c:ext xmlns:c16="http://schemas.microsoft.com/office/drawing/2014/chart" uri="{C3380CC4-5D6E-409C-BE32-E72D297353CC}">
              <c16:uniqueId val="{00000001-5798-4289-82FE-B7BC97100B33}"/>
            </c:ext>
          </c:extLst>
        </c:ser>
        <c:ser>
          <c:idx val="2"/>
          <c:order val="2"/>
          <c:tx>
            <c:strRef>
              <c:f>Hoja1!$D$1</c:f>
              <c:strCache>
                <c:ptCount val="1"/>
                <c:pt idx="0">
                  <c:v>Coste por  exceso de contratacion al no regar con baja presión </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616</c:v>
                </c:pt>
              </c:numCache>
            </c:numRef>
          </c:val>
          <c:extLst>
            <c:ext xmlns:c16="http://schemas.microsoft.com/office/drawing/2014/chart" uri="{C3380CC4-5D6E-409C-BE32-E72D297353CC}">
              <c16:uniqueId val="{00000002-5798-4289-82FE-B7BC97100B33}"/>
            </c:ext>
          </c:extLst>
        </c:ser>
        <c:ser>
          <c:idx val="3"/>
          <c:order val="3"/>
          <c:tx>
            <c:strRef>
              <c:f>Hoja1!$E$1</c:f>
              <c:strCache>
                <c:ptCount val="1"/>
                <c:pt idx="0">
                  <c:v>Ahorro que no se produce por  no disponer de variador que permita modificar el régimen de la bomba</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2304</c:v>
                </c:pt>
              </c:numCache>
            </c:numRef>
          </c:val>
          <c:extLst>
            <c:ext xmlns:c16="http://schemas.microsoft.com/office/drawing/2014/chart" uri="{C3380CC4-5D6E-409C-BE32-E72D297353CC}">
              <c16:uniqueId val="{00000003-5798-4289-82FE-B7BC97100B33}"/>
            </c:ext>
          </c:extLst>
        </c:ser>
        <c:ser>
          <c:idx val="4"/>
          <c:order val="4"/>
          <c:tx>
            <c:strRef>
              <c:f>Hoja1!$F$1</c:f>
              <c:strCache>
                <c:ptCount val="1"/>
                <c:pt idx="0">
                  <c:v>Sanción de la compañía  por descuidos al conectarse un día en tarifa punta</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1769</c:v>
                </c:pt>
              </c:numCache>
            </c:numRef>
          </c:val>
          <c:extLst>
            <c:ext xmlns:c16="http://schemas.microsoft.com/office/drawing/2014/chart" uri="{C3380CC4-5D6E-409C-BE32-E72D297353CC}">
              <c16:uniqueId val="{00000004-5798-4289-82FE-B7BC97100B33}"/>
            </c:ext>
          </c:extLst>
        </c:ser>
        <c:ser>
          <c:idx val="5"/>
          <c:order val="5"/>
          <c:tx>
            <c:strRef>
              <c:f>Hoja1!$G$1</c:f>
              <c:strCache>
                <c:ptCount val="1"/>
                <c:pt idx="0">
                  <c:v>Sanción de la compañía por exceder  de la potencia contratada</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1094</c:v>
                </c:pt>
              </c:numCache>
            </c:numRef>
          </c:val>
          <c:extLst>
            <c:ext xmlns:c16="http://schemas.microsoft.com/office/drawing/2014/chart" uri="{C3380CC4-5D6E-409C-BE32-E72D297353CC}">
              <c16:uniqueId val="{00000005-5798-4289-82FE-B7BC97100B33}"/>
            </c:ext>
          </c:extLst>
        </c:ser>
        <c:ser>
          <c:idx val="6"/>
          <c:order val="6"/>
          <c:tx>
            <c:strRef>
              <c:f>Hoja1!$H$1</c:f>
              <c:strCache>
                <c:ptCount val="1"/>
                <c:pt idx="0">
                  <c:v>Por olvidarse de pedir la exención del 85% en el impuesto de la electricidad</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669</c:v>
                </c:pt>
              </c:numCache>
            </c:numRef>
          </c:val>
          <c:extLst>
            <c:ext xmlns:c16="http://schemas.microsoft.com/office/drawing/2014/chart" uri="{C3380CC4-5D6E-409C-BE32-E72D297353CC}">
              <c16:uniqueId val="{00000006-5798-4289-82FE-B7BC97100B33}"/>
            </c:ext>
          </c:extLst>
        </c:ser>
        <c:ser>
          <c:idx val="7"/>
          <c:order val="7"/>
          <c:tx>
            <c:strRef>
              <c:f>Hoja1!$I$1</c:f>
              <c:strCache>
                <c:ptCount val="1"/>
                <c:pt idx="0">
                  <c:v>Por no elegir una compañia que le permita cambio estacional de potencia contratada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798-4289-82FE-B7BC97100B33}"/>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1800</c:v>
                </c:pt>
              </c:numCache>
            </c:numRef>
          </c:val>
          <c:extLst>
            <c:ext xmlns:c16="http://schemas.microsoft.com/office/drawing/2014/chart" uri="{C3380CC4-5D6E-409C-BE32-E72D297353CC}">
              <c16:uniqueId val="{00000008-5798-4289-82FE-B7BC97100B33}"/>
            </c:ext>
          </c:extLst>
        </c:ser>
        <c:ser>
          <c:idx val="8"/>
          <c:order val="8"/>
          <c:tx>
            <c:strRef>
              <c:f>Hoja1!$J$1</c:f>
              <c:strCache>
                <c:ptCount val="1"/>
                <c:pt idx="0">
                  <c:v>Por no elegir la compañía con mejor precio de la energía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798-4289-82FE-B7BC97100B33}"/>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1294</c:v>
                </c:pt>
              </c:numCache>
            </c:numRef>
          </c:val>
          <c:extLst>
            <c:ext xmlns:c16="http://schemas.microsoft.com/office/drawing/2014/chart" uri="{C3380CC4-5D6E-409C-BE32-E72D297353CC}">
              <c16:uniqueId val="{0000000A-5798-4289-82FE-B7BC97100B33}"/>
            </c:ext>
          </c:extLst>
        </c:ser>
        <c:dLbls>
          <c:showLegendKey val="0"/>
          <c:showVal val="0"/>
          <c:showCatName val="0"/>
          <c:showSerName val="0"/>
          <c:showPercent val="0"/>
          <c:showBubbleSize val="0"/>
        </c:dLbls>
        <c:gapWidth val="294"/>
        <c:overlap val="-8"/>
        <c:axId val="208906496"/>
        <c:axId val="208924672"/>
      </c:barChart>
      <c:catAx>
        <c:axId val="208906496"/>
        <c:scaling>
          <c:orientation val="minMax"/>
        </c:scaling>
        <c:delete val="0"/>
        <c:axPos val="b"/>
        <c:numFmt formatCode="General" sourceLinked="1"/>
        <c:majorTickMark val="out"/>
        <c:minorTickMark val="none"/>
        <c:tickLblPos val="nextTo"/>
        <c:crossAx val="208924672"/>
        <c:crosses val="autoZero"/>
        <c:auto val="1"/>
        <c:lblAlgn val="ctr"/>
        <c:lblOffset val="100"/>
        <c:noMultiLvlLbl val="0"/>
      </c:catAx>
      <c:valAx>
        <c:axId val="208924672"/>
        <c:scaling>
          <c:orientation val="minMax"/>
        </c:scaling>
        <c:delete val="0"/>
        <c:axPos val="l"/>
        <c:majorGridlines/>
        <c:numFmt formatCode="General" sourceLinked="1"/>
        <c:majorTickMark val="out"/>
        <c:minorTickMark val="none"/>
        <c:tickLblPos val="nextTo"/>
        <c:crossAx val="208906496"/>
        <c:crosses val="autoZero"/>
        <c:crossBetween val="between"/>
      </c:valAx>
    </c:plotArea>
    <c:legend>
      <c:legendPos val="r"/>
      <c:layout>
        <c:manualLayout>
          <c:xMode val="edge"/>
          <c:yMode val="edge"/>
          <c:x val="0.58663358132943211"/>
          <c:y val="0.15975941398668123"/>
          <c:w val="0.40447384931086089"/>
          <c:h val="0.7965475241313057"/>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54908958692377"/>
          <c:y val="0.15744614977420809"/>
          <c:w val="0.47721646707788773"/>
          <c:h val="0.74943694981603337"/>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1.4575974570318632E-3"/>
                  <c:y val="-0.171181960174359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EDD-4BA8-B487-388B00628BA6}"/>
                </c:ext>
              </c:extLst>
            </c:dLbl>
            <c:spPr>
              <a:noFill/>
              <a:ln>
                <a:noFill/>
              </a:ln>
              <a:effectLst/>
            </c:spPr>
            <c:txPr>
              <a:bodyPr/>
              <a:lstStyle/>
              <a:p>
                <a:pPr algn="ctr">
                  <a:defRPr lang="es-ES" sz="12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6729</c:v>
                </c:pt>
              </c:numCache>
            </c:numRef>
          </c:val>
          <c:extLst>
            <c:ext xmlns:c16="http://schemas.microsoft.com/office/drawing/2014/chart" uri="{C3380CC4-5D6E-409C-BE32-E72D297353CC}">
              <c16:uniqueId val="{00000001-EEDD-4BA8-B487-388B00628BA6}"/>
            </c:ext>
          </c:extLst>
        </c:ser>
        <c:ser>
          <c:idx val="1"/>
          <c:order val="1"/>
          <c:tx>
            <c:strRef>
              <c:f>Hoja1!$C$1</c:f>
              <c:strCache>
                <c:ptCount val="1"/>
                <c:pt idx="0">
                  <c:v>Ahorro por mejor control de la instalacion con los automatismos 8%</c:v>
                </c:pt>
              </c:strCache>
            </c:strRef>
          </c:tx>
          <c:spPr>
            <a:ln>
              <a:solidFill>
                <a:schemeClr val="accent2">
                  <a:lumMod val="50000"/>
                </a:schemeClr>
              </a:solidFill>
            </a:ln>
          </c:spPr>
          <c:invertIfNegative val="0"/>
          <c:dLbls>
            <c:dLbl>
              <c:idx val="0"/>
              <c:layout>
                <c:manualLayout>
                  <c:x val="0"/>
                  <c:y val="-4.1498657011965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EDD-4BA8-B487-388B00628BA6}"/>
                </c:ext>
              </c:extLst>
            </c:dLbl>
            <c:spPr>
              <a:noFill/>
              <a:ln>
                <a:noFill/>
              </a:ln>
              <a:effectLst/>
            </c:spPr>
            <c:txPr>
              <a:bodyPr/>
              <a:lstStyle/>
              <a:p>
                <a:pPr algn="ctr">
                  <a:defRPr lang="es-ES" sz="12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948</c:v>
                </c:pt>
              </c:numCache>
            </c:numRef>
          </c:val>
          <c:extLst>
            <c:ext xmlns:c16="http://schemas.microsoft.com/office/drawing/2014/chart" uri="{C3380CC4-5D6E-409C-BE32-E72D297353CC}">
              <c16:uniqueId val="{00000003-EEDD-4BA8-B487-388B00628BA6}"/>
            </c:ext>
          </c:extLst>
        </c:ser>
        <c:ser>
          <c:idx val="2"/>
          <c:order val="2"/>
          <c:tx>
            <c:strRef>
              <c:f>Hoja1!$D$1</c:f>
              <c:strCache>
                <c:ptCount val="1"/>
                <c:pt idx="0">
                  <c:v>Coste por exceso de consumo al  no regar con emisores de baja presión</c:v>
                </c:pt>
              </c:strCache>
            </c:strRef>
          </c:tx>
          <c:spPr>
            <a:ln>
              <a:solidFill>
                <a:schemeClr val="accent3">
                  <a:lumMod val="50000"/>
                </a:schemeClr>
              </a:solidFill>
            </a:ln>
          </c:spPr>
          <c:invertIfNegative val="0"/>
          <c:dLbls>
            <c:dLbl>
              <c:idx val="0"/>
              <c:layout>
                <c:manualLayout>
                  <c:x val="0"/>
                  <c:y val="-2.5936660632478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EDD-4BA8-B487-388B00628BA6}"/>
                </c:ext>
              </c:extLst>
            </c:dLbl>
            <c:spPr>
              <a:noFill/>
              <a:ln>
                <a:noFill/>
              </a:ln>
              <a:effectLst/>
            </c:spPr>
            <c:txPr>
              <a:bodyPr/>
              <a:lstStyle/>
              <a:p>
                <a:pPr algn="ctr">
                  <a:defRPr lang="es-ES" sz="12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728</c:v>
                </c:pt>
              </c:numCache>
            </c:numRef>
          </c:val>
          <c:extLst>
            <c:ext xmlns:c16="http://schemas.microsoft.com/office/drawing/2014/chart" uri="{C3380CC4-5D6E-409C-BE32-E72D297353CC}">
              <c16:uniqueId val="{00000005-EEDD-4BA8-B487-388B00628BA6}"/>
            </c:ext>
          </c:extLst>
        </c:ser>
        <c:ser>
          <c:idx val="3"/>
          <c:order val="3"/>
          <c:tx>
            <c:strRef>
              <c:f>Hoja1!$E$1</c:f>
              <c:strCache>
                <c:ptCount val="1"/>
                <c:pt idx="0">
                  <c:v>Coste por exceso de consumo al  no ajustar la presion del alero</c:v>
                </c:pt>
              </c:strCache>
            </c:strRef>
          </c:tx>
          <c:spPr>
            <a:ln>
              <a:solidFill>
                <a:schemeClr val="accent4">
                  <a:lumMod val="50000"/>
                </a:schemeClr>
              </a:solidFill>
            </a:ln>
          </c:spPr>
          <c:invertIfNegative val="0"/>
          <c:dLbls>
            <c:dLbl>
              <c:idx val="0"/>
              <c:layout>
                <c:manualLayout>
                  <c:x val="0"/>
                  <c:y val="-2.5936660632478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EDD-4BA8-B487-388B00628BA6}"/>
                </c:ext>
              </c:extLst>
            </c:dLbl>
            <c:spPr>
              <a:noFill/>
              <a:ln>
                <a:noFill/>
              </a:ln>
              <a:effectLst/>
            </c:spPr>
            <c:txPr>
              <a:bodyPr/>
              <a:lstStyle/>
              <a:p>
                <a:pPr algn="ctr">
                  <a:defRPr lang="es-ES" sz="12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539</c:v>
                </c:pt>
              </c:numCache>
            </c:numRef>
          </c:val>
          <c:extLst>
            <c:ext xmlns:c16="http://schemas.microsoft.com/office/drawing/2014/chart" uri="{C3380CC4-5D6E-409C-BE32-E72D297353CC}">
              <c16:uniqueId val="{00000007-EEDD-4BA8-B487-388B00628BA6}"/>
            </c:ext>
          </c:extLst>
        </c:ser>
        <c:ser>
          <c:idx val="4"/>
          <c:order val="4"/>
          <c:tx>
            <c:strRef>
              <c:f>Hoja1!$F$1</c:f>
              <c:strCache>
                <c:ptCount val="1"/>
                <c:pt idx="0">
                  <c:v>Coste por  exceso de contratacion al no regar con baja presión </c:v>
                </c:pt>
              </c:strCache>
            </c:strRef>
          </c:tx>
          <c:spPr>
            <a:ln>
              <a:solidFill>
                <a:schemeClr val="tx2">
                  <a:lumMod val="75000"/>
                </a:schemeClr>
              </a:solidFill>
            </a:ln>
          </c:spPr>
          <c:invertIfNegative val="0"/>
          <c:cat>
            <c:numRef>
              <c:f>Hoja1!$A$2</c:f>
              <c:numCache>
                <c:formatCode>General</c:formatCode>
                <c:ptCount val="1"/>
              </c:numCache>
            </c:numRef>
          </c:cat>
          <c:val>
            <c:numRef>
              <c:f>Hoja1!$F$2</c:f>
              <c:numCache>
                <c:formatCode>General</c:formatCode>
                <c:ptCount val="1"/>
                <c:pt idx="0">
                  <c:v>0</c:v>
                </c:pt>
              </c:numCache>
            </c:numRef>
          </c:val>
          <c:extLst>
            <c:ext xmlns:c16="http://schemas.microsoft.com/office/drawing/2014/chart" uri="{C3380CC4-5D6E-409C-BE32-E72D297353CC}">
              <c16:uniqueId val="{00000008-EEDD-4BA8-B487-388B00628BA6}"/>
            </c:ext>
          </c:extLst>
        </c:ser>
        <c:ser>
          <c:idx val="5"/>
          <c:order val="5"/>
          <c:tx>
            <c:strRef>
              <c:f>Hoja1!$G$1</c:f>
              <c:strCache>
                <c:ptCount val="1"/>
                <c:pt idx="0">
                  <c:v>Ahorro que no se produce por  no disponer de variador que permita modificar el régimen de la bomba</c:v>
                </c:pt>
              </c:strCache>
            </c:strRef>
          </c:tx>
          <c:spPr>
            <a:ln>
              <a:solidFill>
                <a:schemeClr val="accent6">
                  <a:lumMod val="50000"/>
                </a:schemeClr>
              </a:solidFill>
            </a:ln>
          </c:spPr>
          <c:invertIfNegative val="0"/>
          <c:dLbls>
            <c:dLbl>
              <c:idx val="0"/>
              <c:layout>
                <c:manualLayout>
                  <c:x val="0"/>
                  <c:y val="-2.5936864858152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EDD-4BA8-B487-388B00628BA6}"/>
                </c:ext>
              </c:extLst>
            </c:dLbl>
            <c:spPr>
              <a:noFill/>
              <a:ln>
                <a:noFill/>
              </a:ln>
              <a:effectLst/>
            </c:spPr>
            <c:txPr>
              <a:bodyPr/>
              <a:lstStyle/>
              <a:p>
                <a:pPr algn="ctr">
                  <a:defRPr lang="es-ES" sz="12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1493</c:v>
                </c:pt>
              </c:numCache>
            </c:numRef>
          </c:val>
          <c:extLst>
            <c:ext xmlns:c16="http://schemas.microsoft.com/office/drawing/2014/chart" uri="{C3380CC4-5D6E-409C-BE32-E72D297353CC}">
              <c16:uniqueId val="{0000000A-EEDD-4BA8-B487-388B00628BA6}"/>
            </c:ext>
          </c:extLst>
        </c:ser>
        <c:ser>
          <c:idx val="6"/>
          <c:order val="6"/>
          <c:tx>
            <c:strRef>
              <c:f>Hoja1!$H$1</c:f>
              <c:strCache>
                <c:ptCount val="1"/>
                <c:pt idx="0">
                  <c:v>Sanción de la compañía  por descuidos al conectarse un día en tarifa punta</c:v>
                </c:pt>
              </c:strCache>
            </c:strRef>
          </c:tx>
          <c:spPr>
            <a:ln>
              <a:solidFill>
                <a:schemeClr val="accent1">
                  <a:lumMod val="75000"/>
                </a:schemeClr>
              </a:solidFill>
            </a:ln>
          </c:spPr>
          <c:invertIfNegative val="0"/>
          <c:cat>
            <c:numRef>
              <c:f>Hoja1!$A$2</c:f>
              <c:numCache>
                <c:formatCode>General</c:formatCode>
                <c:ptCount val="1"/>
              </c:numCache>
            </c:numRef>
          </c:cat>
          <c:val>
            <c:numRef>
              <c:f>Hoja1!$H$2</c:f>
              <c:numCache>
                <c:formatCode>General</c:formatCode>
                <c:ptCount val="1"/>
                <c:pt idx="0">
                  <c:v>0</c:v>
                </c:pt>
              </c:numCache>
            </c:numRef>
          </c:val>
          <c:extLst>
            <c:ext xmlns:c16="http://schemas.microsoft.com/office/drawing/2014/chart" uri="{C3380CC4-5D6E-409C-BE32-E72D297353CC}">
              <c16:uniqueId val="{0000000B-EEDD-4BA8-B487-388B00628BA6}"/>
            </c:ext>
          </c:extLst>
        </c:ser>
        <c:ser>
          <c:idx val="7"/>
          <c:order val="7"/>
          <c:tx>
            <c:strRef>
              <c:f>Hoja1!$I$1</c:f>
              <c:strCache>
                <c:ptCount val="1"/>
                <c:pt idx="0">
                  <c:v>Sanción de la compañía por exceder  de la potencia contratada</c:v>
                </c:pt>
              </c:strCache>
            </c:strRef>
          </c:tx>
          <c:spPr>
            <a:ln>
              <a:solidFill>
                <a:schemeClr val="accent2">
                  <a:lumMod val="75000"/>
                </a:schemeClr>
              </a:solidFill>
            </a:ln>
          </c:spPr>
          <c:invertIfNegative val="0"/>
          <c:dLbls>
            <c:dLbl>
              <c:idx val="0"/>
              <c:layout>
                <c:manualLayout>
                  <c:x val="-5.8548361476823971E-3"/>
                  <c:y val="-5.9654319454701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EDD-4BA8-B487-388B00628BA6}"/>
                </c:ext>
              </c:extLst>
            </c:dLbl>
            <c:spPr>
              <a:noFill/>
              <a:ln>
                <a:noFill/>
              </a:ln>
              <a:effectLst/>
            </c:spPr>
            <c:txPr>
              <a:bodyPr/>
              <a:lstStyle/>
              <a:p>
                <a:pPr algn="ctr">
                  <a:defRPr lang="es-ES" sz="12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933</c:v>
                </c:pt>
              </c:numCache>
            </c:numRef>
          </c:val>
          <c:extLst>
            <c:ext xmlns:c16="http://schemas.microsoft.com/office/drawing/2014/chart" uri="{C3380CC4-5D6E-409C-BE32-E72D297353CC}">
              <c16:uniqueId val="{0000000D-EEDD-4BA8-B487-388B00628BA6}"/>
            </c:ext>
          </c:extLst>
        </c:ser>
        <c:ser>
          <c:idx val="8"/>
          <c:order val="8"/>
          <c:tx>
            <c:strRef>
              <c:f>Hoja1!$J$1</c:f>
              <c:strCache>
                <c:ptCount val="1"/>
                <c:pt idx="0">
                  <c:v>Por olvidarse de pedir la exención del 85% en el impuesto de la electricidad</c:v>
                </c:pt>
              </c:strCache>
            </c:strRef>
          </c:tx>
          <c:spPr>
            <a:ln>
              <a:solidFill>
                <a:schemeClr val="accent3">
                  <a:lumMod val="75000"/>
                </a:schemeClr>
              </a:solidFill>
            </a:ln>
          </c:spPr>
          <c:invertIfNegative val="0"/>
          <c:dLbls>
            <c:dLbl>
              <c:idx val="0"/>
              <c:layout>
                <c:manualLayout>
                  <c:x val="1.4575974570318632E-3"/>
                  <c:y val="-3.37176588222223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EDD-4BA8-B487-388B00628BA6}"/>
                </c:ext>
              </c:extLst>
            </c:dLbl>
            <c:spPr>
              <a:noFill/>
              <a:ln>
                <a:noFill/>
              </a:ln>
              <a:effectLst/>
            </c:spPr>
            <c:txPr>
              <a:bodyPr/>
              <a:lstStyle/>
              <a:p>
                <a:pPr>
                  <a:defRPr sz="1200" b="1"/>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490</c:v>
                </c:pt>
              </c:numCache>
            </c:numRef>
          </c:val>
          <c:extLst>
            <c:ext xmlns:c16="http://schemas.microsoft.com/office/drawing/2014/chart" uri="{C3380CC4-5D6E-409C-BE32-E72D297353CC}">
              <c16:uniqueId val="{0000000F-EEDD-4BA8-B487-388B00628BA6}"/>
            </c:ext>
          </c:extLst>
        </c:ser>
        <c:ser>
          <c:idx val="9"/>
          <c:order val="9"/>
          <c:tx>
            <c:strRef>
              <c:f>Hoja1!$K$1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Hoja1!$K$2</c:f>
              <c:numCache>
                <c:formatCode>General</c:formatCode>
                <c:ptCount val="1"/>
                <c:pt idx="0">
                  <c:v>0</c:v>
                </c:pt>
              </c:numCache>
            </c:numRef>
          </c:val>
          <c:extLst>
            <c:ext xmlns:c16="http://schemas.microsoft.com/office/drawing/2014/chart" uri="{C3380CC4-5D6E-409C-BE32-E72D297353CC}">
              <c16:uniqueId val="{00000010-EEDD-4BA8-B487-388B00628BA6}"/>
            </c:ext>
          </c:extLst>
        </c:ser>
        <c:ser>
          <c:idx val="10"/>
          <c:order val="10"/>
          <c:tx>
            <c:strRef>
              <c:f>Hoja1!$L$1</c:f>
              <c:strCache>
                <c:ptCount val="1"/>
                <c:pt idx="0">
                  <c:v>Por no elegir la compañía con mejor precio de la energía</c:v>
                </c:pt>
              </c:strCache>
            </c:strRef>
          </c:tx>
          <c:invertIfNegative val="0"/>
          <c:cat>
            <c:numRef>
              <c:f>Hoja1!$A$2</c:f>
              <c:numCache>
                <c:formatCode>General</c:formatCode>
                <c:ptCount val="1"/>
              </c:numCache>
            </c:numRef>
          </c:cat>
          <c:val>
            <c:numRef>
              <c:f>Hoja1!$L$2</c:f>
              <c:numCache>
                <c:formatCode>General</c:formatCode>
                <c:ptCount val="1"/>
                <c:pt idx="0">
                  <c:v>0</c:v>
                </c:pt>
              </c:numCache>
            </c:numRef>
          </c:val>
          <c:extLst>
            <c:ext xmlns:c16="http://schemas.microsoft.com/office/drawing/2014/chart" uri="{C3380CC4-5D6E-409C-BE32-E72D297353CC}">
              <c16:uniqueId val="{00000011-EEDD-4BA8-B487-388B00628BA6}"/>
            </c:ext>
          </c:extLst>
        </c:ser>
        <c:dLbls>
          <c:showLegendKey val="0"/>
          <c:showVal val="0"/>
          <c:showCatName val="0"/>
          <c:showSerName val="0"/>
          <c:showPercent val="0"/>
          <c:showBubbleSize val="0"/>
        </c:dLbls>
        <c:gapWidth val="294"/>
        <c:overlap val="-8"/>
        <c:axId val="208691584"/>
        <c:axId val="208693120"/>
      </c:barChart>
      <c:catAx>
        <c:axId val="208691584"/>
        <c:scaling>
          <c:orientation val="minMax"/>
        </c:scaling>
        <c:delete val="0"/>
        <c:axPos val="b"/>
        <c:numFmt formatCode="General" sourceLinked="1"/>
        <c:majorTickMark val="out"/>
        <c:minorTickMark val="none"/>
        <c:tickLblPos val="nextTo"/>
        <c:crossAx val="208693120"/>
        <c:crossesAt val="0"/>
        <c:auto val="1"/>
        <c:lblAlgn val="ctr"/>
        <c:lblOffset val="100"/>
        <c:noMultiLvlLbl val="0"/>
      </c:catAx>
      <c:valAx>
        <c:axId val="208693120"/>
        <c:scaling>
          <c:orientation val="minMax"/>
          <c:max val="12000"/>
        </c:scaling>
        <c:delete val="0"/>
        <c:axPos val="l"/>
        <c:majorGridlines/>
        <c:numFmt formatCode="General" sourceLinked="1"/>
        <c:majorTickMark val="out"/>
        <c:minorTickMark val="none"/>
        <c:tickLblPos val="nextTo"/>
        <c:crossAx val="208691584"/>
        <c:crosses val="autoZero"/>
        <c:crossBetween val="between"/>
        <c:majorUnit val="2000"/>
      </c:valAx>
    </c:plotArea>
    <c:legend>
      <c:legendPos val="r"/>
      <c:layout>
        <c:manualLayout>
          <c:xMode val="edge"/>
          <c:yMode val="edge"/>
          <c:x val="0.58663358132943211"/>
          <c:y val="0.15975941398668123"/>
          <c:w val="0.38872196018624194"/>
          <c:h val="0.82467858963383156"/>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00663978512191"/>
          <c:y val="0.16003981583745597"/>
          <c:w val="0.47721646707788773"/>
          <c:h val="0.74943694981603337"/>
        </c:manualLayout>
      </c:layout>
      <c:barChart>
        <c:barDir val="col"/>
        <c:grouping val="cluster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3083055050816215E-2"/>
                  <c:y val="-9.0778312213675605E-2"/>
                </c:manualLayout>
              </c:layout>
              <c:numFmt formatCode="#,##0\ &quot;€&quot;" sourceLinked="0"/>
              <c:spPr/>
              <c:txPr>
                <a:bodyPr/>
                <a:lstStyle/>
                <a:p>
                  <a:pPr algn="ctr">
                    <a:defRPr lang="es-ES" sz="20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7D-4ADC-99BC-27E316CC5BEB}"/>
                </c:ext>
              </c:extLst>
            </c:dLbl>
            <c:numFmt formatCode="#,##0\ &quot;€&quot;" sourceLinked="0"/>
            <c:spPr>
              <a:noFill/>
              <a:ln>
                <a:noFill/>
              </a:ln>
              <a:effectLst/>
            </c:spPr>
            <c:txPr>
              <a:bodyPr/>
              <a:lstStyle/>
              <a:p>
                <a:pPr algn="ctr">
                  <a:defRPr lang="es-ES" sz="16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18024</c:v>
                </c:pt>
              </c:numCache>
            </c:numRef>
          </c:val>
          <c:extLst>
            <c:ext xmlns:c16="http://schemas.microsoft.com/office/drawing/2014/chart" uri="{C3380CC4-5D6E-409C-BE32-E72D297353CC}">
              <c16:uniqueId val="{00000001-1C7D-4ADC-99BC-27E316CC5BEB}"/>
            </c:ext>
          </c:extLst>
        </c:ser>
        <c:ser>
          <c:idx val="1"/>
          <c:order val="1"/>
          <c:tx>
            <c:strRef>
              <c:f>Hoja1!$C$1</c:f>
              <c:strCache>
                <c:ptCount val="1"/>
                <c:pt idx="0">
                  <c:v>Coste por no regar con boquillas de baja presion</c:v>
                </c:pt>
              </c:strCache>
            </c:strRef>
          </c:tx>
          <c:spPr>
            <a:solidFill>
              <a:schemeClr val="accent6">
                <a:lumMod val="75000"/>
              </a:schemeClr>
            </a:solidFill>
            <a:ln>
              <a:solidFill>
                <a:schemeClr val="accent2">
                  <a:lumMod val="50000"/>
                </a:schemeClr>
              </a:solidFill>
            </a:ln>
          </c:spPr>
          <c:invertIfNegative val="0"/>
          <c:dLbls>
            <c:dLbl>
              <c:idx val="0"/>
              <c:layout>
                <c:manualLayout>
                  <c:x val="9.3286122478585948E-2"/>
                  <c:y val="7.2622649770940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7D-4ADC-99BC-27E316CC5BEB}"/>
                </c:ext>
              </c:extLst>
            </c:dLbl>
            <c:numFmt formatCode="#,##0\ &quot;€&quot;" sourceLinked="0"/>
            <c:spPr>
              <a:noFill/>
              <a:ln>
                <a:noFill/>
              </a:ln>
              <a:effectLst/>
            </c:spPr>
            <c:txPr>
              <a:bodyPr/>
              <a:lstStyle/>
              <a:p>
                <a:pPr algn="ctr">
                  <a:defRPr lang="es-ES" sz="24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7242</c:v>
                </c:pt>
              </c:numCache>
            </c:numRef>
          </c:val>
          <c:extLst>
            <c:ext xmlns:c16="http://schemas.microsoft.com/office/drawing/2014/chart" uri="{C3380CC4-5D6E-409C-BE32-E72D297353CC}">
              <c16:uniqueId val="{00000003-1C7D-4ADC-99BC-27E316CC5BEB}"/>
            </c:ext>
          </c:extLst>
        </c:ser>
        <c:ser>
          <c:idx val="2"/>
          <c:order val="2"/>
          <c:tx>
            <c:strRef>
              <c:f>Hoja1!$D$1</c:f>
              <c:strCache>
                <c:ptCount val="1"/>
                <c:pt idx="0">
                  <c:v>Coste por regar con mas presion de la necesaria en el alero del pivot en las pendientes hacia abajo</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numCache>
            </c:numRef>
          </c:val>
          <c:extLst>
            <c:ext xmlns:c16="http://schemas.microsoft.com/office/drawing/2014/chart" uri="{C3380CC4-5D6E-409C-BE32-E72D297353CC}">
              <c16:uniqueId val="{00000004-1C7D-4ADC-99BC-27E316CC5BEB}"/>
            </c:ext>
          </c:extLst>
        </c:ser>
        <c:ser>
          <c:idx val="3"/>
          <c:order val="3"/>
          <c:tx>
            <c:strRef>
              <c:f>Hoja1!$E$1</c:f>
              <c:strCache>
                <c:ptCount val="1"/>
                <c:pt idx="0">
                  <c:v>Coste por  exceso de contratacion al no regar con baja presión </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numCache>
            </c:numRef>
          </c:val>
          <c:extLst>
            <c:ext xmlns:c16="http://schemas.microsoft.com/office/drawing/2014/chart" uri="{C3380CC4-5D6E-409C-BE32-E72D297353CC}">
              <c16:uniqueId val="{00000005-1C7D-4ADC-99BC-27E316CC5BEB}"/>
            </c:ext>
          </c:extLst>
        </c:ser>
        <c:ser>
          <c:idx val="4"/>
          <c:order val="4"/>
          <c:tx>
            <c:strRef>
              <c:f>Hoja1!$F$1</c:f>
              <c:strCache>
                <c:ptCount val="1"/>
                <c:pt idx="0">
                  <c:v>Ahorro que no se produce por  no disponer de variador que permita modificar el régimen de la bomba</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numCache>
            </c:numRef>
          </c:val>
          <c:extLst>
            <c:ext xmlns:c16="http://schemas.microsoft.com/office/drawing/2014/chart" uri="{C3380CC4-5D6E-409C-BE32-E72D297353CC}">
              <c16:uniqueId val="{00000006-1C7D-4ADC-99BC-27E316CC5BEB}"/>
            </c:ext>
          </c:extLst>
        </c:ser>
        <c:ser>
          <c:idx val="5"/>
          <c:order val="5"/>
          <c:tx>
            <c:strRef>
              <c:f>Hoja1!$G$1</c:f>
              <c:strCache>
                <c:ptCount val="1"/>
                <c:pt idx="0">
                  <c:v>Sanción de la compañía  por descuidos al conectarse un día en tarifa punta</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numCache>
            </c:numRef>
          </c:val>
          <c:extLst>
            <c:ext xmlns:c16="http://schemas.microsoft.com/office/drawing/2014/chart" uri="{C3380CC4-5D6E-409C-BE32-E72D297353CC}">
              <c16:uniqueId val="{00000007-1C7D-4ADC-99BC-27E316CC5BEB}"/>
            </c:ext>
          </c:extLst>
        </c:ser>
        <c:ser>
          <c:idx val="6"/>
          <c:order val="6"/>
          <c:tx>
            <c:strRef>
              <c:f>Hoja1!$H$1</c:f>
              <c:strCache>
                <c:ptCount val="1"/>
                <c:pt idx="0">
                  <c:v>Sanción de la compañía por exceder  de la potencia contratada</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numCache>
            </c:numRef>
          </c:val>
          <c:extLst>
            <c:ext xmlns:c16="http://schemas.microsoft.com/office/drawing/2014/chart" uri="{C3380CC4-5D6E-409C-BE32-E72D297353CC}">
              <c16:uniqueId val="{00000008-1C7D-4ADC-99BC-27E316CC5BEB}"/>
            </c:ext>
          </c:extLst>
        </c:ser>
        <c:ser>
          <c:idx val="7"/>
          <c:order val="7"/>
          <c:tx>
            <c:strRef>
              <c:f>Hoja1!$I$1</c:f>
              <c:strCache>
                <c:ptCount val="1"/>
                <c:pt idx="0">
                  <c:v>Por olvidarse de pedir la exención del 85% en el impuesto de la electricidad</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C7D-4ADC-99BC-27E316CC5BEB}"/>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numCache>
            </c:numRef>
          </c:val>
          <c:extLst>
            <c:ext xmlns:c16="http://schemas.microsoft.com/office/drawing/2014/chart" uri="{C3380CC4-5D6E-409C-BE32-E72D297353CC}">
              <c16:uniqueId val="{0000000A-1C7D-4ADC-99BC-27E316CC5BEB}"/>
            </c:ext>
          </c:extLst>
        </c:ser>
        <c:ser>
          <c:idx val="8"/>
          <c:order val="8"/>
          <c:tx>
            <c:strRef>
              <c:f>Hoja1!$J$1</c:f>
              <c:strCache>
                <c:ptCount val="1"/>
                <c:pt idx="0">
                  <c:v>Por no elegir una compañia que le permita cambio estacional de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C7D-4ADC-99BC-27E316CC5BEB}"/>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numCache>
            </c:numRef>
          </c:val>
          <c:extLst>
            <c:ext xmlns:c16="http://schemas.microsoft.com/office/drawing/2014/chart" uri="{C3380CC4-5D6E-409C-BE32-E72D297353CC}">
              <c16:uniqueId val="{0000000C-1C7D-4ADC-99BC-27E316CC5BEB}"/>
            </c:ext>
          </c:extLst>
        </c:ser>
        <c:ser>
          <c:idx val="9"/>
          <c:order val="9"/>
          <c:tx>
            <c:strRef>
              <c:f>Hoja1!$K$1</c:f>
              <c:strCache>
                <c:ptCount val="1"/>
                <c:pt idx="0">
                  <c:v>Por no elegir la compañía con mejor precio de la energía</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numCache>
            </c:numRef>
          </c:val>
          <c:extLst>
            <c:ext xmlns:c16="http://schemas.microsoft.com/office/drawing/2014/chart" uri="{C3380CC4-5D6E-409C-BE32-E72D297353CC}">
              <c16:uniqueId val="{0000000D-1C7D-4ADC-99BC-27E316CC5BEB}"/>
            </c:ext>
          </c:extLst>
        </c:ser>
        <c:dLbls>
          <c:showLegendKey val="0"/>
          <c:showVal val="0"/>
          <c:showCatName val="0"/>
          <c:showSerName val="0"/>
          <c:showPercent val="0"/>
          <c:showBubbleSize val="0"/>
        </c:dLbls>
        <c:gapWidth val="294"/>
        <c:axId val="206116736"/>
        <c:axId val="206118272"/>
      </c:barChart>
      <c:catAx>
        <c:axId val="206116736"/>
        <c:scaling>
          <c:orientation val="minMax"/>
        </c:scaling>
        <c:delete val="0"/>
        <c:axPos val="b"/>
        <c:numFmt formatCode="General" sourceLinked="1"/>
        <c:majorTickMark val="out"/>
        <c:minorTickMark val="none"/>
        <c:tickLblPos val="nextTo"/>
        <c:crossAx val="206118272"/>
        <c:crosses val="autoZero"/>
        <c:auto val="1"/>
        <c:lblAlgn val="ctr"/>
        <c:lblOffset val="100"/>
        <c:noMultiLvlLbl val="0"/>
      </c:catAx>
      <c:valAx>
        <c:axId val="206118272"/>
        <c:scaling>
          <c:orientation val="minMax"/>
          <c:max val="18000"/>
        </c:scaling>
        <c:delete val="0"/>
        <c:axPos val="l"/>
        <c:majorGridlines/>
        <c:numFmt formatCode="General" sourceLinked="1"/>
        <c:majorTickMark val="out"/>
        <c:minorTickMark val="none"/>
        <c:tickLblPos val="nextTo"/>
        <c:crossAx val="206116736"/>
        <c:crosses val="autoZero"/>
        <c:crossBetween val="between"/>
      </c:valAx>
    </c:plotArea>
    <c:plotVisOnly val="1"/>
    <c:dispBlanksAs val="gap"/>
    <c:showDLblsOverMax val="0"/>
  </c:chart>
  <c:txPr>
    <a:bodyPr/>
    <a:lstStyle/>
    <a:p>
      <a:pPr>
        <a:defRPr sz="1800"/>
      </a:pPr>
      <a:endParaRPr lang="es-E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pt idx="0">
                  <c:v>25</c:v>
                </c:pt>
                <c:pt idx="1">
                  <c:v>28</c:v>
                </c:pt>
                <c:pt idx="2">
                  <c:v>53</c:v>
                </c:pt>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pt idx="0">
                  <c:v>25</c:v>
                </c:pt>
                <c:pt idx="1">
                  <c:v>28</c:v>
                </c:pt>
                <c:pt idx="2">
                  <c:v>53</c:v>
                </c:pt>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2021</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2023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pt idx="0">
                  <c:v>25</c:v>
                </c:pt>
                <c:pt idx="1">
                  <c:v>28</c:v>
                </c:pt>
                <c:pt idx="2">
                  <c:v>53</c:v>
                </c:pt>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pt idx="0">
                  <c:v>25</c:v>
                </c:pt>
                <c:pt idx="1">
                  <c:v>22</c:v>
                </c:pt>
                <c:pt idx="2">
                  <c:v>37</c:v>
                </c:pt>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pt idx="0">
                  <c:v>25</c:v>
                </c:pt>
                <c:pt idx="1">
                  <c:v>20</c:v>
                </c:pt>
                <c:pt idx="2">
                  <c:v>25</c:v>
                </c:pt>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pt idx="0">
                  <c:v>19</c:v>
                </c:pt>
                <c:pt idx="1">
                  <c:v>17</c:v>
                </c:pt>
                <c:pt idx="2">
                  <c:v>20</c:v>
                </c:pt>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19403130164285E-2"/>
          <c:y val="4.7840106243339217E-2"/>
          <c:w val="0.90108923884514436"/>
          <c:h val="0.78367321326436978"/>
        </c:manualLayout>
      </c:layout>
      <c:barChart>
        <c:barDir val="col"/>
        <c:grouping val="clustered"/>
        <c:varyColors val="0"/>
        <c:ser>
          <c:idx val="0"/>
          <c:order val="0"/>
          <c:tx>
            <c:strRef>
              <c:f>Hoja1!$B$1</c:f>
              <c:strCache>
                <c:ptCount val="1"/>
                <c:pt idx="0">
                  <c:v>€/t</c:v>
                </c:pt>
              </c:strCache>
            </c:strRef>
          </c:tx>
          <c:spPr>
            <a:solidFill>
              <a:srgbClr val="114B01">
                <a:alpha val="89000"/>
              </a:srgbClr>
            </a:solidFill>
            <a:ln>
              <a:solidFill>
                <a:srgbClr val="003300"/>
              </a:solidFill>
            </a:ln>
          </c:spPr>
          <c:invertIfNegative val="0"/>
          <c:dPt>
            <c:idx val="0"/>
            <c:invertIfNegative val="0"/>
            <c:bubble3D val="0"/>
            <c:spPr>
              <a:solidFill>
                <a:srgbClr val="92D050">
                  <a:alpha val="89000"/>
                </a:srgbClr>
              </a:solidFill>
              <a:ln w="25400" cap="flat" cmpd="sng" algn="ctr">
                <a:solidFill>
                  <a:srgbClr val="003300"/>
                </a:solidFill>
                <a:prstDash val="solid"/>
              </a:ln>
              <a:effectLst/>
            </c:spPr>
            <c:extLst>
              <c:ext xmlns:c16="http://schemas.microsoft.com/office/drawing/2014/chart" uri="{C3380CC4-5D6E-409C-BE32-E72D297353CC}">
                <c16:uniqueId val="{00000001-3C5A-4903-A539-8B05F6E68147}"/>
              </c:ext>
            </c:extLst>
          </c:dPt>
          <c:dPt>
            <c:idx val="1"/>
            <c:invertIfNegative val="0"/>
            <c:bubble3D val="0"/>
            <c:spPr>
              <a:solidFill>
                <a:srgbClr val="F79646">
                  <a:lumMod val="75000"/>
                </a:srgbClr>
              </a:solidFill>
              <a:ln w="9525" cap="flat" cmpd="sng" algn="ctr">
                <a:solidFill>
                  <a:srgbClr val="F79646">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3-3C5A-4903-A539-8B05F6E68147}"/>
              </c:ext>
            </c:extLst>
          </c:dPt>
          <c:dPt>
            <c:idx val="2"/>
            <c:invertIfNegative val="0"/>
            <c:bubble3D val="0"/>
            <c:spPr>
              <a:solidFill>
                <a:srgbClr val="1F497D">
                  <a:lumMod val="40000"/>
                  <a:lumOff val="60000"/>
                </a:srgbClr>
              </a:soli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5-3C5A-4903-A539-8B05F6E68147}"/>
              </c:ext>
            </c:extLst>
          </c:dPt>
          <c:dPt>
            <c:idx val="3"/>
            <c:invertIfNegative val="0"/>
            <c:bubble3D val="0"/>
            <c:spPr>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w="9525" cap="flat" cmpd="sng" algn="ctr">
                <a:solidFill>
                  <a:srgbClr val="8064A2">
                    <a:shade val="95000"/>
                    <a:satMod val="105000"/>
                  </a:srgbClr>
                </a:solidFill>
                <a:prstDash val="solid"/>
              </a:ln>
              <a:effectLst>
                <a:outerShdw blurRad="40000" dist="23000" dir="5400000" rotWithShape="0">
                  <a:srgbClr val="000000">
                    <a:alpha val="35000"/>
                  </a:srgbClr>
                </a:outerShdw>
              </a:effectLst>
            </c:spPr>
            <c:extLst>
              <c:ext xmlns:c16="http://schemas.microsoft.com/office/drawing/2014/chart" uri="{C3380CC4-5D6E-409C-BE32-E72D297353CC}">
                <c16:uniqueId val="{00000007-3C5A-4903-A539-8B05F6E68147}"/>
              </c:ext>
            </c:extLst>
          </c:dPt>
          <c:dPt>
            <c:idx val="4"/>
            <c:invertIfNegative val="0"/>
            <c:bubble3D val="0"/>
            <c:spPr>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c:spPr>
            <c:extLst>
              <c:ext xmlns:c16="http://schemas.microsoft.com/office/drawing/2014/chart" uri="{C3380CC4-5D6E-409C-BE32-E72D297353CC}">
                <c16:uniqueId val="{00000009-3C5A-4903-A539-8B05F6E68147}"/>
              </c:ext>
            </c:extLst>
          </c:dPt>
          <c:dLbls>
            <c:dLbl>
              <c:idx val="2"/>
              <c:tx>
                <c:rich>
                  <a:bodyPr/>
                  <a:lstStyle/>
                  <a:p>
                    <a:r>
                      <a:rPr lang="en-US" dirty="0"/>
                      <a:t>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C5A-4903-A539-8B05F6E68147}"/>
                </c:ext>
              </c:extLst>
            </c:dLbl>
            <c:numFmt formatCode="#,##0" sourceLinked="0"/>
            <c:spPr>
              <a:noFill/>
              <a:ln>
                <a:noFill/>
              </a:ln>
              <a:effectLst/>
            </c:spPr>
            <c:txPr>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Francia</c:v>
                </c:pt>
                <c:pt idx="1">
                  <c:v>Modernizado</c:v>
                </c:pt>
                <c:pt idx="2">
                  <c:v>Sondeos </c:v>
                </c:pt>
              </c:strCache>
            </c:strRef>
          </c:cat>
          <c:val>
            <c:numRef>
              <c:f>Hoja1!$B$2:$B$4</c:f>
              <c:numCache>
                <c:formatCode>General</c:formatCode>
                <c:ptCount val="3"/>
                <c:pt idx="0">
                  <c:v>19</c:v>
                </c:pt>
                <c:pt idx="1">
                  <c:v>17.600000000000001</c:v>
                </c:pt>
                <c:pt idx="2">
                  <c:v>25</c:v>
                </c:pt>
              </c:numCache>
            </c:numRef>
          </c:val>
          <c:extLst>
            <c:ext xmlns:c16="http://schemas.microsoft.com/office/drawing/2014/chart" uri="{C3380CC4-5D6E-409C-BE32-E72D297353CC}">
              <c16:uniqueId val="{0000000A-3C5A-4903-A539-8B05F6E68147}"/>
            </c:ext>
          </c:extLst>
        </c:ser>
        <c:ser>
          <c:idx val="1"/>
          <c:order val="1"/>
          <c:tx>
            <c:strRef>
              <c:f>Hoja1!$C$1</c:f>
              <c:strCache>
                <c:ptCount val="1"/>
                <c:pt idx="0">
                  <c:v>Columna1</c:v>
                </c:pt>
              </c:strCache>
            </c:strRef>
          </c:tx>
          <c:invertIfNegative val="0"/>
          <c:cat>
            <c:strRef>
              <c:f>Hoja1!$A$2:$A$4</c:f>
              <c:strCache>
                <c:ptCount val="3"/>
                <c:pt idx="0">
                  <c:v>Francia</c:v>
                </c:pt>
                <c:pt idx="1">
                  <c:v>Modernizado</c:v>
                </c:pt>
                <c:pt idx="2">
                  <c:v>Sondeos </c:v>
                </c:pt>
              </c:strCache>
            </c:strRef>
          </c:cat>
          <c:val>
            <c:numRef>
              <c:f>Hoja1!$C$2:$C$4</c:f>
            </c:numRef>
          </c:val>
          <c:extLst>
            <c:ext xmlns:c16="http://schemas.microsoft.com/office/drawing/2014/chart" uri="{C3380CC4-5D6E-409C-BE32-E72D297353CC}">
              <c16:uniqueId val="{0000000B-3C5A-4903-A539-8B05F6E68147}"/>
            </c:ext>
          </c:extLst>
        </c:ser>
        <c:ser>
          <c:idx val="2"/>
          <c:order val="2"/>
          <c:tx>
            <c:strRef>
              <c:f>Hoja1!$D$1</c:f>
              <c:strCache>
                <c:ptCount val="1"/>
                <c:pt idx="0">
                  <c:v>Columna2</c:v>
                </c:pt>
              </c:strCache>
            </c:strRef>
          </c:tx>
          <c:invertIfNegative val="0"/>
          <c:cat>
            <c:strRef>
              <c:f>Hoja1!$A$2:$A$4</c:f>
              <c:strCache>
                <c:ptCount val="3"/>
                <c:pt idx="0">
                  <c:v>Francia</c:v>
                </c:pt>
                <c:pt idx="1">
                  <c:v>Modernizado</c:v>
                </c:pt>
                <c:pt idx="2">
                  <c:v>Sondeos </c:v>
                </c:pt>
              </c:strCache>
            </c:strRef>
          </c:cat>
          <c:val>
            <c:numRef>
              <c:f>Hoja1!$D$2:$D$4</c:f>
            </c:numRef>
          </c:val>
          <c:extLst>
            <c:ext xmlns:c16="http://schemas.microsoft.com/office/drawing/2014/chart" uri="{C3380CC4-5D6E-409C-BE32-E72D297353CC}">
              <c16:uniqueId val="{0000000C-3C5A-4903-A539-8B05F6E68147}"/>
            </c:ext>
          </c:extLst>
        </c:ser>
        <c:ser>
          <c:idx val="3"/>
          <c:order val="3"/>
          <c:tx>
            <c:strRef>
              <c:f>Hoja1!$E$1</c:f>
              <c:strCache>
                <c:ptCount val="1"/>
                <c:pt idx="0">
                  <c:v>Columna3</c:v>
                </c:pt>
              </c:strCache>
            </c:strRef>
          </c:tx>
          <c:spPr>
            <a:solidFill>
              <a:srgbClr val="F79646">
                <a:lumMod val="75000"/>
              </a:srgbClr>
            </a:solidFill>
            <a:ln>
              <a:solidFill>
                <a:srgbClr val="003300"/>
              </a:solidFill>
            </a:ln>
          </c:spPr>
          <c:invertIfNegative val="0"/>
          <c:dPt>
            <c:idx val="0"/>
            <c:invertIfNegative val="0"/>
            <c:bubble3D val="0"/>
            <c:spPr>
              <a:solidFill>
                <a:srgbClr val="92D050"/>
              </a:solidFill>
              <a:ln>
                <a:solidFill>
                  <a:srgbClr val="003300"/>
                </a:solidFill>
              </a:ln>
            </c:spPr>
            <c:extLst>
              <c:ext xmlns:c16="http://schemas.microsoft.com/office/drawing/2014/chart" uri="{C3380CC4-5D6E-409C-BE32-E72D297353CC}">
                <c16:uniqueId val="{00000002-56DA-4DB8-BCCF-A0B9A46CCD3A}"/>
              </c:ext>
            </c:extLst>
          </c:dPt>
          <c:dPt>
            <c:idx val="2"/>
            <c:invertIfNegative val="0"/>
            <c:bubble3D val="0"/>
            <c:spPr>
              <a:solidFill>
                <a:srgbClr val="1F497D">
                  <a:lumMod val="40000"/>
                  <a:lumOff val="60000"/>
                </a:srgbClr>
              </a:solidFill>
              <a:ln>
                <a:solidFill>
                  <a:srgbClr val="003300"/>
                </a:solidFill>
              </a:ln>
            </c:spPr>
            <c:extLst>
              <c:ext xmlns:c16="http://schemas.microsoft.com/office/drawing/2014/chart" uri="{C3380CC4-5D6E-409C-BE32-E72D297353CC}">
                <c16:uniqueId val="{00000003-56DA-4DB8-BCCF-A0B9A46CCD3A}"/>
              </c:ext>
            </c:extLst>
          </c:dPt>
          <c:dLbls>
            <c:dLbl>
              <c:idx val="2"/>
              <c:layout>
                <c:manualLayout>
                  <c:x val="-1.1316741696017772E-16"/>
                  <c:y val="2.6128784044571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DA-4DB8-BCCF-A0B9A46CCD3A}"/>
                </c:ext>
              </c:extLst>
            </c:dLbl>
            <c:spPr>
              <a:noFill/>
              <a:ln>
                <a:noFill/>
              </a:ln>
              <a:effectLst/>
            </c:spPr>
            <c:txPr>
              <a:bodyPr wrap="square" lIns="38100" tIns="19050" rIns="38100" bIns="19050" anchor="ctr">
                <a:spAutoFit/>
              </a:bodyPr>
              <a:lstStyle/>
              <a:p>
                <a:pPr>
                  <a:defRPr sz="2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Hoja1!$A$2:$A$4</c:f>
              <c:strCache>
                <c:ptCount val="3"/>
                <c:pt idx="0">
                  <c:v>Francia</c:v>
                </c:pt>
                <c:pt idx="1">
                  <c:v>Modernizado</c:v>
                </c:pt>
                <c:pt idx="2">
                  <c:v>Sondeos </c:v>
                </c:pt>
              </c:strCache>
            </c:strRef>
          </c:cat>
          <c:val>
            <c:numRef>
              <c:f>Hoja1!$E$2:$E$4</c:f>
              <c:numCache>
                <c:formatCode>General</c:formatCode>
                <c:ptCount val="3"/>
                <c:pt idx="0">
                  <c:v>19</c:v>
                </c:pt>
                <c:pt idx="1">
                  <c:v>14</c:v>
                </c:pt>
                <c:pt idx="2">
                  <c:v>15</c:v>
                </c:pt>
              </c:numCache>
            </c:numRef>
          </c:val>
          <c:extLst>
            <c:ext xmlns:c16="http://schemas.microsoft.com/office/drawing/2014/chart" uri="{C3380CC4-5D6E-409C-BE32-E72D297353CC}">
              <c16:uniqueId val="{00000000-56DA-4DB8-BCCF-A0B9A46CCD3A}"/>
            </c:ext>
          </c:extLst>
        </c:ser>
        <c:dLbls>
          <c:showLegendKey val="0"/>
          <c:showVal val="0"/>
          <c:showCatName val="0"/>
          <c:showSerName val="0"/>
          <c:showPercent val="0"/>
          <c:showBubbleSize val="0"/>
        </c:dLbls>
        <c:gapWidth val="150"/>
        <c:axId val="321759488"/>
        <c:axId val="321765376"/>
      </c:barChart>
      <c:catAx>
        <c:axId val="321759488"/>
        <c:scaling>
          <c:orientation val="minMax"/>
        </c:scaling>
        <c:delete val="0"/>
        <c:axPos val="b"/>
        <c:numFmt formatCode="#,##0.00" sourceLinked="0"/>
        <c:majorTickMark val="out"/>
        <c:minorTickMark val="none"/>
        <c:tickLblPos val="nextTo"/>
        <c:txPr>
          <a:bodyPr/>
          <a:lstStyle/>
          <a:p>
            <a:pPr>
              <a:defRPr sz="2800"/>
            </a:pPr>
            <a:endParaRPr lang="es-ES"/>
          </a:p>
        </c:txPr>
        <c:crossAx val="321765376"/>
        <c:crosses val="autoZero"/>
        <c:auto val="1"/>
        <c:lblAlgn val="ctr"/>
        <c:lblOffset val="100"/>
        <c:noMultiLvlLbl val="0"/>
      </c:catAx>
      <c:valAx>
        <c:axId val="321765376"/>
        <c:scaling>
          <c:orientation val="minMax"/>
          <c:max val="70"/>
          <c:min val="0"/>
        </c:scaling>
        <c:delete val="0"/>
        <c:axPos val="l"/>
        <c:majorGridlines/>
        <c:numFmt formatCode="General" sourceLinked="1"/>
        <c:majorTickMark val="out"/>
        <c:minorTickMark val="none"/>
        <c:tickLblPos val="nextTo"/>
        <c:txPr>
          <a:bodyPr/>
          <a:lstStyle/>
          <a:p>
            <a:pPr>
              <a:defRPr sz="2400"/>
            </a:pPr>
            <a:endParaRPr lang="es-ES"/>
          </a:p>
        </c:txPr>
        <c:crossAx val="321759488"/>
        <c:crosses val="autoZero"/>
        <c:crossBetween val="between"/>
      </c:valAx>
    </c:plotArea>
    <c:plotVisOnly val="1"/>
    <c:dispBlanksAs val="gap"/>
    <c:showDLblsOverMax val="0"/>
  </c:chart>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Columna1</c:v>
                </c:pt>
              </c:strCache>
            </c:strRef>
          </c:tx>
          <c:spPr>
            <a:solidFill>
              <a:srgbClr val="FF0000">
                <a:alpha val="80000"/>
              </a:srgbClr>
            </a:solidFill>
          </c:spPr>
          <c:invertIfNegative val="0"/>
          <c:dPt>
            <c:idx val="1"/>
            <c:invertIfNegative val="0"/>
            <c:bubble3D val="0"/>
            <c:spPr>
              <a:solidFill>
                <a:srgbClr val="00B050">
                  <a:alpha val="80000"/>
                </a:srgbClr>
              </a:solidFill>
            </c:spPr>
            <c:extLst>
              <c:ext xmlns:c16="http://schemas.microsoft.com/office/drawing/2014/chart" uri="{C3380CC4-5D6E-409C-BE32-E72D297353CC}">
                <c16:uniqueId val="{00000001-987B-488E-ADA0-35CFE74FD08C}"/>
              </c:ext>
            </c:extLst>
          </c:dPt>
          <c:dLbls>
            <c:dLbl>
              <c:idx val="0"/>
              <c:layout>
                <c:manualLayout>
                  <c:x val="-4.1666666666667048E-3"/>
                  <c:y val="3.124999999999998E-3"/>
                </c:manualLayout>
              </c:layout>
              <c:tx>
                <c:rich>
                  <a:bodyPr/>
                  <a:lstStyle/>
                  <a:p>
                    <a:pPr>
                      <a:defRPr sz="2400" b="1"/>
                    </a:pPr>
                    <a:r>
                      <a:rPr lang="en-US" sz="2000" dirty="0"/>
                      <a:t>1.300.000</a:t>
                    </a:r>
                  </a:p>
                </c:rich>
              </c:tx>
              <c:numFmt formatCode="#,##0" sourceLinked="0"/>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87B-488E-ADA0-35CFE74FD08C}"/>
                </c:ext>
              </c:extLst>
            </c:dLbl>
            <c:dLbl>
              <c:idx val="1"/>
              <c:numFmt formatCode="#,##0" sourceLinked="0"/>
              <c:spPr/>
              <c:txPr>
                <a:bodyPr/>
                <a:lstStyle/>
                <a:p>
                  <a:pPr algn="ctr" rtl="0">
                    <a:defRPr lang="en-US" sz="20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extLst>
                <c:ext xmlns:c16="http://schemas.microsoft.com/office/drawing/2014/chart" uri="{C3380CC4-5D6E-409C-BE32-E72D297353CC}">
                  <c16:uniqueId val="{00000001-987B-488E-ADA0-35CFE74FD08C}"/>
                </c:ext>
              </c:extLst>
            </c:dLbl>
            <c:numFmt formatCode="#,##0.00\ &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Consumo</c:v>
                </c:pt>
                <c:pt idx="1">
                  <c:v>Producción</c:v>
                </c:pt>
              </c:strCache>
            </c:strRef>
          </c:cat>
          <c:val>
            <c:numRef>
              <c:f>Hoja1!$B$2:$B$3</c:f>
              <c:numCache>
                <c:formatCode>General</c:formatCode>
                <c:ptCount val="2"/>
                <c:pt idx="0">
                  <c:v>1300000</c:v>
                </c:pt>
                <c:pt idx="1">
                  <c:v>490000</c:v>
                </c:pt>
              </c:numCache>
            </c:numRef>
          </c:val>
          <c:extLst>
            <c:ext xmlns:c16="http://schemas.microsoft.com/office/drawing/2014/chart" uri="{C3380CC4-5D6E-409C-BE32-E72D297353CC}">
              <c16:uniqueId val="{00000003-987B-488E-ADA0-35CFE74FD08C}"/>
            </c:ext>
          </c:extLst>
        </c:ser>
        <c:dLbls>
          <c:showLegendKey val="0"/>
          <c:showVal val="0"/>
          <c:showCatName val="0"/>
          <c:showSerName val="0"/>
          <c:showPercent val="0"/>
          <c:showBubbleSize val="0"/>
        </c:dLbls>
        <c:gapWidth val="150"/>
        <c:axId val="321279872"/>
        <c:axId val="321687552"/>
      </c:barChart>
      <c:catAx>
        <c:axId val="321279872"/>
        <c:scaling>
          <c:orientation val="minMax"/>
        </c:scaling>
        <c:delete val="0"/>
        <c:axPos val="b"/>
        <c:numFmt formatCode="General" sourceLinked="0"/>
        <c:majorTickMark val="out"/>
        <c:minorTickMark val="none"/>
        <c:tickLblPos val="nextTo"/>
        <c:txPr>
          <a:bodyPr/>
          <a:lstStyle/>
          <a:p>
            <a:pPr>
              <a:defRPr sz="2400" b="1"/>
            </a:pPr>
            <a:endParaRPr lang="es-ES"/>
          </a:p>
        </c:txPr>
        <c:crossAx val="321687552"/>
        <c:crosses val="autoZero"/>
        <c:auto val="1"/>
        <c:lblAlgn val="ctr"/>
        <c:lblOffset val="100"/>
        <c:noMultiLvlLbl val="0"/>
      </c:catAx>
      <c:valAx>
        <c:axId val="321687552"/>
        <c:scaling>
          <c:orientation val="minMax"/>
        </c:scaling>
        <c:delete val="0"/>
        <c:axPos val="l"/>
        <c:majorGridlines/>
        <c:numFmt formatCode="General" sourceLinked="1"/>
        <c:majorTickMark val="out"/>
        <c:minorTickMark val="none"/>
        <c:tickLblPos val="nextTo"/>
        <c:crossAx val="321279872"/>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19358363466369E-2"/>
          <c:y val="4.7560186303870107E-2"/>
          <c:w val="0.89573041217070093"/>
          <c:h val="0.93441549335245333"/>
        </c:manualLayout>
      </c:layout>
      <c:areaChart>
        <c:grouping val="stacked"/>
        <c:varyColors val="0"/>
        <c:ser>
          <c:idx val="0"/>
          <c:order val="0"/>
          <c:spPr>
            <a:solidFill>
              <a:schemeClr val="accent1">
                <a:lumMod val="60000"/>
                <a:lumOff val="40000"/>
              </a:schemeClr>
            </a:solidFill>
          </c:spPr>
          <c:cat>
            <c:strRef>
              <c:f>'[Consumos cultivos justino 5-3-14 DOBLES.xlsx]Resumen'!$C$4:$BB$4</c:f>
              <c:strCache>
                <c:ptCount val="52"/>
                <c:pt idx="0">
                  <c:v>Ene</c:v>
                </c:pt>
                <c:pt idx="1">
                  <c:v>Ene</c:v>
                </c:pt>
                <c:pt idx="2">
                  <c:v>Ene</c:v>
                </c:pt>
                <c:pt idx="3">
                  <c:v>Ene</c:v>
                </c:pt>
                <c:pt idx="4">
                  <c:v>Ene-Feb</c:v>
                </c:pt>
                <c:pt idx="5">
                  <c:v>Feb</c:v>
                </c:pt>
                <c:pt idx="6">
                  <c:v>Feb</c:v>
                </c:pt>
                <c:pt idx="7">
                  <c:v>Feb</c:v>
                </c:pt>
                <c:pt idx="8">
                  <c:v>Feb-Mar</c:v>
                </c:pt>
                <c:pt idx="9">
                  <c:v>Mar</c:v>
                </c:pt>
                <c:pt idx="10">
                  <c:v>Mar</c:v>
                </c:pt>
                <c:pt idx="11">
                  <c:v>Mar</c:v>
                </c:pt>
                <c:pt idx="12">
                  <c:v>Mar</c:v>
                </c:pt>
                <c:pt idx="13">
                  <c:v>Abr</c:v>
                </c:pt>
                <c:pt idx="14">
                  <c:v>Abr</c:v>
                </c:pt>
                <c:pt idx="15">
                  <c:v>Abr</c:v>
                </c:pt>
                <c:pt idx="16">
                  <c:v>Abr</c:v>
                </c:pt>
                <c:pt idx="17">
                  <c:v>Abr-May</c:v>
                </c:pt>
                <c:pt idx="18">
                  <c:v>May</c:v>
                </c:pt>
                <c:pt idx="19">
                  <c:v>May</c:v>
                </c:pt>
                <c:pt idx="20">
                  <c:v>May</c:v>
                </c:pt>
                <c:pt idx="21">
                  <c:v>May-Jun</c:v>
                </c:pt>
                <c:pt idx="22">
                  <c:v>Jun</c:v>
                </c:pt>
                <c:pt idx="23">
                  <c:v>Jun</c:v>
                </c:pt>
                <c:pt idx="24">
                  <c:v>Jun</c:v>
                </c:pt>
                <c:pt idx="25">
                  <c:v>Jun</c:v>
                </c:pt>
                <c:pt idx="26">
                  <c:v>Jul</c:v>
                </c:pt>
                <c:pt idx="27">
                  <c:v>Jul</c:v>
                </c:pt>
                <c:pt idx="28">
                  <c:v>Jul</c:v>
                </c:pt>
                <c:pt idx="29">
                  <c:v>Jul</c:v>
                </c:pt>
                <c:pt idx="30">
                  <c:v>Jul-Ago</c:v>
                </c:pt>
                <c:pt idx="31">
                  <c:v>Ago</c:v>
                </c:pt>
                <c:pt idx="32">
                  <c:v>Ago</c:v>
                </c:pt>
                <c:pt idx="33">
                  <c:v>Ago</c:v>
                </c:pt>
                <c:pt idx="34">
                  <c:v>Ago</c:v>
                </c:pt>
                <c:pt idx="35">
                  <c:v>Sep</c:v>
                </c:pt>
                <c:pt idx="36">
                  <c:v>Sep</c:v>
                </c:pt>
                <c:pt idx="37">
                  <c:v>Sep</c:v>
                </c:pt>
                <c:pt idx="38">
                  <c:v>Sep</c:v>
                </c:pt>
                <c:pt idx="39">
                  <c:v>Sep-Oct</c:v>
                </c:pt>
                <c:pt idx="40">
                  <c:v>Oct</c:v>
                </c:pt>
                <c:pt idx="41">
                  <c:v>Oct</c:v>
                </c:pt>
                <c:pt idx="42">
                  <c:v>Oct</c:v>
                </c:pt>
                <c:pt idx="43">
                  <c:v>Oct-Nov</c:v>
                </c:pt>
                <c:pt idx="44">
                  <c:v>Nov</c:v>
                </c:pt>
                <c:pt idx="45">
                  <c:v>Nov</c:v>
                </c:pt>
                <c:pt idx="46">
                  <c:v>Nov</c:v>
                </c:pt>
                <c:pt idx="47">
                  <c:v>Nov</c:v>
                </c:pt>
                <c:pt idx="48">
                  <c:v>Dic</c:v>
                </c:pt>
                <c:pt idx="49">
                  <c:v>Dic</c:v>
                </c:pt>
                <c:pt idx="50">
                  <c:v>Dic</c:v>
                </c:pt>
                <c:pt idx="51">
                  <c:v>Dic</c:v>
                </c:pt>
              </c:strCache>
            </c:strRef>
          </c:cat>
          <c:val>
            <c:numRef>
              <c:f>'[Consumos cultivos justino 5-3-14 DOBLES.xlsx]Resumen'!$C$6:$BB$6</c:f>
              <c:numCache>
                <c:formatCode>#,##0</c:formatCode>
                <c:ptCount val="52"/>
                <c:pt idx="0">
                  <c:v>0</c:v>
                </c:pt>
                <c:pt idx="1">
                  <c:v>0</c:v>
                </c:pt>
                <c:pt idx="2">
                  <c:v>0</c:v>
                </c:pt>
                <c:pt idx="3">
                  <c:v>0</c:v>
                </c:pt>
                <c:pt idx="4">
                  <c:v>0</c:v>
                </c:pt>
                <c:pt idx="5">
                  <c:v>0</c:v>
                </c:pt>
                <c:pt idx="6">
                  <c:v>0</c:v>
                </c:pt>
                <c:pt idx="7">
                  <c:v>0</c:v>
                </c:pt>
                <c:pt idx="8">
                  <c:v>1516.5888888888883</c:v>
                </c:pt>
                <c:pt idx="9">
                  <c:v>749.69999999999993</c:v>
                </c:pt>
                <c:pt idx="10">
                  <c:v>1615.084027777777</c:v>
                </c:pt>
                <c:pt idx="11">
                  <c:v>7118.138055555557</c:v>
                </c:pt>
                <c:pt idx="12">
                  <c:v>3096.2950000000001</c:v>
                </c:pt>
                <c:pt idx="13">
                  <c:v>3302.8238888888891</c:v>
                </c:pt>
                <c:pt idx="14">
                  <c:v>4240.1144166666672</c:v>
                </c:pt>
                <c:pt idx="15">
                  <c:v>5332.6659722222212</c:v>
                </c:pt>
                <c:pt idx="16">
                  <c:v>10053.520722222222</c:v>
                </c:pt>
                <c:pt idx="17">
                  <c:v>11480.961555555554</c:v>
                </c:pt>
                <c:pt idx="18">
                  <c:v>7440.4801851851853</c:v>
                </c:pt>
                <c:pt idx="19">
                  <c:v>10623.330583333332</c:v>
                </c:pt>
                <c:pt idx="20">
                  <c:v>11992.004999999996</c:v>
                </c:pt>
                <c:pt idx="21">
                  <c:v>14909.530234567901</c:v>
                </c:pt>
                <c:pt idx="22">
                  <c:v>15095.322222222223</c:v>
                </c:pt>
                <c:pt idx="23">
                  <c:v>13962.6975</c:v>
                </c:pt>
                <c:pt idx="24">
                  <c:v>10099.412908950617</c:v>
                </c:pt>
                <c:pt idx="25">
                  <c:v>9890.8358333333326</c:v>
                </c:pt>
                <c:pt idx="26">
                  <c:v>5430.6593209876546</c:v>
                </c:pt>
                <c:pt idx="27">
                  <c:v>4942.543333333334</c:v>
                </c:pt>
                <c:pt idx="28">
                  <c:v>6432.62</c:v>
                </c:pt>
                <c:pt idx="29">
                  <c:v>7180.6233333333339</c:v>
                </c:pt>
                <c:pt idx="30">
                  <c:v>7693.048333333335</c:v>
                </c:pt>
                <c:pt idx="31">
                  <c:v>8377.7474074074089</c:v>
                </c:pt>
                <c:pt idx="32">
                  <c:v>6798.6398148148146</c:v>
                </c:pt>
                <c:pt idx="33">
                  <c:v>6941.5977777777771</c:v>
                </c:pt>
                <c:pt idx="34">
                  <c:v>7085.8866666666672</c:v>
                </c:pt>
                <c:pt idx="35">
                  <c:v>5964.9800000000014</c:v>
                </c:pt>
                <c:pt idx="36">
                  <c:v>5251.1911111111112</c:v>
                </c:pt>
                <c:pt idx="37">
                  <c:v>2062.1107407407408</c:v>
                </c:pt>
                <c:pt idx="38">
                  <c:v>1826.3054320987658</c:v>
                </c:pt>
                <c:pt idx="39">
                  <c:v>601.06666666666672</c:v>
                </c:pt>
                <c:pt idx="40">
                  <c:v>73.342716049382972</c:v>
                </c:pt>
                <c:pt idx="41">
                  <c:v>0</c:v>
                </c:pt>
                <c:pt idx="42">
                  <c:v>0</c:v>
                </c:pt>
                <c:pt idx="43">
                  <c:v>0</c:v>
                </c:pt>
                <c:pt idx="44">
                  <c:v>0</c:v>
                </c:pt>
                <c:pt idx="45">
                  <c:v>0</c:v>
                </c:pt>
                <c:pt idx="46">
                  <c:v>0</c:v>
                </c:pt>
                <c:pt idx="47">
                  <c:v>0</c:v>
                </c:pt>
                <c:pt idx="48">
                  <c:v>0</c:v>
                </c:pt>
                <c:pt idx="49">
                  <c:v>0</c:v>
                </c:pt>
                <c:pt idx="50">
                  <c:v>0</c:v>
                </c:pt>
                <c:pt idx="51">
                  <c:v>0</c:v>
                </c:pt>
              </c:numCache>
            </c:numRef>
          </c:val>
          <c:extLst>
            <c:ext xmlns:c16="http://schemas.microsoft.com/office/drawing/2014/chart" uri="{C3380CC4-5D6E-409C-BE32-E72D297353CC}">
              <c16:uniqueId val="{00000000-F5AE-4605-9CB5-4AD496F2E470}"/>
            </c:ext>
          </c:extLst>
        </c:ser>
        <c:dLbls>
          <c:showLegendKey val="0"/>
          <c:showVal val="0"/>
          <c:showCatName val="0"/>
          <c:showSerName val="0"/>
          <c:showPercent val="0"/>
          <c:showBubbleSize val="0"/>
        </c:dLbls>
        <c:axId val="285066368"/>
        <c:axId val="285067904"/>
      </c:areaChart>
      <c:lineChart>
        <c:grouping val="standard"/>
        <c:varyColors val="0"/>
        <c:ser>
          <c:idx val="2"/>
          <c:order val="1"/>
          <c:spPr>
            <a:ln w="57150">
              <a:solidFill>
                <a:srgbClr val="00B050"/>
              </a:solidFill>
            </a:ln>
          </c:spPr>
          <c:marker>
            <c:symbol val="none"/>
          </c:marker>
          <c:cat>
            <c:strRef>
              <c:f>'[Consumos cultivos justino 5-3-14 DOBLES.xlsx]Resumen'!$C$4:$BB$4</c:f>
              <c:strCache>
                <c:ptCount val="52"/>
                <c:pt idx="0">
                  <c:v>Ene</c:v>
                </c:pt>
                <c:pt idx="1">
                  <c:v>Ene</c:v>
                </c:pt>
                <c:pt idx="2">
                  <c:v>Ene</c:v>
                </c:pt>
                <c:pt idx="3">
                  <c:v>Ene</c:v>
                </c:pt>
                <c:pt idx="4">
                  <c:v>Ene-Feb</c:v>
                </c:pt>
                <c:pt idx="5">
                  <c:v>Feb</c:v>
                </c:pt>
                <c:pt idx="6">
                  <c:v>Feb</c:v>
                </c:pt>
                <c:pt idx="7">
                  <c:v>Feb</c:v>
                </c:pt>
                <c:pt idx="8">
                  <c:v>Feb-Mar</c:v>
                </c:pt>
                <c:pt idx="9">
                  <c:v>Mar</c:v>
                </c:pt>
                <c:pt idx="10">
                  <c:v>Mar</c:v>
                </c:pt>
                <c:pt idx="11">
                  <c:v>Mar</c:v>
                </c:pt>
                <c:pt idx="12">
                  <c:v>Mar</c:v>
                </c:pt>
                <c:pt idx="13">
                  <c:v>Abr</c:v>
                </c:pt>
                <c:pt idx="14">
                  <c:v>Abr</c:v>
                </c:pt>
                <c:pt idx="15">
                  <c:v>Abr</c:v>
                </c:pt>
                <c:pt idx="16">
                  <c:v>Abr</c:v>
                </c:pt>
                <c:pt idx="17">
                  <c:v>Abr-May</c:v>
                </c:pt>
                <c:pt idx="18">
                  <c:v>May</c:v>
                </c:pt>
                <c:pt idx="19">
                  <c:v>May</c:v>
                </c:pt>
                <c:pt idx="20">
                  <c:v>May</c:v>
                </c:pt>
                <c:pt idx="21">
                  <c:v>May-Jun</c:v>
                </c:pt>
                <c:pt idx="22">
                  <c:v>Jun</c:v>
                </c:pt>
                <c:pt idx="23">
                  <c:v>Jun</c:v>
                </c:pt>
                <c:pt idx="24">
                  <c:v>Jun</c:v>
                </c:pt>
                <c:pt idx="25">
                  <c:v>Jun</c:v>
                </c:pt>
                <c:pt idx="26">
                  <c:v>Jul</c:v>
                </c:pt>
                <c:pt idx="27">
                  <c:v>Jul</c:v>
                </c:pt>
                <c:pt idx="28">
                  <c:v>Jul</c:v>
                </c:pt>
                <c:pt idx="29">
                  <c:v>Jul</c:v>
                </c:pt>
                <c:pt idx="30">
                  <c:v>Jul-Ago</c:v>
                </c:pt>
                <c:pt idx="31">
                  <c:v>Ago</c:v>
                </c:pt>
                <c:pt idx="32">
                  <c:v>Ago</c:v>
                </c:pt>
                <c:pt idx="33">
                  <c:v>Ago</c:v>
                </c:pt>
                <c:pt idx="34">
                  <c:v>Ago</c:v>
                </c:pt>
                <c:pt idx="35">
                  <c:v>Sep</c:v>
                </c:pt>
                <c:pt idx="36">
                  <c:v>Sep</c:v>
                </c:pt>
                <c:pt idx="37">
                  <c:v>Sep</c:v>
                </c:pt>
                <c:pt idx="38">
                  <c:v>Sep</c:v>
                </c:pt>
                <c:pt idx="39">
                  <c:v>Sep-Oct</c:v>
                </c:pt>
                <c:pt idx="40">
                  <c:v>Oct</c:v>
                </c:pt>
                <c:pt idx="41">
                  <c:v>Oct</c:v>
                </c:pt>
                <c:pt idx="42">
                  <c:v>Oct</c:v>
                </c:pt>
                <c:pt idx="43">
                  <c:v>Oct-Nov</c:v>
                </c:pt>
                <c:pt idx="44">
                  <c:v>Nov</c:v>
                </c:pt>
                <c:pt idx="45">
                  <c:v>Nov</c:v>
                </c:pt>
                <c:pt idx="46">
                  <c:v>Nov</c:v>
                </c:pt>
                <c:pt idx="47">
                  <c:v>Nov</c:v>
                </c:pt>
                <c:pt idx="48">
                  <c:v>Dic</c:v>
                </c:pt>
                <c:pt idx="49">
                  <c:v>Dic</c:v>
                </c:pt>
                <c:pt idx="50">
                  <c:v>Dic</c:v>
                </c:pt>
                <c:pt idx="51">
                  <c:v>Dic</c:v>
                </c:pt>
              </c:strCache>
            </c:strRef>
          </c:cat>
          <c:val>
            <c:numRef>
              <c:f>'[Consumos cultivos justino 5-3-14 DOBLES.xlsx]Resumen'!$C$7:$BB$7</c:f>
              <c:numCache>
                <c:formatCode>#,##0</c:formatCode>
                <c:ptCount val="52"/>
                <c:pt idx="0">
                  <c:v>2415</c:v>
                </c:pt>
                <c:pt idx="1">
                  <c:v>2415</c:v>
                </c:pt>
                <c:pt idx="2">
                  <c:v>2415</c:v>
                </c:pt>
                <c:pt idx="3">
                  <c:v>2415</c:v>
                </c:pt>
                <c:pt idx="4">
                  <c:v>3696</c:v>
                </c:pt>
                <c:pt idx="5">
                  <c:v>3696</c:v>
                </c:pt>
                <c:pt idx="6">
                  <c:v>3696</c:v>
                </c:pt>
                <c:pt idx="7">
                  <c:v>3696</c:v>
                </c:pt>
                <c:pt idx="8">
                  <c:v>5418</c:v>
                </c:pt>
                <c:pt idx="9">
                  <c:v>5418</c:v>
                </c:pt>
                <c:pt idx="10">
                  <c:v>5418</c:v>
                </c:pt>
                <c:pt idx="11">
                  <c:v>5418</c:v>
                </c:pt>
                <c:pt idx="12">
                  <c:v>5418</c:v>
                </c:pt>
                <c:pt idx="13">
                  <c:v>6650</c:v>
                </c:pt>
                <c:pt idx="14">
                  <c:v>6650</c:v>
                </c:pt>
                <c:pt idx="15">
                  <c:v>6650</c:v>
                </c:pt>
                <c:pt idx="16">
                  <c:v>6650</c:v>
                </c:pt>
                <c:pt idx="17">
                  <c:v>6650</c:v>
                </c:pt>
                <c:pt idx="18">
                  <c:v>7938</c:v>
                </c:pt>
                <c:pt idx="19">
                  <c:v>7938</c:v>
                </c:pt>
                <c:pt idx="20">
                  <c:v>7938</c:v>
                </c:pt>
                <c:pt idx="21">
                  <c:v>7938</c:v>
                </c:pt>
                <c:pt idx="22">
                  <c:v>9338</c:v>
                </c:pt>
                <c:pt idx="23">
                  <c:v>9338</c:v>
                </c:pt>
                <c:pt idx="24">
                  <c:v>9338</c:v>
                </c:pt>
                <c:pt idx="25">
                  <c:v>9338</c:v>
                </c:pt>
                <c:pt idx="26">
                  <c:v>9520</c:v>
                </c:pt>
                <c:pt idx="27">
                  <c:v>9520</c:v>
                </c:pt>
                <c:pt idx="28">
                  <c:v>9520</c:v>
                </c:pt>
                <c:pt idx="29">
                  <c:v>9520</c:v>
                </c:pt>
                <c:pt idx="30">
                  <c:v>9520</c:v>
                </c:pt>
                <c:pt idx="31">
                  <c:v>8393</c:v>
                </c:pt>
                <c:pt idx="32">
                  <c:v>8393</c:v>
                </c:pt>
                <c:pt idx="33">
                  <c:v>8393</c:v>
                </c:pt>
                <c:pt idx="34">
                  <c:v>8393</c:v>
                </c:pt>
                <c:pt idx="35">
                  <c:v>6286</c:v>
                </c:pt>
                <c:pt idx="36">
                  <c:v>6286</c:v>
                </c:pt>
                <c:pt idx="37">
                  <c:v>6286</c:v>
                </c:pt>
                <c:pt idx="38">
                  <c:v>6286</c:v>
                </c:pt>
                <c:pt idx="39">
                  <c:v>6286</c:v>
                </c:pt>
                <c:pt idx="40">
                  <c:v>3864</c:v>
                </c:pt>
                <c:pt idx="41">
                  <c:v>3864</c:v>
                </c:pt>
                <c:pt idx="42">
                  <c:v>3864</c:v>
                </c:pt>
                <c:pt idx="43">
                  <c:v>3864</c:v>
                </c:pt>
                <c:pt idx="44">
                  <c:v>2597</c:v>
                </c:pt>
                <c:pt idx="45">
                  <c:v>2597</c:v>
                </c:pt>
                <c:pt idx="46">
                  <c:v>2597</c:v>
                </c:pt>
                <c:pt idx="47">
                  <c:v>2597</c:v>
                </c:pt>
                <c:pt idx="48">
                  <c:v>2044</c:v>
                </c:pt>
                <c:pt idx="49">
                  <c:v>2044</c:v>
                </c:pt>
                <c:pt idx="50">
                  <c:v>2044</c:v>
                </c:pt>
                <c:pt idx="51">
                  <c:v>2044</c:v>
                </c:pt>
              </c:numCache>
            </c:numRef>
          </c:val>
          <c:smooth val="0"/>
          <c:extLst>
            <c:ext xmlns:c16="http://schemas.microsoft.com/office/drawing/2014/chart" uri="{C3380CC4-5D6E-409C-BE32-E72D297353CC}">
              <c16:uniqueId val="{00000001-F5AE-4605-9CB5-4AD496F2E470}"/>
            </c:ext>
          </c:extLst>
        </c:ser>
        <c:dLbls>
          <c:showLegendKey val="0"/>
          <c:showVal val="0"/>
          <c:showCatName val="0"/>
          <c:showSerName val="0"/>
          <c:showPercent val="0"/>
          <c:showBubbleSize val="0"/>
        </c:dLbls>
        <c:marker val="1"/>
        <c:smooth val="0"/>
        <c:axId val="285066368"/>
        <c:axId val="285067904"/>
      </c:lineChart>
      <c:catAx>
        <c:axId val="285066368"/>
        <c:scaling>
          <c:orientation val="minMax"/>
        </c:scaling>
        <c:delete val="0"/>
        <c:axPos val="b"/>
        <c:numFmt formatCode="General" sourceLinked="0"/>
        <c:majorTickMark val="out"/>
        <c:minorTickMark val="none"/>
        <c:tickLblPos val="nextTo"/>
        <c:crossAx val="285067904"/>
        <c:crosses val="autoZero"/>
        <c:auto val="1"/>
        <c:lblAlgn val="ctr"/>
        <c:lblOffset val="100"/>
        <c:noMultiLvlLbl val="0"/>
      </c:catAx>
      <c:valAx>
        <c:axId val="285067904"/>
        <c:scaling>
          <c:orientation val="minMax"/>
          <c:max val="22500"/>
        </c:scaling>
        <c:delete val="0"/>
        <c:axPos val="l"/>
        <c:majorGridlines/>
        <c:numFmt formatCode="#,##0" sourceLinked="1"/>
        <c:majorTickMark val="out"/>
        <c:minorTickMark val="none"/>
        <c:tickLblPos val="nextTo"/>
        <c:crossAx val="285066368"/>
        <c:crosses val="autoZero"/>
        <c:crossBetween val="between"/>
        <c:majorUnit val="2500"/>
      </c:valAx>
    </c:plotArea>
    <c:plotVisOnly val="1"/>
    <c:dispBlanksAs val="gap"/>
    <c:showDLblsOverMax val="0"/>
  </c:chart>
  <c:spPr>
    <a:ln w="0" cmpd="sng"/>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4358034808162"/>
          <c:y val="0.20530146602961757"/>
          <c:w val="0.42842207352756334"/>
          <c:h val="0.70417534441858132"/>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6016915865825258E-2"/>
                  <c:y val="2.8626175385341908E-2"/>
                </c:manualLayout>
              </c:layout>
              <c:tx>
                <c:rich>
                  <a:bodyPr/>
                  <a:lstStyle/>
                  <a:p>
                    <a:r>
                      <a:rPr lang="en-US" sz="2000" dirty="0"/>
                      <a:t>7.242 €</a:t>
                    </a:r>
                    <a:endParaRPr lang="en-US" sz="2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439-432B-9BDC-FB1C7B35BEE4}"/>
                </c:ext>
              </c:extLst>
            </c:dLbl>
            <c:spPr>
              <a:noFill/>
              <a:ln>
                <a:noFill/>
              </a:ln>
              <a:effectLst/>
            </c:spPr>
            <c:txPr>
              <a:bodyPr/>
              <a:lstStyle/>
              <a:p>
                <a:pPr algn="ctr">
                  <a:defRPr lang="es-ES" sz="20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7362</c:v>
                </c:pt>
              </c:numCache>
            </c:numRef>
          </c:val>
          <c:extLst>
            <c:ext xmlns:c16="http://schemas.microsoft.com/office/drawing/2014/chart" uri="{C3380CC4-5D6E-409C-BE32-E72D297353CC}">
              <c16:uniqueId val="{00000001-D439-432B-9BDC-FB1C7B35BEE4}"/>
            </c:ext>
          </c:extLst>
        </c:ser>
        <c:ser>
          <c:idx val="1"/>
          <c:order val="1"/>
          <c:tx>
            <c:strRef>
              <c:f>Hoja1!$C$1</c:f>
              <c:strCache>
                <c:ptCount val="1"/>
                <c:pt idx="0">
                  <c:v>Ahorro por mejor control de la instalación: automatismos</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1089</c:v>
                </c:pt>
              </c:numCache>
            </c:numRef>
          </c:val>
          <c:extLst>
            <c:ext xmlns:c16="http://schemas.microsoft.com/office/drawing/2014/chart" uri="{C3380CC4-5D6E-409C-BE32-E72D297353CC}">
              <c16:uniqueId val="{00000002-D439-432B-9BDC-FB1C7B35BEE4}"/>
            </c:ext>
          </c:extLst>
        </c:ser>
        <c:ser>
          <c:idx val="2"/>
          <c:order val="2"/>
          <c:tx>
            <c:strRef>
              <c:f>Hoja1!$D$1</c:f>
              <c:strCache>
                <c:ptCount val="1"/>
                <c:pt idx="0">
                  <c:v>Coste por no regar con boquillas de baja presion</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991</c:v>
                </c:pt>
              </c:numCache>
            </c:numRef>
          </c:val>
          <c:extLst>
            <c:ext xmlns:c16="http://schemas.microsoft.com/office/drawing/2014/chart" uri="{C3380CC4-5D6E-409C-BE32-E72D297353CC}">
              <c16:uniqueId val="{00000003-D439-432B-9BDC-FB1C7B35BEE4}"/>
            </c:ext>
          </c:extLst>
        </c:ser>
        <c:ser>
          <c:idx val="3"/>
          <c:order val="3"/>
          <c:tx>
            <c:strRef>
              <c:f>Hoja1!$E$1</c:f>
              <c:strCache>
                <c:ptCount val="1"/>
                <c:pt idx="0">
                  <c:v>Pérdida de caga en la tuberia general</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419</c:v>
                </c:pt>
              </c:numCache>
            </c:numRef>
          </c:val>
          <c:extLst>
            <c:ext xmlns:c16="http://schemas.microsoft.com/office/drawing/2014/chart" uri="{C3380CC4-5D6E-409C-BE32-E72D297353CC}">
              <c16:uniqueId val="{00000004-D439-432B-9BDC-FB1C7B35BEE4}"/>
            </c:ext>
          </c:extLst>
        </c:ser>
        <c:ser>
          <c:idx val="4"/>
          <c:order val="4"/>
          <c:tx>
            <c:strRef>
              <c:f>Hoja1!$F$1</c:f>
              <c:strCache>
                <c:ptCount val="1"/>
                <c:pt idx="0">
                  <c:v>Coste por regar con mas presion de la necesaria en el alero del pivot en las pendientes hacia abajo</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318</c:v>
                </c:pt>
              </c:numCache>
            </c:numRef>
          </c:val>
          <c:extLst>
            <c:ext xmlns:c16="http://schemas.microsoft.com/office/drawing/2014/chart" uri="{C3380CC4-5D6E-409C-BE32-E72D297353CC}">
              <c16:uniqueId val="{00000005-D439-432B-9BDC-FB1C7B35BEE4}"/>
            </c:ext>
          </c:extLst>
        </c:ser>
        <c:ser>
          <c:idx val="5"/>
          <c:order val="5"/>
          <c:tx>
            <c:strRef>
              <c:f>Hoja1!$G$1</c:f>
              <c:strCache>
                <c:ptCount val="1"/>
                <c:pt idx="0">
                  <c:v>Coste por  exceso de contratacion al no regar con baja presión </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469</c:v>
                </c:pt>
              </c:numCache>
            </c:numRef>
          </c:val>
          <c:extLst>
            <c:ext xmlns:c16="http://schemas.microsoft.com/office/drawing/2014/chart" uri="{C3380CC4-5D6E-409C-BE32-E72D297353CC}">
              <c16:uniqueId val="{00000006-D439-432B-9BDC-FB1C7B35BEE4}"/>
            </c:ext>
          </c:extLst>
        </c:ser>
        <c:ser>
          <c:idx val="6"/>
          <c:order val="6"/>
          <c:tx>
            <c:strRef>
              <c:f>Hoja1!$H$1</c:f>
              <c:strCache>
                <c:ptCount val="1"/>
                <c:pt idx="0">
                  <c:v>Ahorro que no se produce por  no disponer de variador </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2962</c:v>
                </c:pt>
              </c:numCache>
            </c:numRef>
          </c:val>
          <c:extLst>
            <c:ext xmlns:c16="http://schemas.microsoft.com/office/drawing/2014/chart" uri="{C3380CC4-5D6E-409C-BE32-E72D297353CC}">
              <c16:uniqueId val="{00000007-D439-432B-9BDC-FB1C7B35BEE4}"/>
            </c:ext>
          </c:extLst>
        </c:ser>
        <c:ser>
          <c:idx val="7"/>
          <c:order val="7"/>
          <c:tx>
            <c:strRef>
              <c:f>Hoja1!$I$1</c:f>
              <c:strCache>
                <c:ptCount val="1"/>
                <c:pt idx="0">
                  <c:v>Sanción de la compañía  por descuidos al conectarse un día en tarifa punta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439-432B-9BDC-FB1C7B35BEE4}"/>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1767</c:v>
                </c:pt>
              </c:numCache>
            </c:numRef>
          </c:val>
          <c:extLst>
            <c:ext xmlns:c16="http://schemas.microsoft.com/office/drawing/2014/chart" uri="{C3380CC4-5D6E-409C-BE32-E72D297353CC}">
              <c16:uniqueId val="{00000009-D439-432B-9BDC-FB1C7B35BEE4}"/>
            </c:ext>
          </c:extLst>
        </c:ser>
        <c:ser>
          <c:idx val="8"/>
          <c:order val="8"/>
          <c:tx>
            <c:strRef>
              <c:f>Hoja1!$J$1</c:f>
              <c:strCache>
                <c:ptCount val="1"/>
                <c:pt idx="0">
                  <c:v>Sanción de la compañía por exceder  de la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439-432B-9BDC-FB1C7B35BEE4}"/>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222</c:v>
                </c:pt>
              </c:numCache>
            </c:numRef>
          </c:val>
          <c:extLst>
            <c:ext xmlns:c16="http://schemas.microsoft.com/office/drawing/2014/chart" uri="{C3380CC4-5D6E-409C-BE32-E72D297353CC}">
              <c16:uniqueId val="{0000000B-D439-432B-9BDC-FB1C7B35BEE4}"/>
            </c:ext>
          </c:extLst>
        </c:ser>
        <c:ser>
          <c:idx val="9"/>
          <c:order val="9"/>
          <c:tx>
            <c:strRef>
              <c:f>Hoja1!$K$1</c:f>
              <c:strCache>
                <c:ptCount val="1"/>
                <c:pt idx="0">
                  <c:v>Por olvidarse de pedir la exención del 85% en el impuesto de la electricidad</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pt idx="0">
                  <c:v>563</c:v>
                </c:pt>
              </c:numCache>
            </c:numRef>
          </c:val>
          <c:extLst>
            <c:ext xmlns:c16="http://schemas.microsoft.com/office/drawing/2014/chart" uri="{C3380CC4-5D6E-409C-BE32-E72D297353CC}">
              <c16:uniqueId val="{0000000C-D439-432B-9BDC-FB1C7B35BEE4}"/>
            </c:ext>
          </c:extLst>
        </c:ser>
        <c:ser>
          <c:idx val="10"/>
          <c:order val="10"/>
          <c:tx>
            <c:strRef>
              <c:f>Hoja1!$L$1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Hoja1!$L$2</c:f>
              <c:numCache>
                <c:formatCode>General</c:formatCode>
                <c:ptCount val="1"/>
                <c:pt idx="0">
                  <c:v>1045</c:v>
                </c:pt>
              </c:numCache>
            </c:numRef>
          </c:val>
          <c:extLst>
            <c:ext xmlns:c16="http://schemas.microsoft.com/office/drawing/2014/chart" uri="{C3380CC4-5D6E-409C-BE32-E72D297353CC}">
              <c16:uniqueId val="{0000000D-D439-432B-9BDC-FB1C7B35BEE4}"/>
            </c:ext>
          </c:extLst>
        </c:ser>
        <c:ser>
          <c:idx val="11"/>
          <c:order val="11"/>
          <c:tx>
            <c:strRef>
              <c:f>Hoja1!$M$1</c:f>
              <c:strCache>
                <c:ptCount val="1"/>
                <c:pt idx="0">
                  <c:v>Por no elegir la compañía con mejor precio de la energía</c:v>
                </c:pt>
              </c:strCache>
            </c:strRef>
          </c:tx>
          <c:invertIfNegative val="0"/>
          <c:cat>
            <c:numRef>
              <c:f>Hoja1!$A$2</c:f>
              <c:numCache>
                <c:formatCode>General</c:formatCode>
                <c:ptCount val="1"/>
              </c:numCache>
            </c:numRef>
          </c:cat>
          <c:val>
            <c:numRef>
              <c:f>Hoja1!$M$2</c:f>
              <c:numCache>
                <c:formatCode>General</c:formatCode>
                <c:ptCount val="1"/>
                <c:pt idx="0">
                  <c:v>817</c:v>
                </c:pt>
              </c:numCache>
            </c:numRef>
          </c:val>
          <c:extLst>
            <c:ext xmlns:c16="http://schemas.microsoft.com/office/drawing/2014/chart" uri="{C3380CC4-5D6E-409C-BE32-E72D297353CC}">
              <c16:uniqueId val="{0000000E-D439-432B-9BDC-FB1C7B35BEE4}"/>
            </c:ext>
          </c:extLst>
        </c:ser>
        <c:dLbls>
          <c:showLegendKey val="0"/>
          <c:showVal val="0"/>
          <c:showCatName val="0"/>
          <c:showSerName val="0"/>
          <c:showPercent val="0"/>
          <c:showBubbleSize val="0"/>
        </c:dLbls>
        <c:gapWidth val="294"/>
        <c:overlap val="-8"/>
        <c:axId val="206836480"/>
        <c:axId val="206838016"/>
      </c:barChart>
      <c:catAx>
        <c:axId val="206836480"/>
        <c:scaling>
          <c:orientation val="minMax"/>
        </c:scaling>
        <c:delete val="0"/>
        <c:axPos val="b"/>
        <c:numFmt formatCode="General" sourceLinked="1"/>
        <c:majorTickMark val="out"/>
        <c:minorTickMark val="none"/>
        <c:tickLblPos val="nextTo"/>
        <c:crossAx val="206838016"/>
        <c:crosses val="autoZero"/>
        <c:auto val="1"/>
        <c:lblAlgn val="ctr"/>
        <c:lblOffset val="100"/>
        <c:noMultiLvlLbl val="0"/>
      </c:catAx>
      <c:valAx>
        <c:axId val="206838016"/>
        <c:scaling>
          <c:orientation val="minMax"/>
          <c:max val="18000"/>
        </c:scaling>
        <c:delete val="0"/>
        <c:axPos val="l"/>
        <c:majorGridlines/>
        <c:numFmt formatCode="General" sourceLinked="1"/>
        <c:majorTickMark val="out"/>
        <c:minorTickMark val="none"/>
        <c:tickLblPos val="nextTo"/>
        <c:crossAx val="206836480"/>
        <c:crosses val="autoZero"/>
        <c:crossBetween val="between"/>
      </c:valAx>
    </c:plotArea>
    <c:legend>
      <c:legendPos val="r"/>
      <c:legendEntry>
        <c:idx val="9"/>
        <c:txPr>
          <a:bodyPr/>
          <a:lstStyle/>
          <a:p>
            <a:pPr>
              <a:defRPr sz="1100"/>
            </a:pPr>
            <a:endParaRPr lang="es-ES"/>
          </a:p>
        </c:txPr>
      </c:legendEntry>
      <c:layout>
        <c:manualLayout>
          <c:xMode val="edge"/>
          <c:yMode val="edge"/>
          <c:x val="0.58663358132943211"/>
          <c:y val="0.15975941398668123"/>
          <c:w val="0.3377060491901267"/>
          <c:h val="0.84024058601331875"/>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4358034808162"/>
          <c:y val="0.20530146602961757"/>
          <c:w val="0.42842207352756334"/>
          <c:h val="0.70417534441858132"/>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6016915865825258E-2"/>
                  <c:y val="2.8626175385341908E-2"/>
                </c:manualLayout>
              </c:layout>
              <c:tx>
                <c:rich>
                  <a:bodyPr/>
                  <a:lstStyle/>
                  <a:p>
                    <a:r>
                      <a:rPr lang="en-US" sz="2000" dirty="0"/>
                      <a:t>7.242 €</a:t>
                    </a:r>
                    <a:endParaRPr lang="en-US" sz="2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B0B-47E1-B320-6876AB0971A2}"/>
                </c:ext>
              </c:extLst>
            </c:dLbl>
            <c:spPr>
              <a:noFill/>
              <a:ln>
                <a:noFill/>
              </a:ln>
              <a:effectLst/>
            </c:spPr>
            <c:txPr>
              <a:bodyPr/>
              <a:lstStyle/>
              <a:p>
                <a:pPr algn="ctr">
                  <a:defRPr lang="es-ES" sz="20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7362</c:v>
                </c:pt>
              </c:numCache>
            </c:numRef>
          </c:val>
          <c:extLst>
            <c:ext xmlns:c16="http://schemas.microsoft.com/office/drawing/2014/chart" uri="{C3380CC4-5D6E-409C-BE32-E72D297353CC}">
              <c16:uniqueId val="{00000001-2B0B-47E1-B320-6876AB0971A2}"/>
            </c:ext>
          </c:extLst>
        </c:ser>
        <c:ser>
          <c:idx val="1"/>
          <c:order val="1"/>
          <c:tx>
            <c:strRef>
              <c:f>Hoja1!$C$1</c:f>
              <c:strCache>
                <c:ptCount val="1"/>
                <c:pt idx="0">
                  <c:v>Ahorro por mejor control de la instalación: automatismos</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1089</c:v>
                </c:pt>
              </c:numCache>
            </c:numRef>
          </c:val>
          <c:extLst>
            <c:ext xmlns:c16="http://schemas.microsoft.com/office/drawing/2014/chart" uri="{C3380CC4-5D6E-409C-BE32-E72D297353CC}">
              <c16:uniqueId val="{00000002-2B0B-47E1-B320-6876AB0971A2}"/>
            </c:ext>
          </c:extLst>
        </c:ser>
        <c:ser>
          <c:idx val="2"/>
          <c:order val="2"/>
          <c:tx>
            <c:strRef>
              <c:f>Hoja1!$D$1</c:f>
              <c:strCache>
                <c:ptCount val="1"/>
                <c:pt idx="0">
                  <c:v>Coste por no regar con boquillas de baja presion</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991</c:v>
                </c:pt>
              </c:numCache>
            </c:numRef>
          </c:val>
          <c:extLst>
            <c:ext xmlns:c16="http://schemas.microsoft.com/office/drawing/2014/chart" uri="{C3380CC4-5D6E-409C-BE32-E72D297353CC}">
              <c16:uniqueId val="{00000003-2B0B-47E1-B320-6876AB0971A2}"/>
            </c:ext>
          </c:extLst>
        </c:ser>
        <c:ser>
          <c:idx val="3"/>
          <c:order val="3"/>
          <c:tx>
            <c:strRef>
              <c:f>Hoja1!$E$1</c:f>
              <c:strCache>
                <c:ptCount val="1"/>
                <c:pt idx="0">
                  <c:v>Pérdida de caga en la tuberia general</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419</c:v>
                </c:pt>
              </c:numCache>
            </c:numRef>
          </c:val>
          <c:extLst>
            <c:ext xmlns:c16="http://schemas.microsoft.com/office/drawing/2014/chart" uri="{C3380CC4-5D6E-409C-BE32-E72D297353CC}">
              <c16:uniqueId val="{00000004-2B0B-47E1-B320-6876AB0971A2}"/>
            </c:ext>
          </c:extLst>
        </c:ser>
        <c:ser>
          <c:idx val="4"/>
          <c:order val="4"/>
          <c:tx>
            <c:strRef>
              <c:f>Hoja1!$F$1</c:f>
              <c:strCache>
                <c:ptCount val="1"/>
                <c:pt idx="0">
                  <c:v>Coste por regar con mas presion de la necesaria en el alero del pivot en las pendientes hacia abajo</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318</c:v>
                </c:pt>
              </c:numCache>
            </c:numRef>
          </c:val>
          <c:extLst>
            <c:ext xmlns:c16="http://schemas.microsoft.com/office/drawing/2014/chart" uri="{C3380CC4-5D6E-409C-BE32-E72D297353CC}">
              <c16:uniqueId val="{00000005-2B0B-47E1-B320-6876AB0971A2}"/>
            </c:ext>
          </c:extLst>
        </c:ser>
        <c:ser>
          <c:idx val="5"/>
          <c:order val="5"/>
          <c:tx>
            <c:strRef>
              <c:f>Hoja1!$G$1</c:f>
              <c:strCache>
                <c:ptCount val="1"/>
                <c:pt idx="0">
                  <c:v>Coste por  exceso de contratacion al no regar con baja presión </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469</c:v>
                </c:pt>
              </c:numCache>
            </c:numRef>
          </c:val>
          <c:extLst>
            <c:ext xmlns:c16="http://schemas.microsoft.com/office/drawing/2014/chart" uri="{C3380CC4-5D6E-409C-BE32-E72D297353CC}">
              <c16:uniqueId val="{00000006-2B0B-47E1-B320-6876AB0971A2}"/>
            </c:ext>
          </c:extLst>
        </c:ser>
        <c:ser>
          <c:idx val="6"/>
          <c:order val="6"/>
          <c:tx>
            <c:strRef>
              <c:f>Hoja1!$H$1</c:f>
              <c:strCache>
                <c:ptCount val="1"/>
                <c:pt idx="0">
                  <c:v>Ahorro que no se produce por  no disponer de variador </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2962</c:v>
                </c:pt>
              </c:numCache>
            </c:numRef>
          </c:val>
          <c:extLst>
            <c:ext xmlns:c16="http://schemas.microsoft.com/office/drawing/2014/chart" uri="{C3380CC4-5D6E-409C-BE32-E72D297353CC}">
              <c16:uniqueId val="{00000007-2B0B-47E1-B320-6876AB0971A2}"/>
            </c:ext>
          </c:extLst>
        </c:ser>
        <c:ser>
          <c:idx val="7"/>
          <c:order val="7"/>
          <c:tx>
            <c:strRef>
              <c:f>Hoja1!$I$1</c:f>
              <c:strCache>
                <c:ptCount val="1"/>
                <c:pt idx="0">
                  <c:v>Sanción de la compañía  por descuidos al conectarse un día en tarifa punta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B0B-47E1-B320-6876AB0971A2}"/>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1767</c:v>
                </c:pt>
              </c:numCache>
            </c:numRef>
          </c:val>
          <c:extLst>
            <c:ext xmlns:c16="http://schemas.microsoft.com/office/drawing/2014/chart" uri="{C3380CC4-5D6E-409C-BE32-E72D297353CC}">
              <c16:uniqueId val="{00000009-2B0B-47E1-B320-6876AB0971A2}"/>
            </c:ext>
          </c:extLst>
        </c:ser>
        <c:ser>
          <c:idx val="8"/>
          <c:order val="8"/>
          <c:tx>
            <c:strRef>
              <c:f>Hoja1!$J$1</c:f>
              <c:strCache>
                <c:ptCount val="1"/>
                <c:pt idx="0">
                  <c:v>Sanción de la compañía por exceder  de la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B0B-47E1-B320-6876AB0971A2}"/>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222</c:v>
                </c:pt>
              </c:numCache>
            </c:numRef>
          </c:val>
          <c:extLst>
            <c:ext xmlns:c16="http://schemas.microsoft.com/office/drawing/2014/chart" uri="{C3380CC4-5D6E-409C-BE32-E72D297353CC}">
              <c16:uniqueId val="{0000000B-2B0B-47E1-B320-6876AB0971A2}"/>
            </c:ext>
          </c:extLst>
        </c:ser>
        <c:ser>
          <c:idx val="9"/>
          <c:order val="9"/>
          <c:tx>
            <c:strRef>
              <c:f>Hoja1!$K$1</c:f>
              <c:strCache>
                <c:ptCount val="1"/>
                <c:pt idx="0">
                  <c:v>Por olvidarse de pedir la exención del 85% en el impuesto de la electricidad</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pt idx="0">
                  <c:v>563</c:v>
                </c:pt>
              </c:numCache>
            </c:numRef>
          </c:val>
          <c:extLst>
            <c:ext xmlns:c16="http://schemas.microsoft.com/office/drawing/2014/chart" uri="{C3380CC4-5D6E-409C-BE32-E72D297353CC}">
              <c16:uniqueId val="{0000000C-2B0B-47E1-B320-6876AB0971A2}"/>
            </c:ext>
          </c:extLst>
        </c:ser>
        <c:ser>
          <c:idx val="10"/>
          <c:order val="10"/>
          <c:tx>
            <c:strRef>
              <c:f>Hoja1!$L$1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Hoja1!$L$2</c:f>
              <c:numCache>
                <c:formatCode>General</c:formatCode>
                <c:ptCount val="1"/>
                <c:pt idx="0">
                  <c:v>1045</c:v>
                </c:pt>
              </c:numCache>
            </c:numRef>
          </c:val>
          <c:extLst>
            <c:ext xmlns:c16="http://schemas.microsoft.com/office/drawing/2014/chart" uri="{C3380CC4-5D6E-409C-BE32-E72D297353CC}">
              <c16:uniqueId val="{0000000D-2B0B-47E1-B320-6876AB0971A2}"/>
            </c:ext>
          </c:extLst>
        </c:ser>
        <c:ser>
          <c:idx val="11"/>
          <c:order val="11"/>
          <c:tx>
            <c:strRef>
              <c:f>Hoja1!$M$1</c:f>
              <c:strCache>
                <c:ptCount val="1"/>
                <c:pt idx="0">
                  <c:v>Por no elegir la compañía con mejor precio de la energía</c:v>
                </c:pt>
              </c:strCache>
            </c:strRef>
          </c:tx>
          <c:invertIfNegative val="0"/>
          <c:cat>
            <c:numRef>
              <c:f>Hoja1!$A$2</c:f>
              <c:numCache>
                <c:formatCode>General</c:formatCode>
                <c:ptCount val="1"/>
              </c:numCache>
            </c:numRef>
          </c:cat>
          <c:val>
            <c:numRef>
              <c:f>Hoja1!$M$2</c:f>
              <c:numCache>
                <c:formatCode>General</c:formatCode>
                <c:ptCount val="1"/>
                <c:pt idx="0">
                  <c:v>817</c:v>
                </c:pt>
              </c:numCache>
            </c:numRef>
          </c:val>
          <c:extLst>
            <c:ext xmlns:c16="http://schemas.microsoft.com/office/drawing/2014/chart" uri="{C3380CC4-5D6E-409C-BE32-E72D297353CC}">
              <c16:uniqueId val="{0000000E-2B0B-47E1-B320-6876AB0971A2}"/>
            </c:ext>
          </c:extLst>
        </c:ser>
        <c:dLbls>
          <c:showLegendKey val="0"/>
          <c:showVal val="0"/>
          <c:showCatName val="0"/>
          <c:showSerName val="0"/>
          <c:showPercent val="0"/>
          <c:showBubbleSize val="0"/>
        </c:dLbls>
        <c:gapWidth val="294"/>
        <c:overlap val="-8"/>
        <c:axId val="205241728"/>
        <c:axId val="205251712"/>
      </c:barChart>
      <c:catAx>
        <c:axId val="205241728"/>
        <c:scaling>
          <c:orientation val="minMax"/>
        </c:scaling>
        <c:delete val="0"/>
        <c:axPos val="b"/>
        <c:numFmt formatCode="General" sourceLinked="1"/>
        <c:majorTickMark val="out"/>
        <c:minorTickMark val="none"/>
        <c:tickLblPos val="nextTo"/>
        <c:crossAx val="205251712"/>
        <c:crosses val="autoZero"/>
        <c:auto val="1"/>
        <c:lblAlgn val="ctr"/>
        <c:lblOffset val="100"/>
        <c:noMultiLvlLbl val="0"/>
      </c:catAx>
      <c:valAx>
        <c:axId val="205251712"/>
        <c:scaling>
          <c:orientation val="minMax"/>
          <c:max val="18000"/>
        </c:scaling>
        <c:delete val="0"/>
        <c:axPos val="l"/>
        <c:majorGridlines/>
        <c:numFmt formatCode="General" sourceLinked="1"/>
        <c:majorTickMark val="out"/>
        <c:minorTickMark val="none"/>
        <c:tickLblPos val="nextTo"/>
        <c:crossAx val="205241728"/>
        <c:crosses val="autoZero"/>
        <c:crossBetween val="between"/>
      </c:valAx>
    </c:plotArea>
    <c:legend>
      <c:legendPos val="r"/>
      <c:legendEntry>
        <c:idx val="9"/>
        <c:txPr>
          <a:bodyPr/>
          <a:lstStyle/>
          <a:p>
            <a:pPr>
              <a:defRPr sz="1100"/>
            </a:pPr>
            <a:endParaRPr lang="es-ES"/>
          </a:p>
        </c:txPr>
      </c:legendEntry>
      <c:layout>
        <c:manualLayout>
          <c:xMode val="edge"/>
          <c:yMode val="edge"/>
          <c:x val="0.58663358132943211"/>
          <c:y val="0.15975941398668123"/>
          <c:w val="0.3377060491901267"/>
          <c:h val="0.84024058601331875"/>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4358034808162"/>
          <c:y val="0.20530146602961757"/>
          <c:w val="0.42842207352756334"/>
          <c:h val="0.70417534441858132"/>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6016915865825258E-2"/>
                  <c:y val="2.8626175385341908E-2"/>
                </c:manualLayout>
              </c:layout>
              <c:tx>
                <c:rich>
                  <a:bodyPr/>
                  <a:lstStyle/>
                  <a:p>
                    <a:r>
                      <a:rPr lang="en-US" sz="2000" dirty="0"/>
                      <a:t>7.242 €</a:t>
                    </a:r>
                    <a:endParaRPr lang="en-US" sz="2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B0B-47E1-B320-6876AB0971A2}"/>
                </c:ext>
              </c:extLst>
            </c:dLbl>
            <c:spPr>
              <a:noFill/>
              <a:ln>
                <a:noFill/>
              </a:ln>
              <a:effectLst/>
            </c:spPr>
            <c:txPr>
              <a:bodyPr/>
              <a:lstStyle/>
              <a:p>
                <a:pPr algn="ctr">
                  <a:defRPr lang="es-ES" sz="20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7362</c:v>
                </c:pt>
              </c:numCache>
            </c:numRef>
          </c:val>
          <c:extLst>
            <c:ext xmlns:c16="http://schemas.microsoft.com/office/drawing/2014/chart" uri="{C3380CC4-5D6E-409C-BE32-E72D297353CC}">
              <c16:uniqueId val="{00000001-2B0B-47E1-B320-6876AB0971A2}"/>
            </c:ext>
          </c:extLst>
        </c:ser>
        <c:ser>
          <c:idx val="1"/>
          <c:order val="1"/>
          <c:tx>
            <c:strRef>
              <c:f>Hoja1!$C$1</c:f>
              <c:strCache>
                <c:ptCount val="1"/>
                <c:pt idx="0">
                  <c:v>Ahorro por mejor control de la instalación: automatismos</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1089</c:v>
                </c:pt>
              </c:numCache>
            </c:numRef>
          </c:val>
          <c:extLst>
            <c:ext xmlns:c16="http://schemas.microsoft.com/office/drawing/2014/chart" uri="{C3380CC4-5D6E-409C-BE32-E72D297353CC}">
              <c16:uniqueId val="{00000002-2B0B-47E1-B320-6876AB0971A2}"/>
            </c:ext>
          </c:extLst>
        </c:ser>
        <c:ser>
          <c:idx val="2"/>
          <c:order val="2"/>
          <c:tx>
            <c:strRef>
              <c:f>Hoja1!$D$1</c:f>
              <c:strCache>
                <c:ptCount val="1"/>
                <c:pt idx="0">
                  <c:v>Coste por no regar con boquillas de baja presion</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991</c:v>
                </c:pt>
              </c:numCache>
            </c:numRef>
          </c:val>
          <c:extLst>
            <c:ext xmlns:c16="http://schemas.microsoft.com/office/drawing/2014/chart" uri="{C3380CC4-5D6E-409C-BE32-E72D297353CC}">
              <c16:uniqueId val="{00000003-2B0B-47E1-B320-6876AB0971A2}"/>
            </c:ext>
          </c:extLst>
        </c:ser>
        <c:ser>
          <c:idx val="3"/>
          <c:order val="3"/>
          <c:tx>
            <c:strRef>
              <c:f>Hoja1!$E$1</c:f>
              <c:strCache>
                <c:ptCount val="1"/>
                <c:pt idx="0">
                  <c:v>Pérdida de caga en la tuberia general</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419</c:v>
                </c:pt>
              </c:numCache>
            </c:numRef>
          </c:val>
          <c:extLst>
            <c:ext xmlns:c16="http://schemas.microsoft.com/office/drawing/2014/chart" uri="{C3380CC4-5D6E-409C-BE32-E72D297353CC}">
              <c16:uniqueId val="{00000004-2B0B-47E1-B320-6876AB0971A2}"/>
            </c:ext>
          </c:extLst>
        </c:ser>
        <c:ser>
          <c:idx val="4"/>
          <c:order val="4"/>
          <c:tx>
            <c:strRef>
              <c:f>Hoja1!$F$1</c:f>
              <c:strCache>
                <c:ptCount val="1"/>
                <c:pt idx="0">
                  <c:v>Coste por regar con mas presion de la necesaria en el alero del pivot en las pendientes hacia abajo</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318</c:v>
                </c:pt>
              </c:numCache>
            </c:numRef>
          </c:val>
          <c:extLst>
            <c:ext xmlns:c16="http://schemas.microsoft.com/office/drawing/2014/chart" uri="{C3380CC4-5D6E-409C-BE32-E72D297353CC}">
              <c16:uniqueId val="{00000005-2B0B-47E1-B320-6876AB0971A2}"/>
            </c:ext>
          </c:extLst>
        </c:ser>
        <c:ser>
          <c:idx val="5"/>
          <c:order val="5"/>
          <c:tx>
            <c:strRef>
              <c:f>Hoja1!$G$1</c:f>
              <c:strCache>
                <c:ptCount val="1"/>
                <c:pt idx="0">
                  <c:v>Coste por  exceso de contratacion al no regar con baja presión </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469</c:v>
                </c:pt>
              </c:numCache>
            </c:numRef>
          </c:val>
          <c:extLst>
            <c:ext xmlns:c16="http://schemas.microsoft.com/office/drawing/2014/chart" uri="{C3380CC4-5D6E-409C-BE32-E72D297353CC}">
              <c16:uniqueId val="{00000006-2B0B-47E1-B320-6876AB0971A2}"/>
            </c:ext>
          </c:extLst>
        </c:ser>
        <c:ser>
          <c:idx val="6"/>
          <c:order val="6"/>
          <c:tx>
            <c:strRef>
              <c:f>Hoja1!$H$1</c:f>
              <c:strCache>
                <c:ptCount val="1"/>
                <c:pt idx="0">
                  <c:v>Ahorro que no se produce por  no disponer de variador </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2962</c:v>
                </c:pt>
              </c:numCache>
            </c:numRef>
          </c:val>
          <c:extLst>
            <c:ext xmlns:c16="http://schemas.microsoft.com/office/drawing/2014/chart" uri="{C3380CC4-5D6E-409C-BE32-E72D297353CC}">
              <c16:uniqueId val="{00000007-2B0B-47E1-B320-6876AB0971A2}"/>
            </c:ext>
          </c:extLst>
        </c:ser>
        <c:ser>
          <c:idx val="7"/>
          <c:order val="7"/>
          <c:tx>
            <c:strRef>
              <c:f>Hoja1!$I$1</c:f>
              <c:strCache>
                <c:ptCount val="1"/>
                <c:pt idx="0">
                  <c:v>Sanción de la compañía  por descuidos al conectarse un día en tarifa punta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B0B-47E1-B320-6876AB0971A2}"/>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1767</c:v>
                </c:pt>
              </c:numCache>
            </c:numRef>
          </c:val>
          <c:extLst>
            <c:ext xmlns:c16="http://schemas.microsoft.com/office/drawing/2014/chart" uri="{C3380CC4-5D6E-409C-BE32-E72D297353CC}">
              <c16:uniqueId val="{00000009-2B0B-47E1-B320-6876AB0971A2}"/>
            </c:ext>
          </c:extLst>
        </c:ser>
        <c:ser>
          <c:idx val="8"/>
          <c:order val="8"/>
          <c:tx>
            <c:strRef>
              <c:f>Hoja1!$J$1</c:f>
              <c:strCache>
                <c:ptCount val="1"/>
                <c:pt idx="0">
                  <c:v>Sanción de la compañía por exceder  de la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B0B-47E1-B320-6876AB0971A2}"/>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222</c:v>
                </c:pt>
              </c:numCache>
            </c:numRef>
          </c:val>
          <c:extLst>
            <c:ext xmlns:c16="http://schemas.microsoft.com/office/drawing/2014/chart" uri="{C3380CC4-5D6E-409C-BE32-E72D297353CC}">
              <c16:uniqueId val="{0000000B-2B0B-47E1-B320-6876AB0971A2}"/>
            </c:ext>
          </c:extLst>
        </c:ser>
        <c:ser>
          <c:idx val="9"/>
          <c:order val="9"/>
          <c:tx>
            <c:strRef>
              <c:f>Hoja1!$K$1</c:f>
              <c:strCache>
                <c:ptCount val="1"/>
                <c:pt idx="0">
                  <c:v>Por olvidarse de pedir la exención del 85% en el impuesto de la electricidad</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pt idx="0">
                  <c:v>563</c:v>
                </c:pt>
              </c:numCache>
            </c:numRef>
          </c:val>
          <c:extLst>
            <c:ext xmlns:c16="http://schemas.microsoft.com/office/drawing/2014/chart" uri="{C3380CC4-5D6E-409C-BE32-E72D297353CC}">
              <c16:uniqueId val="{0000000C-2B0B-47E1-B320-6876AB0971A2}"/>
            </c:ext>
          </c:extLst>
        </c:ser>
        <c:ser>
          <c:idx val="10"/>
          <c:order val="10"/>
          <c:tx>
            <c:strRef>
              <c:f>Hoja1!$L$1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Hoja1!$L$2</c:f>
              <c:numCache>
                <c:formatCode>General</c:formatCode>
                <c:ptCount val="1"/>
                <c:pt idx="0">
                  <c:v>1045</c:v>
                </c:pt>
              </c:numCache>
            </c:numRef>
          </c:val>
          <c:extLst>
            <c:ext xmlns:c16="http://schemas.microsoft.com/office/drawing/2014/chart" uri="{C3380CC4-5D6E-409C-BE32-E72D297353CC}">
              <c16:uniqueId val="{0000000D-2B0B-47E1-B320-6876AB0971A2}"/>
            </c:ext>
          </c:extLst>
        </c:ser>
        <c:ser>
          <c:idx val="11"/>
          <c:order val="11"/>
          <c:tx>
            <c:strRef>
              <c:f>Hoja1!$M$1</c:f>
              <c:strCache>
                <c:ptCount val="1"/>
                <c:pt idx="0">
                  <c:v>Por no elegir la compañía con mejor precio de la energía</c:v>
                </c:pt>
              </c:strCache>
            </c:strRef>
          </c:tx>
          <c:invertIfNegative val="0"/>
          <c:cat>
            <c:numRef>
              <c:f>Hoja1!$A$2</c:f>
              <c:numCache>
                <c:formatCode>General</c:formatCode>
                <c:ptCount val="1"/>
              </c:numCache>
            </c:numRef>
          </c:cat>
          <c:val>
            <c:numRef>
              <c:f>Hoja1!$M$2</c:f>
              <c:numCache>
                <c:formatCode>General</c:formatCode>
                <c:ptCount val="1"/>
                <c:pt idx="0">
                  <c:v>817</c:v>
                </c:pt>
              </c:numCache>
            </c:numRef>
          </c:val>
          <c:extLst>
            <c:ext xmlns:c16="http://schemas.microsoft.com/office/drawing/2014/chart" uri="{C3380CC4-5D6E-409C-BE32-E72D297353CC}">
              <c16:uniqueId val="{0000000E-2B0B-47E1-B320-6876AB0971A2}"/>
            </c:ext>
          </c:extLst>
        </c:ser>
        <c:dLbls>
          <c:showLegendKey val="0"/>
          <c:showVal val="0"/>
          <c:showCatName val="0"/>
          <c:showSerName val="0"/>
          <c:showPercent val="0"/>
          <c:showBubbleSize val="0"/>
        </c:dLbls>
        <c:gapWidth val="294"/>
        <c:overlap val="-8"/>
        <c:axId val="205241728"/>
        <c:axId val="205251712"/>
      </c:barChart>
      <c:catAx>
        <c:axId val="205241728"/>
        <c:scaling>
          <c:orientation val="minMax"/>
        </c:scaling>
        <c:delete val="0"/>
        <c:axPos val="b"/>
        <c:numFmt formatCode="General" sourceLinked="1"/>
        <c:majorTickMark val="out"/>
        <c:minorTickMark val="none"/>
        <c:tickLblPos val="nextTo"/>
        <c:crossAx val="205251712"/>
        <c:crosses val="autoZero"/>
        <c:auto val="1"/>
        <c:lblAlgn val="ctr"/>
        <c:lblOffset val="100"/>
        <c:noMultiLvlLbl val="0"/>
      </c:catAx>
      <c:valAx>
        <c:axId val="205251712"/>
        <c:scaling>
          <c:orientation val="minMax"/>
          <c:max val="18000"/>
        </c:scaling>
        <c:delete val="0"/>
        <c:axPos val="l"/>
        <c:majorGridlines/>
        <c:numFmt formatCode="General" sourceLinked="1"/>
        <c:majorTickMark val="out"/>
        <c:minorTickMark val="none"/>
        <c:tickLblPos val="nextTo"/>
        <c:crossAx val="205241728"/>
        <c:crosses val="autoZero"/>
        <c:crossBetween val="between"/>
      </c:valAx>
    </c:plotArea>
    <c:legend>
      <c:legendPos val="r"/>
      <c:legendEntry>
        <c:idx val="9"/>
        <c:txPr>
          <a:bodyPr/>
          <a:lstStyle/>
          <a:p>
            <a:pPr>
              <a:defRPr sz="1100"/>
            </a:pPr>
            <a:endParaRPr lang="es-ES"/>
          </a:p>
        </c:txPr>
      </c:legendEntry>
      <c:layout>
        <c:manualLayout>
          <c:xMode val="edge"/>
          <c:yMode val="edge"/>
          <c:x val="0.58663358132943211"/>
          <c:y val="0.15975941398668123"/>
          <c:w val="0.3377060491901267"/>
          <c:h val="0.84024058601331875"/>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4358034808162"/>
          <c:y val="0.20530146602961757"/>
          <c:w val="0.42842207352756334"/>
          <c:h val="0.70417534441858132"/>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6016915865825258E-2"/>
                  <c:y val="2.8626175385341908E-2"/>
                </c:manualLayout>
              </c:layout>
              <c:tx>
                <c:rich>
                  <a:bodyPr/>
                  <a:lstStyle/>
                  <a:p>
                    <a:r>
                      <a:rPr lang="en-US" sz="2000" dirty="0"/>
                      <a:t>7.242 €</a:t>
                    </a:r>
                    <a:endParaRPr lang="en-US" sz="2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6D7-4F93-9196-27087C9BA114}"/>
                </c:ext>
              </c:extLst>
            </c:dLbl>
            <c:spPr>
              <a:noFill/>
              <a:ln>
                <a:noFill/>
              </a:ln>
              <a:effectLst/>
            </c:spPr>
            <c:txPr>
              <a:bodyPr/>
              <a:lstStyle/>
              <a:p>
                <a:pPr algn="ctr">
                  <a:defRPr lang="es-ES" sz="20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7362</c:v>
                </c:pt>
              </c:numCache>
            </c:numRef>
          </c:val>
          <c:extLst>
            <c:ext xmlns:c16="http://schemas.microsoft.com/office/drawing/2014/chart" uri="{C3380CC4-5D6E-409C-BE32-E72D297353CC}">
              <c16:uniqueId val="{00000001-76D7-4F93-9196-27087C9BA114}"/>
            </c:ext>
          </c:extLst>
        </c:ser>
        <c:ser>
          <c:idx val="1"/>
          <c:order val="1"/>
          <c:tx>
            <c:strRef>
              <c:f>Hoja1!$C$1</c:f>
              <c:strCache>
                <c:ptCount val="1"/>
                <c:pt idx="0">
                  <c:v>Ahorro por mejor control de la instalación: automatismos</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1089</c:v>
                </c:pt>
              </c:numCache>
            </c:numRef>
          </c:val>
          <c:extLst>
            <c:ext xmlns:c16="http://schemas.microsoft.com/office/drawing/2014/chart" uri="{C3380CC4-5D6E-409C-BE32-E72D297353CC}">
              <c16:uniqueId val="{00000002-76D7-4F93-9196-27087C9BA114}"/>
            </c:ext>
          </c:extLst>
        </c:ser>
        <c:ser>
          <c:idx val="2"/>
          <c:order val="2"/>
          <c:tx>
            <c:strRef>
              <c:f>Hoja1!$D$1</c:f>
              <c:strCache>
                <c:ptCount val="1"/>
                <c:pt idx="0">
                  <c:v>Coste por no regar con boquillas de baja presion</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991</c:v>
                </c:pt>
              </c:numCache>
            </c:numRef>
          </c:val>
          <c:extLst>
            <c:ext xmlns:c16="http://schemas.microsoft.com/office/drawing/2014/chart" uri="{C3380CC4-5D6E-409C-BE32-E72D297353CC}">
              <c16:uniqueId val="{00000003-76D7-4F93-9196-27087C9BA114}"/>
            </c:ext>
          </c:extLst>
        </c:ser>
        <c:ser>
          <c:idx val="3"/>
          <c:order val="3"/>
          <c:tx>
            <c:strRef>
              <c:f>Hoja1!$E$1</c:f>
              <c:strCache>
                <c:ptCount val="1"/>
                <c:pt idx="0">
                  <c:v>Pérdida de caga en la tuberia general</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419</c:v>
                </c:pt>
              </c:numCache>
            </c:numRef>
          </c:val>
          <c:extLst>
            <c:ext xmlns:c16="http://schemas.microsoft.com/office/drawing/2014/chart" uri="{C3380CC4-5D6E-409C-BE32-E72D297353CC}">
              <c16:uniqueId val="{00000004-76D7-4F93-9196-27087C9BA114}"/>
            </c:ext>
          </c:extLst>
        </c:ser>
        <c:ser>
          <c:idx val="4"/>
          <c:order val="4"/>
          <c:tx>
            <c:strRef>
              <c:f>Hoja1!$F$1</c:f>
              <c:strCache>
                <c:ptCount val="1"/>
                <c:pt idx="0">
                  <c:v>Coste por regar con mas presion de la necesaria en el alero del pivot en las pendientes hacia abajo</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318</c:v>
                </c:pt>
              </c:numCache>
            </c:numRef>
          </c:val>
          <c:extLst>
            <c:ext xmlns:c16="http://schemas.microsoft.com/office/drawing/2014/chart" uri="{C3380CC4-5D6E-409C-BE32-E72D297353CC}">
              <c16:uniqueId val="{00000005-76D7-4F93-9196-27087C9BA114}"/>
            </c:ext>
          </c:extLst>
        </c:ser>
        <c:ser>
          <c:idx val="5"/>
          <c:order val="5"/>
          <c:tx>
            <c:strRef>
              <c:f>Hoja1!$G$1</c:f>
              <c:strCache>
                <c:ptCount val="1"/>
                <c:pt idx="0">
                  <c:v>Coste por  exceso de contratacion al no regar con baja presión </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469</c:v>
                </c:pt>
              </c:numCache>
            </c:numRef>
          </c:val>
          <c:extLst>
            <c:ext xmlns:c16="http://schemas.microsoft.com/office/drawing/2014/chart" uri="{C3380CC4-5D6E-409C-BE32-E72D297353CC}">
              <c16:uniqueId val="{00000006-76D7-4F93-9196-27087C9BA114}"/>
            </c:ext>
          </c:extLst>
        </c:ser>
        <c:ser>
          <c:idx val="6"/>
          <c:order val="6"/>
          <c:tx>
            <c:strRef>
              <c:f>Hoja1!$H$1</c:f>
              <c:strCache>
                <c:ptCount val="1"/>
                <c:pt idx="0">
                  <c:v>Ahorro que no se produce por  no disponer de variador </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2962</c:v>
                </c:pt>
              </c:numCache>
            </c:numRef>
          </c:val>
          <c:extLst>
            <c:ext xmlns:c16="http://schemas.microsoft.com/office/drawing/2014/chart" uri="{C3380CC4-5D6E-409C-BE32-E72D297353CC}">
              <c16:uniqueId val="{00000007-76D7-4F93-9196-27087C9BA114}"/>
            </c:ext>
          </c:extLst>
        </c:ser>
        <c:ser>
          <c:idx val="7"/>
          <c:order val="7"/>
          <c:tx>
            <c:strRef>
              <c:f>Hoja1!$I$1</c:f>
              <c:strCache>
                <c:ptCount val="1"/>
                <c:pt idx="0">
                  <c:v>Sanción de la compañía  por descuidos al conectarse un día en tarifa punta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6D7-4F93-9196-27087C9BA114}"/>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1767</c:v>
                </c:pt>
              </c:numCache>
            </c:numRef>
          </c:val>
          <c:extLst>
            <c:ext xmlns:c16="http://schemas.microsoft.com/office/drawing/2014/chart" uri="{C3380CC4-5D6E-409C-BE32-E72D297353CC}">
              <c16:uniqueId val="{00000009-76D7-4F93-9196-27087C9BA114}"/>
            </c:ext>
          </c:extLst>
        </c:ser>
        <c:ser>
          <c:idx val="8"/>
          <c:order val="8"/>
          <c:tx>
            <c:strRef>
              <c:f>Hoja1!$J$1</c:f>
              <c:strCache>
                <c:ptCount val="1"/>
                <c:pt idx="0">
                  <c:v>Sanción de la compañía por exceder  de la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6D7-4F93-9196-27087C9BA114}"/>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222</c:v>
                </c:pt>
              </c:numCache>
            </c:numRef>
          </c:val>
          <c:extLst>
            <c:ext xmlns:c16="http://schemas.microsoft.com/office/drawing/2014/chart" uri="{C3380CC4-5D6E-409C-BE32-E72D297353CC}">
              <c16:uniqueId val="{0000000B-76D7-4F93-9196-27087C9BA114}"/>
            </c:ext>
          </c:extLst>
        </c:ser>
        <c:ser>
          <c:idx val="9"/>
          <c:order val="9"/>
          <c:tx>
            <c:strRef>
              <c:f>Hoja1!$K$1</c:f>
              <c:strCache>
                <c:ptCount val="1"/>
                <c:pt idx="0">
                  <c:v>Por olvidarse de pedir la exención del 85% en el impuesto de la electricidad</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pt idx="0">
                  <c:v>563</c:v>
                </c:pt>
              </c:numCache>
            </c:numRef>
          </c:val>
          <c:extLst>
            <c:ext xmlns:c16="http://schemas.microsoft.com/office/drawing/2014/chart" uri="{C3380CC4-5D6E-409C-BE32-E72D297353CC}">
              <c16:uniqueId val="{0000000C-76D7-4F93-9196-27087C9BA114}"/>
            </c:ext>
          </c:extLst>
        </c:ser>
        <c:ser>
          <c:idx val="10"/>
          <c:order val="10"/>
          <c:tx>
            <c:strRef>
              <c:f>Hoja1!$L$1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Hoja1!$L$2</c:f>
              <c:numCache>
                <c:formatCode>General</c:formatCode>
                <c:ptCount val="1"/>
                <c:pt idx="0">
                  <c:v>1045</c:v>
                </c:pt>
              </c:numCache>
            </c:numRef>
          </c:val>
          <c:extLst>
            <c:ext xmlns:c16="http://schemas.microsoft.com/office/drawing/2014/chart" uri="{C3380CC4-5D6E-409C-BE32-E72D297353CC}">
              <c16:uniqueId val="{0000000D-76D7-4F93-9196-27087C9BA114}"/>
            </c:ext>
          </c:extLst>
        </c:ser>
        <c:ser>
          <c:idx val="11"/>
          <c:order val="11"/>
          <c:tx>
            <c:strRef>
              <c:f>Hoja1!$M$1</c:f>
              <c:strCache>
                <c:ptCount val="1"/>
                <c:pt idx="0">
                  <c:v>Por no elegir la compañía con mejor precio de la energía</c:v>
                </c:pt>
              </c:strCache>
            </c:strRef>
          </c:tx>
          <c:invertIfNegative val="0"/>
          <c:cat>
            <c:numRef>
              <c:f>Hoja1!$A$2</c:f>
              <c:numCache>
                <c:formatCode>General</c:formatCode>
                <c:ptCount val="1"/>
              </c:numCache>
            </c:numRef>
          </c:cat>
          <c:val>
            <c:numRef>
              <c:f>Hoja1!$M$2</c:f>
              <c:numCache>
                <c:formatCode>General</c:formatCode>
                <c:ptCount val="1"/>
                <c:pt idx="0">
                  <c:v>817</c:v>
                </c:pt>
              </c:numCache>
            </c:numRef>
          </c:val>
          <c:extLst>
            <c:ext xmlns:c16="http://schemas.microsoft.com/office/drawing/2014/chart" uri="{C3380CC4-5D6E-409C-BE32-E72D297353CC}">
              <c16:uniqueId val="{0000000E-76D7-4F93-9196-27087C9BA114}"/>
            </c:ext>
          </c:extLst>
        </c:ser>
        <c:dLbls>
          <c:showLegendKey val="0"/>
          <c:showVal val="0"/>
          <c:showCatName val="0"/>
          <c:showSerName val="0"/>
          <c:showPercent val="0"/>
          <c:showBubbleSize val="0"/>
        </c:dLbls>
        <c:gapWidth val="294"/>
        <c:overlap val="-8"/>
        <c:axId val="207505280"/>
        <c:axId val="207506816"/>
      </c:barChart>
      <c:catAx>
        <c:axId val="207505280"/>
        <c:scaling>
          <c:orientation val="minMax"/>
        </c:scaling>
        <c:delete val="0"/>
        <c:axPos val="b"/>
        <c:numFmt formatCode="General" sourceLinked="1"/>
        <c:majorTickMark val="out"/>
        <c:minorTickMark val="none"/>
        <c:tickLblPos val="nextTo"/>
        <c:crossAx val="207506816"/>
        <c:crosses val="autoZero"/>
        <c:auto val="1"/>
        <c:lblAlgn val="ctr"/>
        <c:lblOffset val="100"/>
        <c:noMultiLvlLbl val="0"/>
      </c:catAx>
      <c:valAx>
        <c:axId val="207506816"/>
        <c:scaling>
          <c:orientation val="minMax"/>
          <c:max val="18000"/>
        </c:scaling>
        <c:delete val="0"/>
        <c:axPos val="l"/>
        <c:majorGridlines/>
        <c:numFmt formatCode="General" sourceLinked="1"/>
        <c:majorTickMark val="out"/>
        <c:minorTickMark val="none"/>
        <c:tickLblPos val="nextTo"/>
        <c:crossAx val="207505280"/>
        <c:crosses val="autoZero"/>
        <c:crossBetween val="between"/>
      </c:valAx>
    </c:plotArea>
    <c:legend>
      <c:legendPos val="r"/>
      <c:legendEntry>
        <c:idx val="9"/>
        <c:txPr>
          <a:bodyPr/>
          <a:lstStyle/>
          <a:p>
            <a:pPr>
              <a:defRPr sz="1100"/>
            </a:pPr>
            <a:endParaRPr lang="es-ES"/>
          </a:p>
        </c:txPr>
      </c:legendEntry>
      <c:layout>
        <c:manualLayout>
          <c:xMode val="edge"/>
          <c:yMode val="edge"/>
          <c:x val="0.58663358132943211"/>
          <c:y val="0.15975941398668123"/>
          <c:w val="0.3377060491901267"/>
          <c:h val="0.84024058601331875"/>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4358034808162"/>
          <c:y val="0.20530146602961757"/>
          <c:w val="0.42842207352756334"/>
          <c:h val="0.70417534441858132"/>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6016915865825258E-2"/>
                  <c:y val="2.8626175385341908E-2"/>
                </c:manualLayout>
              </c:layout>
              <c:tx>
                <c:rich>
                  <a:bodyPr/>
                  <a:lstStyle/>
                  <a:p>
                    <a:r>
                      <a:rPr lang="en-US" sz="2000" dirty="0"/>
                      <a:t>7.242 €</a:t>
                    </a:r>
                    <a:endParaRPr lang="en-US" sz="2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51F1-441A-9D96-9924FB46BC31}"/>
                </c:ext>
              </c:extLst>
            </c:dLbl>
            <c:spPr>
              <a:noFill/>
              <a:ln>
                <a:noFill/>
              </a:ln>
              <a:effectLst/>
            </c:spPr>
            <c:txPr>
              <a:bodyPr/>
              <a:lstStyle/>
              <a:p>
                <a:pPr algn="ctr">
                  <a:defRPr lang="es-ES" sz="20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7362</c:v>
                </c:pt>
              </c:numCache>
            </c:numRef>
          </c:val>
          <c:extLst>
            <c:ext xmlns:c16="http://schemas.microsoft.com/office/drawing/2014/chart" uri="{C3380CC4-5D6E-409C-BE32-E72D297353CC}">
              <c16:uniqueId val="{00000001-51F1-441A-9D96-9924FB46BC31}"/>
            </c:ext>
          </c:extLst>
        </c:ser>
        <c:ser>
          <c:idx val="1"/>
          <c:order val="1"/>
          <c:tx>
            <c:strRef>
              <c:f>Hoja1!$C$1</c:f>
              <c:strCache>
                <c:ptCount val="1"/>
                <c:pt idx="0">
                  <c:v>Ahorro por mejor control de la instalación: automatismos</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1089</c:v>
                </c:pt>
              </c:numCache>
            </c:numRef>
          </c:val>
          <c:extLst>
            <c:ext xmlns:c16="http://schemas.microsoft.com/office/drawing/2014/chart" uri="{C3380CC4-5D6E-409C-BE32-E72D297353CC}">
              <c16:uniqueId val="{00000002-51F1-441A-9D96-9924FB46BC31}"/>
            </c:ext>
          </c:extLst>
        </c:ser>
        <c:ser>
          <c:idx val="2"/>
          <c:order val="2"/>
          <c:tx>
            <c:strRef>
              <c:f>Hoja1!$D$1</c:f>
              <c:strCache>
                <c:ptCount val="1"/>
                <c:pt idx="0">
                  <c:v>Coste por no regar con boquillas de baja presion</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991</c:v>
                </c:pt>
              </c:numCache>
            </c:numRef>
          </c:val>
          <c:extLst>
            <c:ext xmlns:c16="http://schemas.microsoft.com/office/drawing/2014/chart" uri="{C3380CC4-5D6E-409C-BE32-E72D297353CC}">
              <c16:uniqueId val="{00000003-51F1-441A-9D96-9924FB46BC31}"/>
            </c:ext>
          </c:extLst>
        </c:ser>
        <c:ser>
          <c:idx val="3"/>
          <c:order val="3"/>
          <c:tx>
            <c:strRef>
              <c:f>Hoja1!$E$1</c:f>
              <c:strCache>
                <c:ptCount val="1"/>
                <c:pt idx="0">
                  <c:v>Pérdida de caga en la tuberia general</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419</c:v>
                </c:pt>
              </c:numCache>
            </c:numRef>
          </c:val>
          <c:extLst>
            <c:ext xmlns:c16="http://schemas.microsoft.com/office/drawing/2014/chart" uri="{C3380CC4-5D6E-409C-BE32-E72D297353CC}">
              <c16:uniqueId val="{00000004-51F1-441A-9D96-9924FB46BC31}"/>
            </c:ext>
          </c:extLst>
        </c:ser>
        <c:ser>
          <c:idx val="4"/>
          <c:order val="4"/>
          <c:tx>
            <c:strRef>
              <c:f>Hoja1!$F$1</c:f>
              <c:strCache>
                <c:ptCount val="1"/>
                <c:pt idx="0">
                  <c:v>Coste por regar con mas presion de la necesaria en el alero del pivot en las pendientes hacia abajo</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318</c:v>
                </c:pt>
              </c:numCache>
            </c:numRef>
          </c:val>
          <c:extLst>
            <c:ext xmlns:c16="http://schemas.microsoft.com/office/drawing/2014/chart" uri="{C3380CC4-5D6E-409C-BE32-E72D297353CC}">
              <c16:uniqueId val="{00000005-51F1-441A-9D96-9924FB46BC31}"/>
            </c:ext>
          </c:extLst>
        </c:ser>
        <c:ser>
          <c:idx val="5"/>
          <c:order val="5"/>
          <c:tx>
            <c:strRef>
              <c:f>Hoja1!$G$1</c:f>
              <c:strCache>
                <c:ptCount val="1"/>
                <c:pt idx="0">
                  <c:v>Coste por  exceso de contratacion al no regar con baja presión </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469</c:v>
                </c:pt>
              </c:numCache>
            </c:numRef>
          </c:val>
          <c:extLst>
            <c:ext xmlns:c16="http://schemas.microsoft.com/office/drawing/2014/chart" uri="{C3380CC4-5D6E-409C-BE32-E72D297353CC}">
              <c16:uniqueId val="{00000006-51F1-441A-9D96-9924FB46BC31}"/>
            </c:ext>
          </c:extLst>
        </c:ser>
        <c:ser>
          <c:idx val="6"/>
          <c:order val="6"/>
          <c:tx>
            <c:strRef>
              <c:f>Hoja1!$H$1</c:f>
              <c:strCache>
                <c:ptCount val="1"/>
                <c:pt idx="0">
                  <c:v>Ahorro que no se produce por  no disponer de variador </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2962</c:v>
                </c:pt>
              </c:numCache>
            </c:numRef>
          </c:val>
          <c:extLst>
            <c:ext xmlns:c16="http://schemas.microsoft.com/office/drawing/2014/chart" uri="{C3380CC4-5D6E-409C-BE32-E72D297353CC}">
              <c16:uniqueId val="{00000007-51F1-441A-9D96-9924FB46BC31}"/>
            </c:ext>
          </c:extLst>
        </c:ser>
        <c:ser>
          <c:idx val="7"/>
          <c:order val="7"/>
          <c:tx>
            <c:strRef>
              <c:f>Hoja1!$I$1</c:f>
              <c:strCache>
                <c:ptCount val="1"/>
                <c:pt idx="0">
                  <c:v>Sanción de la compañía  por descuidos al conectarse un día en tarifa punta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1F1-441A-9D96-9924FB46BC31}"/>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1767</c:v>
                </c:pt>
              </c:numCache>
            </c:numRef>
          </c:val>
          <c:extLst>
            <c:ext xmlns:c16="http://schemas.microsoft.com/office/drawing/2014/chart" uri="{C3380CC4-5D6E-409C-BE32-E72D297353CC}">
              <c16:uniqueId val="{00000009-51F1-441A-9D96-9924FB46BC31}"/>
            </c:ext>
          </c:extLst>
        </c:ser>
        <c:ser>
          <c:idx val="8"/>
          <c:order val="8"/>
          <c:tx>
            <c:strRef>
              <c:f>Hoja1!$J$1</c:f>
              <c:strCache>
                <c:ptCount val="1"/>
                <c:pt idx="0">
                  <c:v>Sanción de la compañía por exceder  de la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1F1-441A-9D96-9924FB46BC31}"/>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222</c:v>
                </c:pt>
              </c:numCache>
            </c:numRef>
          </c:val>
          <c:extLst>
            <c:ext xmlns:c16="http://schemas.microsoft.com/office/drawing/2014/chart" uri="{C3380CC4-5D6E-409C-BE32-E72D297353CC}">
              <c16:uniqueId val="{0000000B-51F1-441A-9D96-9924FB46BC31}"/>
            </c:ext>
          </c:extLst>
        </c:ser>
        <c:ser>
          <c:idx val="9"/>
          <c:order val="9"/>
          <c:tx>
            <c:strRef>
              <c:f>Hoja1!$K$1</c:f>
              <c:strCache>
                <c:ptCount val="1"/>
                <c:pt idx="0">
                  <c:v>Por olvidarse de pedir la exención del 85% en el impuesto de la electricidad</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pt idx="0">
                  <c:v>563</c:v>
                </c:pt>
              </c:numCache>
            </c:numRef>
          </c:val>
          <c:extLst>
            <c:ext xmlns:c16="http://schemas.microsoft.com/office/drawing/2014/chart" uri="{C3380CC4-5D6E-409C-BE32-E72D297353CC}">
              <c16:uniqueId val="{0000000C-51F1-441A-9D96-9924FB46BC31}"/>
            </c:ext>
          </c:extLst>
        </c:ser>
        <c:ser>
          <c:idx val="10"/>
          <c:order val="10"/>
          <c:tx>
            <c:strRef>
              <c:f>Hoja1!$L$1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Hoja1!$L$2</c:f>
              <c:numCache>
                <c:formatCode>General</c:formatCode>
                <c:ptCount val="1"/>
                <c:pt idx="0">
                  <c:v>1045</c:v>
                </c:pt>
              </c:numCache>
            </c:numRef>
          </c:val>
          <c:extLst>
            <c:ext xmlns:c16="http://schemas.microsoft.com/office/drawing/2014/chart" uri="{C3380CC4-5D6E-409C-BE32-E72D297353CC}">
              <c16:uniqueId val="{0000000D-51F1-441A-9D96-9924FB46BC31}"/>
            </c:ext>
          </c:extLst>
        </c:ser>
        <c:ser>
          <c:idx val="11"/>
          <c:order val="11"/>
          <c:tx>
            <c:strRef>
              <c:f>Hoja1!$M$1</c:f>
              <c:strCache>
                <c:ptCount val="1"/>
                <c:pt idx="0">
                  <c:v>Por no elegir la compañía con mejor precio de la energía</c:v>
                </c:pt>
              </c:strCache>
            </c:strRef>
          </c:tx>
          <c:invertIfNegative val="0"/>
          <c:cat>
            <c:numRef>
              <c:f>Hoja1!$A$2</c:f>
              <c:numCache>
                <c:formatCode>General</c:formatCode>
                <c:ptCount val="1"/>
              </c:numCache>
            </c:numRef>
          </c:cat>
          <c:val>
            <c:numRef>
              <c:f>Hoja1!$M$2</c:f>
              <c:numCache>
                <c:formatCode>General</c:formatCode>
                <c:ptCount val="1"/>
                <c:pt idx="0">
                  <c:v>817</c:v>
                </c:pt>
              </c:numCache>
            </c:numRef>
          </c:val>
          <c:extLst>
            <c:ext xmlns:c16="http://schemas.microsoft.com/office/drawing/2014/chart" uri="{C3380CC4-5D6E-409C-BE32-E72D297353CC}">
              <c16:uniqueId val="{0000000E-51F1-441A-9D96-9924FB46BC31}"/>
            </c:ext>
          </c:extLst>
        </c:ser>
        <c:dLbls>
          <c:showLegendKey val="0"/>
          <c:showVal val="0"/>
          <c:showCatName val="0"/>
          <c:showSerName val="0"/>
          <c:showPercent val="0"/>
          <c:showBubbleSize val="0"/>
        </c:dLbls>
        <c:gapWidth val="294"/>
        <c:overlap val="-8"/>
        <c:axId val="207944320"/>
        <c:axId val="207634816"/>
      </c:barChart>
      <c:catAx>
        <c:axId val="207944320"/>
        <c:scaling>
          <c:orientation val="minMax"/>
        </c:scaling>
        <c:delete val="0"/>
        <c:axPos val="b"/>
        <c:numFmt formatCode="General" sourceLinked="1"/>
        <c:majorTickMark val="out"/>
        <c:minorTickMark val="none"/>
        <c:tickLblPos val="nextTo"/>
        <c:crossAx val="207634816"/>
        <c:crosses val="autoZero"/>
        <c:auto val="1"/>
        <c:lblAlgn val="ctr"/>
        <c:lblOffset val="100"/>
        <c:noMultiLvlLbl val="0"/>
      </c:catAx>
      <c:valAx>
        <c:axId val="207634816"/>
        <c:scaling>
          <c:orientation val="minMax"/>
          <c:max val="18000"/>
        </c:scaling>
        <c:delete val="0"/>
        <c:axPos val="l"/>
        <c:majorGridlines/>
        <c:numFmt formatCode="General" sourceLinked="1"/>
        <c:majorTickMark val="out"/>
        <c:minorTickMark val="none"/>
        <c:tickLblPos val="nextTo"/>
        <c:crossAx val="207944320"/>
        <c:crosses val="autoZero"/>
        <c:crossBetween val="between"/>
      </c:valAx>
    </c:plotArea>
    <c:legend>
      <c:legendPos val="r"/>
      <c:legendEntry>
        <c:idx val="9"/>
        <c:txPr>
          <a:bodyPr/>
          <a:lstStyle/>
          <a:p>
            <a:pPr>
              <a:defRPr sz="1100"/>
            </a:pPr>
            <a:endParaRPr lang="es-ES"/>
          </a:p>
        </c:txPr>
      </c:legendEntry>
      <c:layout>
        <c:manualLayout>
          <c:xMode val="edge"/>
          <c:yMode val="edge"/>
          <c:x val="0.58663358132943211"/>
          <c:y val="0.15975941398668123"/>
          <c:w val="0.3377060491901267"/>
          <c:h val="0.84024058601331875"/>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934358034808162"/>
          <c:y val="0.20530146602961757"/>
          <c:w val="0.42842207352756334"/>
          <c:h val="0.70417534441858132"/>
        </c:manualLayout>
      </c:layout>
      <c:barChart>
        <c:barDir val="col"/>
        <c:grouping val="stacked"/>
        <c:varyColors val="0"/>
        <c:ser>
          <c:idx val="0"/>
          <c:order val="0"/>
          <c:tx>
            <c:strRef>
              <c:f>Hoja1!$B$1</c:f>
              <c:strCache>
                <c:ptCount val="1"/>
                <c:pt idx="0">
                  <c:v>Coste realmente necesario</c:v>
                </c:pt>
              </c:strCache>
            </c:strRef>
          </c:tx>
          <c:spPr>
            <a:solidFill>
              <a:schemeClr val="accent6"/>
            </a:solidFill>
            <a:ln w="25400" cap="flat" cmpd="sng" algn="ctr">
              <a:solidFill>
                <a:schemeClr val="accent6">
                  <a:shade val="50000"/>
                </a:schemeClr>
              </a:solidFill>
              <a:prstDash val="solid"/>
            </a:ln>
            <a:effectLst/>
          </c:spPr>
          <c:invertIfNegative val="0"/>
          <c:dLbls>
            <c:dLbl>
              <c:idx val="0"/>
              <c:layout>
                <c:manualLayout>
                  <c:x val="8.6016915865825258E-2"/>
                  <c:y val="2.8626175385341908E-2"/>
                </c:manualLayout>
              </c:layout>
              <c:tx>
                <c:rich>
                  <a:bodyPr/>
                  <a:lstStyle/>
                  <a:p>
                    <a:r>
                      <a:rPr lang="en-US" sz="2000" dirty="0"/>
                      <a:t>7.242 €</a:t>
                    </a:r>
                    <a:endParaRPr lang="en-US" sz="2800"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817-4128-9179-65C03868FCDF}"/>
                </c:ext>
              </c:extLst>
            </c:dLbl>
            <c:spPr>
              <a:noFill/>
              <a:ln>
                <a:noFill/>
              </a:ln>
              <a:effectLst/>
            </c:spPr>
            <c:txPr>
              <a:bodyPr/>
              <a:lstStyle/>
              <a:p>
                <a:pPr algn="ctr">
                  <a:defRPr lang="es-ES" sz="20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Hoja1!$B$2</c:f>
              <c:numCache>
                <c:formatCode>General</c:formatCode>
                <c:ptCount val="1"/>
                <c:pt idx="0">
                  <c:v>7362</c:v>
                </c:pt>
              </c:numCache>
            </c:numRef>
          </c:val>
          <c:extLst>
            <c:ext xmlns:c16="http://schemas.microsoft.com/office/drawing/2014/chart" uri="{C3380CC4-5D6E-409C-BE32-E72D297353CC}">
              <c16:uniqueId val="{00000001-F817-4128-9179-65C03868FCDF}"/>
            </c:ext>
          </c:extLst>
        </c:ser>
        <c:ser>
          <c:idx val="1"/>
          <c:order val="1"/>
          <c:tx>
            <c:strRef>
              <c:f>Hoja1!$C$1</c:f>
              <c:strCache>
                <c:ptCount val="1"/>
                <c:pt idx="0">
                  <c:v>Ahorro por mejor control de la instalación: automatismos</c:v>
                </c:pt>
              </c:strCache>
            </c:strRef>
          </c:tx>
          <c:spPr>
            <a:ln>
              <a:solidFill>
                <a:schemeClr val="accent2">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Hoja1!$C$2</c:f>
              <c:numCache>
                <c:formatCode>General</c:formatCode>
                <c:ptCount val="1"/>
                <c:pt idx="0">
                  <c:v>1089</c:v>
                </c:pt>
              </c:numCache>
            </c:numRef>
          </c:val>
          <c:extLst>
            <c:ext xmlns:c16="http://schemas.microsoft.com/office/drawing/2014/chart" uri="{C3380CC4-5D6E-409C-BE32-E72D297353CC}">
              <c16:uniqueId val="{00000002-F817-4128-9179-65C03868FCDF}"/>
            </c:ext>
          </c:extLst>
        </c:ser>
        <c:ser>
          <c:idx val="2"/>
          <c:order val="2"/>
          <c:tx>
            <c:strRef>
              <c:f>Hoja1!$D$1</c:f>
              <c:strCache>
                <c:ptCount val="1"/>
                <c:pt idx="0">
                  <c:v>Coste por no regar con boquillas de baja presion</c:v>
                </c:pt>
              </c:strCache>
            </c:strRef>
          </c:tx>
          <c:spPr>
            <a:ln>
              <a:solidFill>
                <a:schemeClr val="accent3">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Hoja1!$D$2</c:f>
              <c:numCache>
                <c:formatCode>General</c:formatCode>
                <c:ptCount val="1"/>
                <c:pt idx="0">
                  <c:v>991</c:v>
                </c:pt>
              </c:numCache>
            </c:numRef>
          </c:val>
          <c:extLst>
            <c:ext xmlns:c16="http://schemas.microsoft.com/office/drawing/2014/chart" uri="{C3380CC4-5D6E-409C-BE32-E72D297353CC}">
              <c16:uniqueId val="{00000003-F817-4128-9179-65C03868FCDF}"/>
            </c:ext>
          </c:extLst>
        </c:ser>
        <c:ser>
          <c:idx val="3"/>
          <c:order val="3"/>
          <c:tx>
            <c:strRef>
              <c:f>Hoja1!$E$1</c:f>
              <c:strCache>
                <c:ptCount val="1"/>
                <c:pt idx="0">
                  <c:v>Pérdida de caga en la tuberia general</c:v>
                </c:pt>
              </c:strCache>
            </c:strRef>
          </c:tx>
          <c:spPr>
            <a:ln>
              <a:solidFill>
                <a:schemeClr val="accent4">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Hoja1!$E$2</c:f>
              <c:numCache>
                <c:formatCode>General</c:formatCode>
                <c:ptCount val="1"/>
                <c:pt idx="0">
                  <c:v>419</c:v>
                </c:pt>
              </c:numCache>
            </c:numRef>
          </c:val>
          <c:extLst>
            <c:ext xmlns:c16="http://schemas.microsoft.com/office/drawing/2014/chart" uri="{C3380CC4-5D6E-409C-BE32-E72D297353CC}">
              <c16:uniqueId val="{00000004-F817-4128-9179-65C03868FCDF}"/>
            </c:ext>
          </c:extLst>
        </c:ser>
        <c:ser>
          <c:idx val="4"/>
          <c:order val="4"/>
          <c:tx>
            <c:strRef>
              <c:f>Hoja1!$F$1</c:f>
              <c:strCache>
                <c:ptCount val="1"/>
                <c:pt idx="0">
                  <c:v>Coste por regar con mas presion de la necesaria en el alero del pivot en las pendientes hacia abajo</c:v>
                </c:pt>
              </c:strCache>
            </c:strRef>
          </c:tx>
          <c:spPr>
            <a:ln>
              <a:solidFill>
                <a:schemeClr val="tx2">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Hoja1!$F$2</c:f>
              <c:numCache>
                <c:formatCode>General</c:formatCode>
                <c:ptCount val="1"/>
                <c:pt idx="0">
                  <c:v>318</c:v>
                </c:pt>
              </c:numCache>
            </c:numRef>
          </c:val>
          <c:extLst>
            <c:ext xmlns:c16="http://schemas.microsoft.com/office/drawing/2014/chart" uri="{C3380CC4-5D6E-409C-BE32-E72D297353CC}">
              <c16:uniqueId val="{00000005-F817-4128-9179-65C03868FCDF}"/>
            </c:ext>
          </c:extLst>
        </c:ser>
        <c:ser>
          <c:idx val="5"/>
          <c:order val="5"/>
          <c:tx>
            <c:strRef>
              <c:f>Hoja1!$G$1</c:f>
              <c:strCache>
                <c:ptCount val="1"/>
                <c:pt idx="0">
                  <c:v>Coste por  exceso de contratacion al no regar con baja presión </c:v>
                </c:pt>
              </c:strCache>
            </c:strRef>
          </c:tx>
          <c:spPr>
            <a:ln>
              <a:solidFill>
                <a:schemeClr val="accent6">
                  <a:lumMod val="50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Hoja1!$G$2</c:f>
              <c:numCache>
                <c:formatCode>General</c:formatCode>
                <c:ptCount val="1"/>
                <c:pt idx="0">
                  <c:v>469</c:v>
                </c:pt>
              </c:numCache>
            </c:numRef>
          </c:val>
          <c:extLst>
            <c:ext xmlns:c16="http://schemas.microsoft.com/office/drawing/2014/chart" uri="{C3380CC4-5D6E-409C-BE32-E72D297353CC}">
              <c16:uniqueId val="{00000006-F817-4128-9179-65C03868FCDF}"/>
            </c:ext>
          </c:extLst>
        </c:ser>
        <c:ser>
          <c:idx val="6"/>
          <c:order val="6"/>
          <c:tx>
            <c:strRef>
              <c:f>Hoja1!$H$1</c:f>
              <c:strCache>
                <c:ptCount val="1"/>
                <c:pt idx="0">
                  <c:v>Ahorro que no se produce por  no disponer de variador </c:v>
                </c:pt>
              </c:strCache>
            </c:strRef>
          </c:tx>
          <c:spPr>
            <a:ln>
              <a:solidFill>
                <a:schemeClr val="accent1">
                  <a:lumMod val="75000"/>
                </a:schemeClr>
              </a:solidFill>
            </a:ln>
          </c:spPr>
          <c:invertIfNegative val="0"/>
          <c:dLbls>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Hoja1!$H$2</c:f>
              <c:numCache>
                <c:formatCode>General</c:formatCode>
                <c:ptCount val="1"/>
                <c:pt idx="0">
                  <c:v>2962</c:v>
                </c:pt>
              </c:numCache>
            </c:numRef>
          </c:val>
          <c:extLst>
            <c:ext xmlns:c16="http://schemas.microsoft.com/office/drawing/2014/chart" uri="{C3380CC4-5D6E-409C-BE32-E72D297353CC}">
              <c16:uniqueId val="{00000007-F817-4128-9179-65C03868FCDF}"/>
            </c:ext>
          </c:extLst>
        </c:ser>
        <c:ser>
          <c:idx val="7"/>
          <c:order val="7"/>
          <c:tx>
            <c:strRef>
              <c:f>Hoja1!$I$1</c:f>
              <c:strCache>
                <c:ptCount val="1"/>
                <c:pt idx="0">
                  <c:v>Sanción de la compañía  por descuidos al conectarse un día en tarifa punta</c:v>
                </c:pt>
              </c:strCache>
            </c:strRef>
          </c:tx>
          <c:spPr>
            <a:ln>
              <a:solidFill>
                <a:schemeClr val="accent2">
                  <a:lumMod val="75000"/>
                </a:schemeClr>
              </a:solidFill>
            </a:ln>
          </c:spPr>
          <c:invertIfNegative val="0"/>
          <c:dLbls>
            <c:dLbl>
              <c:idx val="0"/>
              <c:layout>
                <c:manualLayout>
                  <c:x val="-1.48209489328449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17-4128-9179-65C03868FCDF}"/>
                </c:ext>
              </c:extLst>
            </c:dLbl>
            <c:spPr>
              <a:noFill/>
              <a:ln>
                <a:noFill/>
              </a:ln>
              <a:effectLst/>
            </c:spPr>
            <c:txPr>
              <a:bodyPr/>
              <a:lstStyle/>
              <a:p>
                <a:pPr algn="ctr">
                  <a:defRPr lang="es-ES" sz="1200" b="0"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Hoja1!$I$2</c:f>
              <c:numCache>
                <c:formatCode>General</c:formatCode>
                <c:ptCount val="1"/>
                <c:pt idx="0">
                  <c:v>1767</c:v>
                </c:pt>
              </c:numCache>
            </c:numRef>
          </c:val>
          <c:extLst>
            <c:ext xmlns:c16="http://schemas.microsoft.com/office/drawing/2014/chart" uri="{C3380CC4-5D6E-409C-BE32-E72D297353CC}">
              <c16:uniqueId val="{00000009-F817-4128-9179-65C03868FCDF}"/>
            </c:ext>
          </c:extLst>
        </c:ser>
        <c:ser>
          <c:idx val="8"/>
          <c:order val="8"/>
          <c:tx>
            <c:strRef>
              <c:f>Hoja1!$J$1</c:f>
              <c:strCache>
                <c:ptCount val="1"/>
                <c:pt idx="0">
                  <c:v>Sanción de la compañía por exceder  de la potencia contratada</c:v>
                </c:pt>
              </c:strCache>
            </c:strRef>
          </c:tx>
          <c:spPr>
            <a:ln>
              <a:solidFill>
                <a:schemeClr val="accent3">
                  <a:lumMod val="75000"/>
                </a:schemeClr>
              </a:solidFill>
            </a:ln>
          </c:spPr>
          <c:invertIfNegative val="0"/>
          <c:dLbls>
            <c:dLbl>
              <c:idx val="0"/>
              <c:layout>
                <c:manualLayout>
                  <c:x val="0"/>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17-4128-9179-65C03868FCDF}"/>
                </c:ext>
              </c:extLst>
            </c:dLbl>
            <c:spPr>
              <a:noFill/>
              <a:ln>
                <a:noFill/>
              </a:ln>
              <a:effectLst/>
            </c:spPr>
            <c:txPr>
              <a:bodyPr/>
              <a:lstStyle/>
              <a:p>
                <a:pPr>
                  <a:defRPr sz="1200"/>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Hoja1!$J$2</c:f>
              <c:numCache>
                <c:formatCode>General</c:formatCode>
                <c:ptCount val="1"/>
                <c:pt idx="0">
                  <c:v>222</c:v>
                </c:pt>
              </c:numCache>
            </c:numRef>
          </c:val>
          <c:extLst>
            <c:ext xmlns:c16="http://schemas.microsoft.com/office/drawing/2014/chart" uri="{C3380CC4-5D6E-409C-BE32-E72D297353CC}">
              <c16:uniqueId val="{0000000B-F817-4128-9179-65C03868FCDF}"/>
            </c:ext>
          </c:extLst>
        </c:ser>
        <c:ser>
          <c:idx val="9"/>
          <c:order val="9"/>
          <c:tx>
            <c:strRef>
              <c:f>Hoja1!$K$1</c:f>
              <c:strCache>
                <c:ptCount val="1"/>
                <c:pt idx="0">
                  <c:v>Por olvidarse de pedir la exención del 85% en el impuesto de la electricidad</c:v>
                </c:pt>
              </c:strCache>
            </c:strRef>
          </c:tx>
          <c:invertIfNegative val="0"/>
          <c:dLbls>
            <c:spPr>
              <a:noFill/>
              <a:ln>
                <a:noFill/>
              </a:ln>
              <a:effectLst/>
            </c:spPr>
            <c:txPr>
              <a:bodyPr/>
              <a:lstStyle/>
              <a:p>
                <a:pPr>
                  <a:defRPr sz="1200"/>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Hoja1!$A$2</c:f>
              <c:numCache>
                <c:formatCode>General</c:formatCode>
                <c:ptCount val="1"/>
              </c:numCache>
            </c:numRef>
          </c:cat>
          <c:val>
            <c:numRef>
              <c:f>Hoja1!$K$2</c:f>
              <c:numCache>
                <c:formatCode>General</c:formatCode>
                <c:ptCount val="1"/>
                <c:pt idx="0">
                  <c:v>563</c:v>
                </c:pt>
              </c:numCache>
            </c:numRef>
          </c:val>
          <c:extLst>
            <c:ext xmlns:c16="http://schemas.microsoft.com/office/drawing/2014/chart" uri="{C3380CC4-5D6E-409C-BE32-E72D297353CC}">
              <c16:uniqueId val="{0000000C-F817-4128-9179-65C03868FCDF}"/>
            </c:ext>
          </c:extLst>
        </c:ser>
        <c:ser>
          <c:idx val="10"/>
          <c:order val="10"/>
          <c:tx>
            <c:strRef>
              <c:f>Hoja1!$L$1</c:f>
              <c:strCache>
                <c:ptCount val="1"/>
                <c:pt idx="0">
                  <c:v>Por no elegir una compañia que le permita cambio estacional de potencia contratada</c:v>
                </c:pt>
              </c:strCache>
            </c:strRef>
          </c:tx>
          <c:invertIfNegative val="0"/>
          <c:cat>
            <c:numRef>
              <c:f>Hoja1!$A$2</c:f>
              <c:numCache>
                <c:formatCode>General</c:formatCode>
                <c:ptCount val="1"/>
              </c:numCache>
            </c:numRef>
          </c:cat>
          <c:val>
            <c:numRef>
              <c:f>Hoja1!$L$2</c:f>
              <c:numCache>
                <c:formatCode>General</c:formatCode>
                <c:ptCount val="1"/>
                <c:pt idx="0">
                  <c:v>1045</c:v>
                </c:pt>
              </c:numCache>
            </c:numRef>
          </c:val>
          <c:extLst>
            <c:ext xmlns:c16="http://schemas.microsoft.com/office/drawing/2014/chart" uri="{C3380CC4-5D6E-409C-BE32-E72D297353CC}">
              <c16:uniqueId val="{0000000D-F817-4128-9179-65C03868FCDF}"/>
            </c:ext>
          </c:extLst>
        </c:ser>
        <c:ser>
          <c:idx val="11"/>
          <c:order val="11"/>
          <c:tx>
            <c:strRef>
              <c:f>Hoja1!$M$1</c:f>
              <c:strCache>
                <c:ptCount val="1"/>
                <c:pt idx="0">
                  <c:v>Por no elegir la compañía con mejor precio de la energía</c:v>
                </c:pt>
              </c:strCache>
            </c:strRef>
          </c:tx>
          <c:invertIfNegative val="0"/>
          <c:cat>
            <c:numRef>
              <c:f>Hoja1!$A$2</c:f>
              <c:numCache>
                <c:formatCode>General</c:formatCode>
                <c:ptCount val="1"/>
              </c:numCache>
            </c:numRef>
          </c:cat>
          <c:val>
            <c:numRef>
              <c:f>Hoja1!$M$2</c:f>
              <c:numCache>
                <c:formatCode>General</c:formatCode>
                <c:ptCount val="1"/>
                <c:pt idx="0">
                  <c:v>817</c:v>
                </c:pt>
              </c:numCache>
            </c:numRef>
          </c:val>
          <c:extLst>
            <c:ext xmlns:c16="http://schemas.microsoft.com/office/drawing/2014/chart" uri="{C3380CC4-5D6E-409C-BE32-E72D297353CC}">
              <c16:uniqueId val="{0000000E-F817-4128-9179-65C03868FCDF}"/>
            </c:ext>
          </c:extLst>
        </c:ser>
        <c:dLbls>
          <c:showLegendKey val="0"/>
          <c:showVal val="0"/>
          <c:showCatName val="0"/>
          <c:showSerName val="0"/>
          <c:showPercent val="0"/>
          <c:showBubbleSize val="0"/>
        </c:dLbls>
        <c:gapWidth val="294"/>
        <c:overlap val="-8"/>
        <c:axId val="208259712"/>
        <c:axId val="207946112"/>
      </c:barChart>
      <c:catAx>
        <c:axId val="208259712"/>
        <c:scaling>
          <c:orientation val="minMax"/>
        </c:scaling>
        <c:delete val="0"/>
        <c:axPos val="b"/>
        <c:numFmt formatCode="General" sourceLinked="1"/>
        <c:majorTickMark val="out"/>
        <c:minorTickMark val="none"/>
        <c:tickLblPos val="nextTo"/>
        <c:crossAx val="207946112"/>
        <c:crosses val="autoZero"/>
        <c:auto val="1"/>
        <c:lblAlgn val="ctr"/>
        <c:lblOffset val="100"/>
        <c:noMultiLvlLbl val="0"/>
      </c:catAx>
      <c:valAx>
        <c:axId val="207946112"/>
        <c:scaling>
          <c:orientation val="minMax"/>
          <c:max val="18000"/>
        </c:scaling>
        <c:delete val="0"/>
        <c:axPos val="l"/>
        <c:majorGridlines/>
        <c:numFmt formatCode="General" sourceLinked="1"/>
        <c:majorTickMark val="out"/>
        <c:minorTickMark val="none"/>
        <c:tickLblPos val="nextTo"/>
        <c:crossAx val="208259712"/>
        <c:crosses val="autoZero"/>
        <c:crossBetween val="between"/>
      </c:valAx>
    </c:plotArea>
    <c:legend>
      <c:legendPos val="r"/>
      <c:legendEntry>
        <c:idx val="9"/>
        <c:txPr>
          <a:bodyPr/>
          <a:lstStyle/>
          <a:p>
            <a:pPr>
              <a:defRPr sz="1100"/>
            </a:pPr>
            <a:endParaRPr lang="es-ES"/>
          </a:p>
        </c:txPr>
      </c:legendEntry>
      <c:layout>
        <c:manualLayout>
          <c:xMode val="edge"/>
          <c:yMode val="edge"/>
          <c:x val="0.58663358132943211"/>
          <c:y val="0.15975941398668123"/>
          <c:w val="0.3377060491901267"/>
          <c:h val="0.84024058601331875"/>
        </c:manualLayout>
      </c:layout>
      <c:overlay val="0"/>
      <c:txPr>
        <a:bodyPr/>
        <a:lstStyle/>
        <a:p>
          <a:pPr>
            <a:defRPr sz="1100"/>
          </a:pPr>
          <a:endParaRPr lang="es-ES"/>
        </a:p>
      </c:txPr>
    </c:legend>
    <c:plotVisOnly val="1"/>
    <c:dispBlanksAs val="gap"/>
    <c:showDLblsOverMax val="0"/>
  </c:chart>
  <c:txPr>
    <a:bodyPr/>
    <a:lstStyle/>
    <a:p>
      <a:pPr>
        <a:defRPr sz="1800"/>
      </a:pPr>
      <a:endParaRPr lang="es-E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Columna1</c:v>
                </c:pt>
              </c:strCache>
            </c:strRef>
          </c:tx>
          <c:spPr>
            <a:solidFill>
              <a:srgbClr val="FF0000">
                <a:alpha val="80000"/>
              </a:srgbClr>
            </a:solidFill>
          </c:spPr>
          <c:invertIfNegative val="0"/>
          <c:dPt>
            <c:idx val="1"/>
            <c:invertIfNegative val="0"/>
            <c:bubble3D val="0"/>
            <c:spPr>
              <a:solidFill>
                <a:srgbClr val="00B050">
                  <a:alpha val="80000"/>
                </a:srgbClr>
              </a:solidFill>
            </c:spPr>
            <c:extLst>
              <c:ext xmlns:c16="http://schemas.microsoft.com/office/drawing/2014/chart" uri="{C3380CC4-5D6E-409C-BE32-E72D297353CC}">
                <c16:uniqueId val="{00000001-987B-488E-ADA0-35CFE74FD08C}"/>
              </c:ext>
            </c:extLst>
          </c:dPt>
          <c:dLbls>
            <c:dLbl>
              <c:idx val="0"/>
              <c:layout>
                <c:manualLayout>
                  <c:x val="-4.1666666666667048E-3"/>
                  <c:y val="3.124999999999998E-3"/>
                </c:manualLayout>
              </c:layout>
              <c:tx>
                <c:rich>
                  <a:bodyPr/>
                  <a:lstStyle/>
                  <a:p>
                    <a:pPr>
                      <a:defRPr sz="2400" b="1"/>
                    </a:pPr>
                    <a:r>
                      <a:rPr lang="en-US" sz="2000" dirty="0"/>
                      <a:t>1.300.000</a:t>
                    </a:r>
                  </a:p>
                </c:rich>
              </c:tx>
              <c:numFmt formatCode="#,##0" sourceLinked="0"/>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987B-488E-ADA0-35CFE74FD08C}"/>
                </c:ext>
              </c:extLst>
            </c:dLbl>
            <c:dLbl>
              <c:idx val="1"/>
              <c:numFmt formatCode="#,##0" sourceLinked="0"/>
              <c:spPr/>
              <c:txPr>
                <a:bodyPr/>
                <a:lstStyle/>
                <a:p>
                  <a:pPr algn="ctr" rtl="0">
                    <a:defRPr lang="en-US" sz="2000" b="1" i="0" u="none" strike="noStrike" kern="1200" baseline="0">
                      <a:solidFill>
                        <a:prstClr val="black"/>
                      </a:solidFill>
                      <a:latin typeface="+mn-lt"/>
                      <a:ea typeface="+mn-ea"/>
                      <a:cs typeface="+mn-cs"/>
                    </a:defRPr>
                  </a:pPr>
                  <a:endParaRPr lang="es-ES"/>
                </a:p>
              </c:txPr>
              <c:showLegendKey val="0"/>
              <c:showVal val="1"/>
              <c:showCatName val="0"/>
              <c:showSerName val="0"/>
              <c:showPercent val="0"/>
              <c:showBubbleSize val="0"/>
              <c:extLst>
                <c:ext xmlns:c16="http://schemas.microsoft.com/office/drawing/2014/chart" uri="{C3380CC4-5D6E-409C-BE32-E72D297353CC}">
                  <c16:uniqueId val="{00000001-987B-488E-ADA0-35CFE74FD08C}"/>
                </c:ext>
              </c:extLst>
            </c:dLbl>
            <c:numFmt formatCode="#,##0.00\ &quot;€&quot;"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c:f>
              <c:strCache>
                <c:ptCount val="2"/>
                <c:pt idx="0">
                  <c:v>Consumo</c:v>
                </c:pt>
                <c:pt idx="1">
                  <c:v>Producción</c:v>
                </c:pt>
              </c:strCache>
            </c:strRef>
          </c:cat>
          <c:val>
            <c:numRef>
              <c:f>Hoja1!$B$2:$B$3</c:f>
              <c:numCache>
                <c:formatCode>General</c:formatCode>
                <c:ptCount val="2"/>
                <c:pt idx="0">
                  <c:v>1300000</c:v>
                </c:pt>
                <c:pt idx="1">
                  <c:v>490000</c:v>
                </c:pt>
              </c:numCache>
            </c:numRef>
          </c:val>
          <c:extLst>
            <c:ext xmlns:c16="http://schemas.microsoft.com/office/drawing/2014/chart" uri="{C3380CC4-5D6E-409C-BE32-E72D297353CC}">
              <c16:uniqueId val="{00000003-987B-488E-ADA0-35CFE74FD08C}"/>
            </c:ext>
          </c:extLst>
        </c:ser>
        <c:dLbls>
          <c:showLegendKey val="0"/>
          <c:showVal val="0"/>
          <c:showCatName val="0"/>
          <c:showSerName val="0"/>
          <c:showPercent val="0"/>
          <c:showBubbleSize val="0"/>
        </c:dLbls>
        <c:gapWidth val="150"/>
        <c:axId val="321279872"/>
        <c:axId val="321687552"/>
      </c:barChart>
      <c:catAx>
        <c:axId val="321279872"/>
        <c:scaling>
          <c:orientation val="minMax"/>
        </c:scaling>
        <c:delete val="0"/>
        <c:axPos val="b"/>
        <c:numFmt formatCode="General" sourceLinked="0"/>
        <c:majorTickMark val="out"/>
        <c:minorTickMark val="none"/>
        <c:tickLblPos val="nextTo"/>
        <c:txPr>
          <a:bodyPr/>
          <a:lstStyle/>
          <a:p>
            <a:pPr>
              <a:defRPr sz="2400" b="1"/>
            </a:pPr>
            <a:endParaRPr lang="es-ES"/>
          </a:p>
        </c:txPr>
        <c:crossAx val="321687552"/>
        <c:crosses val="autoZero"/>
        <c:auto val="1"/>
        <c:lblAlgn val="ctr"/>
        <c:lblOffset val="100"/>
        <c:noMultiLvlLbl val="0"/>
      </c:catAx>
      <c:valAx>
        <c:axId val="321687552"/>
        <c:scaling>
          <c:orientation val="minMax"/>
        </c:scaling>
        <c:delete val="0"/>
        <c:axPos val="l"/>
        <c:majorGridlines/>
        <c:numFmt formatCode="General" sourceLinked="1"/>
        <c:majorTickMark val="out"/>
        <c:minorTickMark val="none"/>
        <c:tickLblPos val="nextTo"/>
        <c:crossAx val="321279872"/>
        <c:crosses val="autoZero"/>
        <c:crossBetween val="between"/>
      </c:valAx>
    </c:plotArea>
    <c:plotVisOnly val="1"/>
    <c:dispBlanksAs val="gap"/>
    <c:showDLblsOverMax val="0"/>
  </c:chart>
  <c:txPr>
    <a:bodyPr/>
    <a:lstStyle/>
    <a:p>
      <a:pPr>
        <a:defRPr sz="1800"/>
      </a:pPr>
      <a:endParaRPr lang="es-E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0.58434</cdr:x>
      <cdr:y>0.16176</cdr:y>
    </cdr:from>
    <cdr:to>
      <cdr:x>0.6281</cdr:x>
      <cdr:y>0.91176</cdr:y>
    </cdr:to>
    <cdr:sp macro="" textlink="">
      <cdr:nvSpPr>
        <cdr:cNvPr id="5" name="1 Cerrar llave"/>
        <cdr:cNvSpPr/>
      </cdr:nvSpPr>
      <cdr:spPr>
        <a:xfrm xmlns:a="http://schemas.openxmlformats.org/drawingml/2006/main">
          <a:off x="5091336" y="792089"/>
          <a:ext cx="381272" cy="3672408"/>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s-ES"/>
        </a:p>
      </cdr:txBody>
    </cdr:sp>
  </cdr:relSizeAnchor>
  <cdr:relSizeAnchor xmlns:cdr="http://schemas.openxmlformats.org/drawingml/2006/chartDrawing">
    <cdr:from>
      <cdr:x>0.63636</cdr:x>
      <cdr:y>0.41176</cdr:y>
    </cdr:from>
    <cdr:to>
      <cdr:x>0.87603</cdr:x>
      <cdr:y>0.5</cdr:y>
    </cdr:to>
    <cdr:sp macro="" textlink="">
      <cdr:nvSpPr>
        <cdr:cNvPr id="6" name="1 CuadroTexto"/>
        <cdr:cNvSpPr txBox="1"/>
      </cdr:nvSpPr>
      <cdr:spPr>
        <a:xfrm xmlns:a="http://schemas.openxmlformats.org/drawingml/2006/main">
          <a:off x="5544616" y="2016224"/>
          <a:ext cx="2088237" cy="4320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_tradnl" sz="2400" b="1" dirty="0"/>
            <a:t>18.024 €</a:t>
          </a:r>
        </a:p>
        <a:p xmlns:a="http://schemas.openxmlformats.org/drawingml/2006/main">
          <a:r>
            <a:rPr lang="es-ES_tradnl" sz="2400" b="1" dirty="0">
              <a:solidFill>
                <a:srgbClr val="C00000"/>
              </a:solidFill>
            </a:rPr>
            <a:t>11 c€/m</a:t>
          </a:r>
          <a:r>
            <a:rPr lang="es-ES_tradnl" sz="2400" b="1" baseline="30000" dirty="0">
              <a:solidFill>
                <a:srgbClr val="C00000"/>
              </a:solidFill>
            </a:rPr>
            <a:t>3</a:t>
          </a:r>
          <a:r>
            <a:rPr lang="es-ES_tradnl" sz="2400" b="1" dirty="0">
              <a:solidFill>
                <a:srgbClr val="C00000"/>
              </a:solidFill>
            </a:rPr>
            <a:t> </a:t>
          </a:r>
          <a:endParaRPr lang="es-ES" sz="2400" b="1" dirty="0">
            <a:solidFill>
              <a:srgbClr val="C00000"/>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0.50902</cdr:x>
      <cdr:y>0.19419</cdr:y>
    </cdr:from>
    <cdr:to>
      <cdr:x>0.58753</cdr:x>
      <cdr:y>0.23831</cdr:y>
    </cdr:to>
    <cdr:sp macro="" textlink="">
      <cdr:nvSpPr>
        <cdr:cNvPr id="4" name="3 CuadroTexto"/>
        <cdr:cNvSpPr txBox="1"/>
      </cdr:nvSpPr>
      <cdr:spPr>
        <a:xfrm xmlns:a="http://schemas.openxmlformats.org/drawingml/2006/main">
          <a:off x="4665368" y="1214729"/>
          <a:ext cx="719572" cy="275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t>817</a:t>
          </a:r>
          <a:endParaRPr lang="es-ES" sz="1100" dirty="0"/>
        </a:p>
      </cdr:txBody>
    </cdr:sp>
  </cdr:relSizeAnchor>
  <cdr:relSizeAnchor xmlns:cdr="http://schemas.openxmlformats.org/drawingml/2006/chartDrawing">
    <cdr:from>
      <cdr:x>0.38843</cdr:x>
      <cdr:y>0.45588</cdr:y>
    </cdr:from>
    <cdr:to>
      <cdr:x>0.4876</cdr:x>
      <cdr:y>0.52941</cdr:y>
    </cdr:to>
    <cdr:sp macro="" textlink="">
      <cdr:nvSpPr>
        <cdr:cNvPr id="7" name="6 CuadroTexto"/>
        <cdr:cNvSpPr txBox="1"/>
      </cdr:nvSpPr>
      <cdr:spPr>
        <a:xfrm xmlns:a="http://schemas.openxmlformats.org/drawingml/2006/main">
          <a:off x="3384376" y="2232248"/>
          <a:ext cx="86409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0.46974</cdr:x>
      <cdr:y>0.22873</cdr:y>
    </cdr:from>
    <cdr:to>
      <cdr:x>0.55655</cdr:x>
      <cdr:y>0.30226</cdr:y>
    </cdr:to>
    <cdr:sp macro="" textlink="">
      <cdr:nvSpPr>
        <cdr:cNvPr id="8" name="7 CuadroTexto"/>
        <cdr:cNvSpPr txBox="1"/>
      </cdr:nvSpPr>
      <cdr:spPr>
        <a:xfrm xmlns:a="http://schemas.openxmlformats.org/drawingml/2006/main">
          <a:off x="4305328" y="1430753"/>
          <a:ext cx="795645" cy="459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solidFill>
                <a:schemeClr val="tx2">
                  <a:lumMod val="75000"/>
                </a:schemeClr>
              </a:solidFill>
            </a:rPr>
            <a:t>1045</a:t>
          </a:r>
          <a:endParaRPr lang="es-ES" sz="1100" dirty="0">
            <a:solidFill>
              <a:schemeClr val="tx2">
                <a:lumMod val="75000"/>
              </a:schemeClr>
            </a:solidFill>
          </a:endParaRPr>
        </a:p>
      </cdr:txBody>
    </cdr:sp>
  </cdr:relSizeAnchor>
  <cdr:relSizeAnchor xmlns:cdr="http://schemas.openxmlformats.org/drawingml/2006/chartDrawing">
    <cdr:from>
      <cdr:x>0.23404</cdr:x>
      <cdr:y>0.27613</cdr:y>
    </cdr:from>
    <cdr:to>
      <cdr:x>0.39902</cdr:x>
      <cdr:y>0.3452</cdr:y>
    </cdr:to>
    <cdr:sp macro="" textlink="">
      <cdr:nvSpPr>
        <cdr:cNvPr id="3" name="2 CuadroTexto"/>
        <cdr:cNvSpPr txBox="1"/>
      </cdr:nvSpPr>
      <cdr:spPr>
        <a:xfrm xmlns:a="http://schemas.openxmlformats.org/drawingml/2006/main">
          <a:off x="2145088" y="1727296"/>
          <a:ext cx="1512101" cy="4320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2800" dirty="0">
              <a:solidFill>
                <a:srgbClr val="C00000"/>
              </a:solidFill>
            </a:rPr>
            <a:t>1.989 €</a:t>
          </a:r>
          <a:endParaRPr lang="es-ES" sz="2800" dirty="0">
            <a:solidFill>
              <a:srgbClr val="C00000"/>
            </a:solidFill>
          </a:endParaRPr>
        </a:p>
      </cdr:txBody>
    </cdr:sp>
  </cdr:relSizeAnchor>
  <cdr:relSizeAnchor xmlns:cdr="http://schemas.openxmlformats.org/drawingml/2006/chartDrawing">
    <cdr:from>
      <cdr:x>0.57973</cdr:x>
      <cdr:y>0.36687</cdr:y>
    </cdr:from>
    <cdr:to>
      <cdr:x>0.95684</cdr:x>
      <cdr:y>0.51652</cdr:y>
    </cdr:to>
    <cdr:sp macro="" textlink="">
      <cdr:nvSpPr>
        <cdr:cNvPr id="9" name="2 Rectángulo redondeado"/>
        <cdr:cNvSpPr/>
      </cdr:nvSpPr>
      <cdr:spPr>
        <a:xfrm xmlns:a="http://schemas.openxmlformats.org/drawingml/2006/main">
          <a:off x="5313440" y="2294849"/>
          <a:ext cx="3456384" cy="936104"/>
        </a:xfrm>
        <a:prstGeom xmlns:a="http://schemas.openxmlformats.org/drawingml/2006/main" prst="roundRect">
          <a:avLst/>
        </a:prstGeom>
        <a:noFill xmlns:a="http://schemas.openxmlformats.org/drawingml/2006/main"/>
        <a:ln xmlns:a="http://schemas.openxmlformats.org/drawingml/2006/main">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s-ES"/>
        </a:p>
      </cdr:txBody>
    </cdr:sp>
  </cdr:relSizeAnchor>
</c:userShapes>
</file>

<file path=ppt/drawings/drawing11.xml><?xml version="1.0" encoding="utf-8"?>
<c:userShapes xmlns:c="http://schemas.openxmlformats.org/drawingml/2006/chart">
  <cdr:relSizeAnchor xmlns:cdr="http://schemas.openxmlformats.org/drawingml/2006/chartDrawing">
    <cdr:from>
      <cdr:x>0.50902</cdr:x>
      <cdr:y>0.19419</cdr:y>
    </cdr:from>
    <cdr:to>
      <cdr:x>0.58753</cdr:x>
      <cdr:y>0.23831</cdr:y>
    </cdr:to>
    <cdr:sp macro="" textlink="">
      <cdr:nvSpPr>
        <cdr:cNvPr id="4" name="3 CuadroTexto"/>
        <cdr:cNvSpPr txBox="1"/>
      </cdr:nvSpPr>
      <cdr:spPr>
        <a:xfrm xmlns:a="http://schemas.openxmlformats.org/drawingml/2006/main">
          <a:off x="4665368" y="1214729"/>
          <a:ext cx="719572" cy="275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t>817</a:t>
          </a:r>
          <a:endParaRPr lang="es-ES" sz="1100" dirty="0"/>
        </a:p>
      </cdr:txBody>
    </cdr:sp>
  </cdr:relSizeAnchor>
  <cdr:relSizeAnchor xmlns:cdr="http://schemas.openxmlformats.org/drawingml/2006/chartDrawing">
    <cdr:from>
      <cdr:x>0.38843</cdr:x>
      <cdr:y>0.45588</cdr:y>
    </cdr:from>
    <cdr:to>
      <cdr:x>0.4876</cdr:x>
      <cdr:y>0.52941</cdr:y>
    </cdr:to>
    <cdr:sp macro="" textlink="">
      <cdr:nvSpPr>
        <cdr:cNvPr id="7" name="6 CuadroTexto"/>
        <cdr:cNvSpPr txBox="1"/>
      </cdr:nvSpPr>
      <cdr:spPr>
        <a:xfrm xmlns:a="http://schemas.openxmlformats.org/drawingml/2006/main">
          <a:off x="3384376" y="2232248"/>
          <a:ext cx="86409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0.46974</cdr:x>
      <cdr:y>0.22873</cdr:y>
    </cdr:from>
    <cdr:to>
      <cdr:x>0.55655</cdr:x>
      <cdr:y>0.30226</cdr:y>
    </cdr:to>
    <cdr:sp macro="" textlink="">
      <cdr:nvSpPr>
        <cdr:cNvPr id="8" name="7 CuadroTexto"/>
        <cdr:cNvSpPr txBox="1"/>
      </cdr:nvSpPr>
      <cdr:spPr>
        <a:xfrm xmlns:a="http://schemas.openxmlformats.org/drawingml/2006/main">
          <a:off x="4305328" y="1430753"/>
          <a:ext cx="795645" cy="459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solidFill>
                <a:schemeClr val="tx2">
                  <a:lumMod val="75000"/>
                </a:schemeClr>
              </a:solidFill>
            </a:rPr>
            <a:t>1045</a:t>
          </a:r>
          <a:endParaRPr lang="es-ES" sz="1100" dirty="0">
            <a:solidFill>
              <a:schemeClr val="tx2">
                <a:lumMod val="75000"/>
              </a:schemeClr>
            </a:solidFill>
          </a:endParaRPr>
        </a:p>
      </cdr:txBody>
    </cdr:sp>
  </cdr:relSizeAnchor>
  <cdr:relSizeAnchor xmlns:cdr="http://schemas.openxmlformats.org/drawingml/2006/chartDrawing">
    <cdr:from>
      <cdr:x>0.23404</cdr:x>
      <cdr:y>0.27613</cdr:y>
    </cdr:from>
    <cdr:to>
      <cdr:x>0.39902</cdr:x>
      <cdr:y>0.3452</cdr:y>
    </cdr:to>
    <cdr:sp macro="" textlink="">
      <cdr:nvSpPr>
        <cdr:cNvPr id="3" name="2 CuadroTexto"/>
        <cdr:cNvSpPr txBox="1"/>
      </cdr:nvSpPr>
      <cdr:spPr>
        <a:xfrm xmlns:a="http://schemas.openxmlformats.org/drawingml/2006/main">
          <a:off x="2145088" y="1727296"/>
          <a:ext cx="1512101" cy="4320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2800" dirty="0">
              <a:solidFill>
                <a:srgbClr val="C00000"/>
              </a:solidFill>
            </a:rPr>
            <a:t>1.989 €</a:t>
          </a:r>
          <a:endParaRPr lang="es-ES" sz="2800" dirty="0">
            <a:solidFill>
              <a:srgbClr val="C00000"/>
            </a:solidFill>
          </a:endParaRPr>
        </a:p>
      </cdr:txBody>
    </cdr:sp>
  </cdr:relSizeAnchor>
  <cdr:relSizeAnchor xmlns:cdr="http://schemas.openxmlformats.org/drawingml/2006/chartDrawing">
    <cdr:from>
      <cdr:x>0.57973</cdr:x>
      <cdr:y>0.36687</cdr:y>
    </cdr:from>
    <cdr:to>
      <cdr:x>0.95684</cdr:x>
      <cdr:y>0.51652</cdr:y>
    </cdr:to>
    <cdr:sp macro="" textlink="">
      <cdr:nvSpPr>
        <cdr:cNvPr id="9" name="2 Rectángulo redondeado"/>
        <cdr:cNvSpPr/>
      </cdr:nvSpPr>
      <cdr:spPr>
        <a:xfrm xmlns:a="http://schemas.openxmlformats.org/drawingml/2006/main">
          <a:off x="5313440" y="2294849"/>
          <a:ext cx="3456384" cy="936104"/>
        </a:xfrm>
        <a:prstGeom xmlns:a="http://schemas.openxmlformats.org/drawingml/2006/main" prst="roundRect">
          <a:avLst/>
        </a:prstGeom>
        <a:noFill xmlns:a="http://schemas.openxmlformats.org/drawingml/2006/main"/>
        <a:ln xmlns:a="http://schemas.openxmlformats.org/drawingml/2006/main">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s-ES"/>
        </a:p>
      </cdr:txBody>
    </cdr:sp>
  </cdr:relSizeAnchor>
</c:userShapes>
</file>

<file path=ppt/drawings/drawing12.xml><?xml version="1.0" encoding="utf-8"?>
<c:userShapes xmlns:c="http://schemas.openxmlformats.org/drawingml/2006/chart">
  <cdr:relSizeAnchor xmlns:cdr="http://schemas.openxmlformats.org/drawingml/2006/chartDrawing">
    <cdr:from>
      <cdr:x>0.45258</cdr:x>
      <cdr:y>0.31315</cdr:y>
    </cdr:from>
    <cdr:to>
      <cdr:x>0.74078</cdr:x>
      <cdr:y>0.39685</cdr:y>
    </cdr:to>
    <cdr:sp macro="" textlink="">
      <cdr:nvSpPr>
        <cdr:cNvPr id="3" name="2 CuadroTexto"/>
        <cdr:cNvSpPr txBox="1"/>
      </cdr:nvSpPr>
      <cdr:spPr>
        <a:xfrm xmlns:a="http://schemas.openxmlformats.org/drawingml/2006/main">
          <a:off x="3724514" y="1417321"/>
          <a:ext cx="2371822" cy="3788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2000" b="1" dirty="0">
              <a:solidFill>
                <a:schemeClr val="accent1">
                  <a:lumMod val="50000"/>
                </a:schemeClr>
              </a:solidFill>
            </a:rPr>
            <a:t>Necesidades de los cultivos </a:t>
          </a:r>
        </a:p>
      </cdr:txBody>
    </cdr:sp>
  </cdr:relSizeAnchor>
  <cdr:relSizeAnchor xmlns:cdr="http://schemas.openxmlformats.org/drawingml/2006/chartDrawing">
    <cdr:from>
      <cdr:x>0.8906</cdr:x>
      <cdr:y>0.18987</cdr:y>
    </cdr:from>
    <cdr:to>
      <cdr:x>0.90069</cdr:x>
      <cdr:y>0.18987</cdr:y>
    </cdr:to>
    <cdr:cxnSp macro="">
      <cdr:nvCxnSpPr>
        <cdr:cNvPr id="5" name="4 Conector recto">
          <a:extLst xmlns:a="http://schemas.openxmlformats.org/drawingml/2006/main">
            <a:ext uri="{FF2B5EF4-FFF2-40B4-BE49-F238E27FC236}">
              <a16:creationId xmlns:a16="http://schemas.microsoft.com/office/drawing/2014/main" id="{8EDA8F82-F807-D7B7-064B-47488BBD649F}"/>
            </a:ext>
          </a:extLst>
        </cdr:cNvPr>
        <cdr:cNvCxnSpPr/>
      </cdr:nvCxnSpPr>
      <cdr:spPr>
        <a:xfrm xmlns:a="http://schemas.openxmlformats.org/drawingml/2006/main" flipH="1">
          <a:off x="21741904" y="816418"/>
          <a:ext cx="246323" cy="0"/>
        </a:xfrm>
        <a:prstGeom xmlns:a="http://schemas.openxmlformats.org/drawingml/2006/main" prst="line">
          <a:avLst/>
        </a:prstGeom>
        <a:ln xmlns:a="http://schemas.openxmlformats.org/drawingml/2006/main" w="317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0.8912</cdr:x>
      <cdr:y>0.24969</cdr:y>
    </cdr:from>
    <cdr:to>
      <cdr:x>0.90072</cdr:x>
      <cdr:y>0.24969</cdr:y>
    </cdr:to>
    <cdr:cxnSp macro="">
      <cdr:nvCxnSpPr>
        <cdr:cNvPr id="7" name="6 Conector recto">
          <a:extLst xmlns:a="http://schemas.openxmlformats.org/drawingml/2006/main">
            <a:ext uri="{FF2B5EF4-FFF2-40B4-BE49-F238E27FC236}">
              <a16:creationId xmlns:a16="http://schemas.microsoft.com/office/drawing/2014/main" id="{1DA40F2F-600A-0A12-35F8-C3B2098A0EE9}"/>
            </a:ext>
          </a:extLst>
        </cdr:cNvPr>
        <cdr:cNvCxnSpPr/>
      </cdr:nvCxnSpPr>
      <cdr:spPr>
        <a:xfrm xmlns:a="http://schemas.openxmlformats.org/drawingml/2006/main">
          <a:off x="21756552" y="1073616"/>
          <a:ext cx="232407" cy="0"/>
        </a:xfrm>
        <a:prstGeom xmlns:a="http://schemas.openxmlformats.org/drawingml/2006/main" prst="line">
          <a:avLst/>
        </a:prstGeom>
        <a:ln xmlns:a="http://schemas.openxmlformats.org/drawingml/2006/main" w="31750">
          <a:solidFill>
            <a:srgbClr val="92D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0.88982</cdr:x>
      <cdr:y>0.29694</cdr:y>
    </cdr:from>
    <cdr:to>
      <cdr:x>0.89934</cdr:x>
      <cdr:y>0.29694</cdr:y>
    </cdr:to>
    <cdr:cxnSp macro="">
      <cdr:nvCxnSpPr>
        <cdr:cNvPr id="6" name="1 Conector recto">
          <a:extLst xmlns:a="http://schemas.openxmlformats.org/drawingml/2006/main">
            <a:ext uri="{FF2B5EF4-FFF2-40B4-BE49-F238E27FC236}">
              <a16:creationId xmlns:a16="http://schemas.microsoft.com/office/drawing/2014/main" id="{EC154CFC-A2EA-84B6-E519-E3C52CED0D0B}"/>
            </a:ext>
          </a:extLst>
        </cdr:cNvPr>
        <cdr:cNvCxnSpPr/>
      </cdr:nvCxnSpPr>
      <cdr:spPr>
        <a:xfrm xmlns:a="http://schemas.openxmlformats.org/drawingml/2006/main">
          <a:off x="22121178" y="1276816"/>
          <a:ext cx="236669" cy="0"/>
        </a:xfrm>
        <a:prstGeom xmlns:a="http://schemas.openxmlformats.org/drawingml/2006/main" prst="line">
          <a:avLst/>
        </a:prstGeom>
        <a:ln xmlns:a="http://schemas.openxmlformats.org/drawingml/2006/main" w="50800">
          <a:solidFill>
            <a:schemeClr val="accent6">
              <a:lumMod val="20000"/>
              <a:lumOff val="8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0.21111</cdr:x>
      <cdr:y>0.43505</cdr:y>
    </cdr:from>
    <cdr:to>
      <cdr:x>0.2128</cdr:x>
      <cdr:y>0.79515</cdr:y>
    </cdr:to>
    <cdr:cxnSp macro="">
      <cdr:nvCxnSpPr>
        <cdr:cNvPr id="4" name="3 Conector recto de flecha">
          <a:extLst xmlns:a="http://schemas.openxmlformats.org/drawingml/2006/main">
            <a:ext uri="{FF2B5EF4-FFF2-40B4-BE49-F238E27FC236}">
              <a16:creationId xmlns:a16="http://schemas.microsoft.com/office/drawing/2014/main" id="{203F8AC2-E788-22FE-837E-C2D3386F3A55}"/>
            </a:ext>
          </a:extLst>
        </cdr:cNvPr>
        <cdr:cNvCxnSpPr/>
      </cdr:nvCxnSpPr>
      <cdr:spPr>
        <a:xfrm xmlns:a="http://schemas.openxmlformats.org/drawingml/2006/main" flipH="1">
          <a:off x="1737360" y="1969009"/>
          <a:ext cx="13925" cy="1629808"/>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0.24214</cdr:x>
      <cdr:y>0.43948</cdr:y>
    </cdr:from>
    <cdr:to>
      <cdr:x>0.25555</cdr:x>
      <cdr:y>0.61005</cdr:y>
    </cdr:to>
    <cdr:cxnSp macro="">
      <cdr:nvCxnSpPr>
        <cdr:cNvPr id="10" name="9 Conector recto de flecha">
          <a:extLst xmlns:a="http://schemas.openxmlformats.org/drawingml/2006/main">
            <a:ext uri="{FF2B5EF4-FFF2-40B4-BE49-F238E27FC236}">
              <a16:creationId xmlns:a16="http://schemas.microsoft.com/office/drawing/2014/main" id="{165E4634-626E-25C3-A73F-B0DEAB693C52}"/>
            </a:ext>
          </a:extLst>
        </cdr:cNvPr>
        <cdr:cNvCxnSpPr/>
      </cdr:nvCxnSpPr>
      <cdr:spPr>
        <a:xfrm xmlns:a="http://schemas.openxmlformats.org/drawingml/2006/main">
          <a:off x="1992735" y="1989059"/>
          <a:ext cx="110359" cy="771994"/>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0.30674</cdr:x>
      <cdr:y>0.20349</cdr:y>
    </cdr:from>
    <cdr:to>
      <cdr:x>0.42698</cdr:x>
      <cdr:y>0.29869</cdr:y>
    </cdr:to>
    <cdr:sp macro="" textlink="">
      <cdr:nvSpPr>
        <cdr:cNvPr id="11" name="1 CuadroTexto"/>
        <cdr:cNvSpPr txBox="1"/>
      </cdr:nvSpPr>
      <cdr:spPr>
        <a:xfrm xmlns:a="http://schemas.openxmlformats.org/drawingml/2006/main">
          <a:off x="2524333" y="920984"/>
          <a:ext cx="989575" cy="430887"/>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square" rtlCol="0" anchor="ctr">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S" sz="1100" dirty="0"/>
            <a:t>DESCENSO</a:t>
          </a:r>
          <a:r>
            <a:rPr lang="es-ES" sz="1100" baseline="0" dirty="0"/>
            <a:t> </a:t>
          </a:r>
        </a:p>
        <a:p xmlns:a="http://schemas.openxmlformats.org/drawingml/2006/main">
          <a:pPr algn="ctr"/>
          <a:r>
            <a:rPr lang="es-ES" sz="1100" baseline="0" dirty="0"/>
            <a:t>RIEGO COLZA</a:t>
          </a:r>
          <a:endParaRPr lang="es-ES" sz="1100" dirty="0"/>
        </a:p>
      </cdr:txBody>
    </cdr:sp>
  </cdr:relSizeAnchor>
  <cdr:relSizeAnchor xmlns:cdr="http://schemas.openxmlformats.org/drawingml/2006/chartDrawing">
    <cdr:from>
      <cdr:x>0.37872</cdr:x>
      <cdr:y>0.29869</cdr:y>
    </cdr:from>
    <cdr:to>
      <cdr:x>0.37872</cdr:x>
      <cdr:y>0.53251</cdr:y>
    </cdr:to>
    <cdr:cxnSp macro="">
      <cdr:nvCxnSpPr>
        <cdr:cNvPr id="13" name="12 Conector recto de flecha">
          <a:extLst xmlns:a="http://schemas.openxmlformats.org/drawingml/2006/main">
            <a:ext uri="{FF2B5EF4-FFF2-40B4-BE49-F238E27FC236}">
              <a16:creationId xmlns:a16="http://schemas.microsoft.com/office/drawing/2014/main" id="{A884C6CA-7D48-9E5D-19E6-E82F5D7D7C53}"/>
            </a:ext>
          </a:extLst>
        </cdr:cNvPr>
        <cdr:cNvCxnSpPr/>
      </cdr:nvCxnSpPr>
      <cdr:spPr>
        <a:xfrm xmlns:a="http://schemas.openxmlformats.org/drawingml/2006/main">
          <a:off x="3116682" y="1351871"/>
          <a:ext cx="0" cy="1058227"/>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0.06262</cdr:x>
      <cdr:y>0.03276</cdr:y>
    </cdr:from>
    <cdr:to>
      <cdr:x>0.12063</cdr:x>
      <cdr:y>0.10808</cdr:y>
    </cdr:to>
    <cdr:sp macro="" textlink="">
      <cdr:nvSpPr>
        <cdr:cNvPr id="18" name="17 CuadroTexto"/>
        <cdr:cNvSpPr txBox="1"/>
      </cdr:nvSpPr>
      <cdr:spPr>
        <a:xfrm xmlns:a="http://schemas.openxmlformats.org/drawingml/2006/main">
          <a:off x="515317" y="148249"/>
          <a:ext cx="477460" cy="3408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400" b="1" dirty="0"/>
            <a:t>m</a:t>
          </a:r>
          <a:r>
            <a:rPr lang="es-ES" sz="1400" b="1" baseline="30000" dirty="0"/>
            <a:t>3</a:t>
          </a:r>
        </a:p>
      </cdr:txBody>
    </cdr:sp>
  </cdr:relSizeAnchor>
  <cdr:relSizeAnchor xmlns:cdr="http://schemas.openxmlformats.org/drawingml/2006/chartDrawing">
    <cdr:from>
      <cdr:x>0.88571</cdr:x>
      <cdr:y>0.03021</cdr:y>
    </cdr:from>
    <cdr:to>
      <cdr:x>0.93801</cdr:x>
      <cdr:y>0.10553</cdr:y>
    </cdr:to>
    <cdr:sp macro="" textlink="">
      <cdr:nvSpPr>
        <cdr:cNvPr id="19" name="1 CuadroTexto"/>
        <cdr:cNvSpPr txBox="1"/>
      </cdr:nvSpPr>
      <cdr:spPr>
        <a:xfrm xmlns:a="http://schemas.openxmlformats.org/drawingml/2006/main">
          <a:off x="7289074" y="136712"/>
          <a:ext cx="430348" cy="34089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1400" b="1" dirty="0"/>
            <a:t>mm</a:t>
          </a:r>
          <a:endParaRPr lang="es-ES" sz="1400" b="1" baseline="30000" dirty="0"/>
        </a:p>
      </cdr:txBody>
    </cdr:sp>
  </cdr:relSizeAnchor>
  <cdr:relSizeAnchor xmlns:cdr="http://schemas.openxmlformats.org/drawingml/2006/chartDrawing">
    <cdr:from>
      <cdr:x>0.16808</cdr:x>
      <cdr:y>0.25367</cdr:y>
    </cdr:from>
    <cdr:to>
      <cdr:x>0.28107</cdr:x>
      <cdr:y>0.42628</cdr:y>
    </cdr:to>
    <cdr:sp macro="" textlink="">
      <cdr:nvSpPr>
        <cdr:cNvPr id="12" name="1 CuadroTexto"/>
        <cdr:cNvSpPr txBox="1"/>
      </cdr:nvSpPr>
      <cdr:spPr>
        <a:xfrm xmlns:a="http://schemas.openxmlformats.org/drawingml/2006/main">
          <a:off x="1383212" y="1148080"/>
          <a:ext cx="929870" cy="781240"/>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wrap="none" rtlCol="0" anchor="ctr">
          <a:sp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s-ES" sz="1100"/>
            <a:t>RIEGO</a:t>
          </a:r>
          <a:r>
            <a:rPr lang="es-ES" sz="1100" baseline="0"/>
            <a:t> </a:t>
          </a:r>
        </a:p>
        <a:p xmlns:a="http://schemas.openxmlformats.org/drawingml/2006/main">
          <a:pPr algn="ctr"/>
          <a:r>
            <a:rPr lang="es-ES" sz="1100" baseline="0"/>
            <a:t>NASCENCIA </a:t>
          </a:r>
        </a:p>
        <a:p xmlns:a="http://schemas.openxmlformats.org/drawingml/2006/main">
          <a:pPr algn="ctr"/>
          <a:r>
            <a:rPr lang="es-ES" sz="1100" baseline="0"/>
            <a:t>REMOLACHA</a:t>
          </a:r>
        </a:p>
        <a:p xmlns:a="http://schemas.openxmlformats.org/drawingml/2006/main">
          <a:pPr algn="ctr"/>
          <a:r>
            <a:rPr lang="es-ES" sz="1100" baseline="0"/>
            <a:t>Y GUISANTE</a:t>
          </a:r>
          <a:endParaRPr lang="es-ES" sz="1100"/>
        </a:p>
      </cdr:txBody>
    </cdr:sp>
  </cdr:relSizeAnchor>
  <cdr:relSizeAnchor xmlns:cdr="http://schemas.openxmlformats.org/drawingml/2006/chartDrawing">
    <cdr:from>
      <cdr:x>0.58577</cdr:x>
      <cdr:y>0.46292</cdr:y>
    </cdr:from>
    <cdr:to>
      <cdr:x>0.87398</cdr:x>
      <cdr:y>0.54662</cdr:y>
    </cdr:to>
    <cdr:sp macro="" textlink="">
      <cdr:nvSpPr>
        <cdr:cNvPr id="16" name="1 CuadroTexto"/>
        <cdr:cNvSpPr txBox="1"/>
      </cdr:nvSpPr>
      <cdr:spPr>
        <a:xfrm xmlns:a="http://schemas.openxmlformats.org/drawingml/2006/main">
          <a:off x="4820685" y="2095137"/>
          <a:ext cx="2371822" cy="37882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2000" b="1" dirty="0">
              <a:solidFill>
                <a:srgbClr val="00B050"/>
              </a:solidFill>
            </a:rPr>
            <a:t>Bombeo solar + lluvia</a:t>
          </a:r>
        </a:p>
      </cdr:txBody>
    </cdr:sp>
  </cdr:relSizeAnchor>
</c:userShapes>
</file>

<file path=ppt/drawings/drawing2.xml><?xml version="1.0" encoding="utf-8"?>
<c:userShapes xmlns:c="http://schemas.openxmlformats.org/drawingml/2006/chart">
  <cdr:relSizeAnchor xmlns:cdr="http://schemas.openxmlformats.org/drawingml/2006/chartDrawing">
    <cdr:from>
      <cdr:x>0.2314</cdr:x>
      <cdr:y>0.66176</cdr:y>
    </cdr:from>
    <cdr:to>
      <cdr:x>0.52066</cdr:x>
      <cdr:y>0.7647</cdr:y>
    </cdr:to>
    <cdr:sp macro="" textlink="">
      <cdr:nvSpPr>
        <cdr:cNvPr id="6" name="1 CuadroTexto"/>
        <cdr:cNvSpPr txBox="1"/>
      </cdr:nvSpPr>
      <cdr:spPr>
        <a:xfrm xmlns:a="http://schemas.openxmlformats.org/drawingml/2006/main">
          <a:off x="2016224" y="3240360"/>
          <a:ext cx="2520313" cy="5040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_tradnl" sz="1800" dirty="0"/>
            <a:t> Lo que debería costar</a:t>
          </a:r>
          <a:endParaRPr lang="es-ES" sz="1800" dirty="0"/>
        </a:p>
      </cdr:txBody>
    </cdr:sp>
  </cdr:relSizeAnchor>
  <cdr:relSizeAnchor xmlns:cdr="http://schemas.openxmlformats.org/drawingml/2006/chartDrawing">
    <cdr:from>
      <cdr:x>0.63636</cdr:x>
      <cdr:y>0.64706</cdr:y>
    </cdr:from>
    <cdr:to>
      <cdr:x>0.87603</cdr:x>
      <cdr:y>0.7353</cdr:y>
    </cdr:to>
    <cdr:sp macro="" textlink="">
      <cdr:nvSpPr>
        <cdr:cNvPr id="4" name="1 CuadroTexto"/>
        <cdr:cNvSpPr txBox="1"/>
      </cdr:nvSpPr>
      <cdr:spPr>
        <a:xfrm xmlns:a="http://schemas.openxmlformats.org/drawingml/2006/main">
          <a:off x="5544616" y="3168352"/>
          <a:ext cx="2088237" cy="43207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_tradnl" sz="2400" b="1" dirty="0"/>
            <a:t>7.242 €</a:t>
          </a:r>
        </a:p>
        <a:p xmlns:a="http://schemas.openxmlformats.org/drawingml/2006/main">
          <a:r>
            <a:rPr lang="es-ES_tradnl" sz="2400" b="1" dirty="0">
              <a:solidFill>
                <a:srgbClr val="C00000"/>
              </a:solidFill>
            </a:rPr>
            <a:t>4,4 c€/m</a:t>
          </a:r>
          <a:r>
            <a:rPr lang="es-ES_tradnl" sz="2400" b="1" baseline="30000" dirty="0">
              <a:solidFill>
                <a:srgbClr val="C00000"/>
              </a:solidFill>
            </a:rPr>
            <a:t>3</a:t>
          </a:r>
          <a:r>
            <a:rPr lang="es-ES_tradnl" sz="2400" b="1" dirty="0">
              <a:solidFill>
                <a:srgbClr val="C00000"/>
              </a:solidFill>
            </a:rPr>
            <a:t> </a:t>
          </a:r>
          <a:endParaRPr lang="es-ES" sz="2400" b="1" dirty="0">
            <a:solidFill>
              <a:srgbClr val="C00000"/>
            </a:solidFill>
          </a:endParaRPr>
        </a:p>
      </cdr:txBody>
    </cdr:sp>
  </cdr:relSizeAnchor>
  <cdr:relSizeAnchor xmlns:cdr="http://schemas.openxmlformats.org/drawingml/2006/chartDrawing">
    <cdr:from>
      <cdr:x>0.59017</cdr:x>
      <cdr:y>0.60294</cdr:y>
    </cdr:from>
    <cdr:to>
      <cdr:x>0.6281</cdr:x>
      <cdr:y>0.92214</cdr:y>
    </cdr:to>
    <cdr:sp macro="" textlink="">
      <cdr:nvSpPr>
        <cdr:cNvPr id="5" name="1 Cerrar llave"/>
        <cdr:cNvSpPr/>
      </cdr:nvSpPr>
      <cdr:spPr>
        <a:xfrm xmlns:a="http://schemas.openxmlformats.org/drawingml/2006/main">
          <a:off x="5142136" y="2952327"/>
          <a:ext cx="330472" cy="1562969"/>
        </a:xfrm>
        <a:prstGeom xmlns:a="http://schemas.openxmlformats.org/drawingml/2006/main" prst="rightBrace">
          <a:avLst/>
        </a:prstGeom>
        <a:ln xmlns:a="http://schemas.openxmlformats.org/drawingml/2006/main" w="254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s-ES"/>
        </a:p>
      </cdr:txBody>
    </cdr:sp>
  </cdr:relSizeAnchor>
</c:userShapes>
</file>

<file path=ppt/drawings/drawing3.xml><?xml version="1.0" encoding="utf-8"?>
<c:userShapes xmlns:c="http://schemas.openxmlformats.org/drawingml/2006/chart">
  <cdr:relSizeAnchor xmlns:cdr="http://schemas.openxmlformats.org/drawingml/2006/chartDrawing">
    <cdr:from>
      <cdr:x>0.50902</cdr:x>
      <cdr:y>0.19419</cdr:y>
    </cdr:from>
    <cdr:to>
      <cdr:x>0.58753</cdr:x>
      <cdr:y>0.23831</cdr:y>
    </cdr:to>
    <cdr:sp macro="" textlink="">
      <cdr:nvSpPr>
        <cdr:cNvPr id="4" name="3 CuadroTexto"/>
        <cdr:cNvSpPr txBox="1"/>
      </cdr:nvSpPr>
      <cdr:spPr>
        <a:xfrm xmlns:a="http://schemas.openxmlformats.org/drawingml/2006/main">
          <a:off x="4665368" y="1214729"/>
          <a:ext cx="719572" cy="275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t>817</a:t>
          </a:r>
          <a:endParaRPr lang="es-ES" sz="1100" dirty="0"/>
        </a:p>
      </cdr:txBody>
    </cdr:sp>
  </cdr:relSizeAnchor>
  <cdr:relSizeAnchor xmlns:cdr="http://schemas.openxmlformats.org/drawingml/2006/chartDrawing">
    <cdr:from>
      <cdr:x>0.38843</cdr:x>
      <cdr:y>0.45588</cdr:y>
    </cdr:from>
    <cdr:to>
      <cdr:x>0.4876</cdr:x>
      <cdr:y>0.52941</cdr:y>
    </cdr:to>
    <cdr:sp macro="" textlink="">
      <cdr:nvSpPr>
        <cdr:cNvPr id="7" name="6 CuadroTexto"/>
        <cdr:cNvSpPr txBox="1"/>
      </cdr:nvSpPr>
      <cdr:spPr>
        <a:xfrm xmlns:a="http://schemas.openxmlformats.org/drawingml/2006/main">
          <a:off x="3384376" y="2232248"/>
          <a:ext cx="86409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0.46974</cdr:x>
      <cdr:y>0.22873</cdr:y>
    </cdr:from>
    <cdr:to>
      <cdr:x>0.55655</cdr:x>
      <cdr:y>0.30226</cdr:y>
    </cdr:to>
    <cdr:sp macro="" textlink="">
      <cdr:nvSpPr>
        <cdr:cNvPr id="8" name="7 CuadroTexto"/>
        <cdr:cNvSpPr txBox="1"/>
      </cdr:nvSpPr>
      <cdr:spPr>
        <a:xfrm xmlns:a="http://schemas.openxmlformats.org/drawingml/2006/main">
          <a:off x="4305328" y="1430753"/>
          <a:ext cx="795645" cy="459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solidFill>
                <a:schemeClr val="tx2">
                  <a:lumMod val="75000"/>
                </a:schemeClr>
              </a:solidFill>
            </a:rPr>
            <a:t>1045</a:t>
          </a:r>
          <a:endParaRPr lang="es-ES" sz="1100" dirty="0">
            <a:solidFill>
              <a:schemeClr val="tx2">
                <a:lumMod val="75000"/>
              </a:schemeClr>
            </a:solidFill>
          </a:endParaRPr>
        </a:p>
      </cdr:txBody>
    </cdr:sp>
  </cdr:relSizeAnchor>
  <cdr:relSizeAnchor xmlns:cdr="http://schemas.openxmlformats.org/drawingml/2006/chartDrawing">
    <cdr:from>
      <cdr:x>0.20262</cdr:x>
      <cdr:y>0.28628</cdr:y>
    </cdr:from>
    <cdr:to>
      <cdr:x>0.3676</cdr:x>
      <cdr:y>0.35535</cdr:y>
    </cdr:to>
    <cdr:sp macro="" textlink="">
      <cdr:nvSpPr>
        <cdr:cNvPr id="3" name="2 CuadroTexto"/>
        <cdr:cNvSpPr txBox="1"/>
      </cdr:nvSpPr>
      <cdr:spPr>
        <a:xfrm xmlns:a="http://schemas.openxmlformats.org/drawingml/2006/main">
          <a:off x="1857056" y="1790793"/>
          <a:ext cx="151216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2800" dirty="0"/>
            <a:t>10.622 €</a:t>
          </a:r>
          <a:endParaRPr lang="es-ES" sz="2800" dirty="0"/>
        </a:p>
      </cdr:txBody>
    </cdr:sp>
  </cdr:relSizeAnchor>
</c:userShapes>
</file>

<file path=ppt/drawings/drawing4.xml><?xml version="1.0" encoding="utf-8"?>
<c:userShapes xmlns:c="http://schemas.openxmlformats.org/drawingml/2006/chart">
  <cdr:relSizeAnchor xmlns:cdr="http://schemas.openxmlformats.org/drawingml/2006/chartDrawing">
    <cdr:from>
      <cdr:x>0.50902</cdr:x>
      <cdr:y>0.19419</cdr:y>
    </cdr:from>
    <cdr:to>
      <cdr:x>0.58753</cdr:x>
      <cdr:y>0.23831</cdr:y>
    </cdr:to>
    <cdr:sp macro="" textlink="">
      <cdr:nvSpPr>
        <cdr:cNvPr id="4" name="3 CuadroTexto"/>
        <cdr:cNvSpPr txBox="1"/>
      </cdr:nvSpPr>
      <cdr:spPr>
        <a:xfrm xmlns:a="http://schemas.openxmlformats.org/drawingml/2006/main">
          <a:off x="4665368" y="1214729"/>
          <a:ext cx="719572" cy="275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t>817</a:t>
          </a:r>
          <a:endParaRPr lang="es-ES" sz="1100" dirty="0"/>
        </a:p>
      </cdr:txBody>
    </cdr:sp>
  </cdr:relSizeAnchor>
  <cdr:relSizeAnchor xmlns:cdr="http://schemas.openxmlformats.org/drawingml/2006/chartDrawing">
    <cdr:from>
      <cdr:x>0.38843</cdr:x>
      <cdr:y>0.45588</cdr:y>
    </cdr:from>
    <cdr:to>
      <cdr:x>0.4876</cdr:x>
      <cdr:y>0.52941</cdr:y>
    </cdr:to>
    <cdr:sp macro="" textlink="">
      <cdr:nvSpPr>
        <cdr:cNvPr id="7" name="6 CuadroTexto"/>
        <cdr:cNvSpPr txBox="1"/>
      </cdr:nvSpPr>
      <cdr:spPr>
        <a:xfrm xmlns:a="http://schemas.openxmlformats.org/drawingml/2006/main">
          <a:off x="3384376" y="2232248"/>
          <a:ext cx="86409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0.46974</cdr:x>
      <cdr:y>0.22873</cdr:y>
    </cdr:from>
    <cdr:to>
      <cdr:x>0.55655</cdr:x>
      <cdr:y>0.30226</cdr:y>
    </cdr:to>
    <cdr:sp macro="" textlink="">
      <cdr:nvSpPr>
        <cdr:cNvPr id="8" name="7 CuadroTexto"/>
        <cdr:cNvSpPr txBox="1"/>
      </cdr:nvSpPr>
      <cdr:spPr>
        <a:xfrm xmlns:a="http://schemas.openxmlformats.org/drawingml/2006/main">
          <a:off x="4305328" y="1430753"/>
          <a:ext cx="795645" cy="459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solidFill>
                <a:schemeClr val="tx2">
                  <a:lumMod val="75000"/>
                </a:schemeClr>
              </a:solidFill>
            </a:rPr>
            <a:t>1045</a:t>
          </a:r>
          <a:endParaRPr lang="es-ES" sz="1100" dirty="0">
            <a:solidFill>
              <a:schemeClr val="tx2">
                <a:lumMod val="75000"/>
              </a:schemeClr>
            </a:solidFill>
          </a:endParaRPr>
        </a:p>
      </cdr:txBody>
    </cdr:sp>
  </cdr:relSizeAnchor>
  <cdr:relSizeAnchor xmlns:cdr="http://schemas.openxmlformats.org/drawingml/2006/chartDrawing">
    <cdr:from>
      <cdr:x>0.27721</cdr:x>
      <cdr:y>0.19419</cdr:y>
    </cdr:from>
    <cdr:to>
      <cdr:x>0.44219</cdr:x>
      <cdr:y>0.26326</cdr:y>
    </cdr:to>
    <cdr:sp macro="" textlink="">
      <cdr:nvSpPr>
        <cdr:cNvPr id="3" name="2 CuadroTexto"/>
        <cdr:cNvSpPr txBox="1"/>
      </cdr:nvSpPr>
      <cdr:spPr>
        <a:xfrm xmlns:a="http://schemas.openxmlformats.org/drawingml/2006/main">
          <a:off x="2540696" y="1214729"/>
          <a:ext cx="151216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s-ES_tradnl" sz="2800" dirty="0">
              <a:solidFill>
                <a:srgbClr val="C00000"/>
              </a:solidFill>
            </a:rPr>
            <a:t>2.425 €</a:t>
          </a:r>
          <a:endParaRPr lang="es-ES" sz="2800" dirty="0">
            <a:solidFill>
              <a:srgbClr val="C00000"/>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0.50902</cdr:x>
      <cdr:y>0.19419</cdr:y>
    </cdr:from>
    <cdr:to>
      <cdr:x>0.58753</cdr:x>
      <cdr:y>0.23831</cdr:y>
    </cdr:to>
    <cdr:sp macro="" textlink="">
      <cdr:nvSpPr>
        <cdr:cNvPr id="4" name="3 CuadroTexto"/>
        <cdr:cNvSpPr txBox="1"/>
      </cdr:nvSpPr>
      <cdr:spPr>
        <a:xfrm xmlns:a="http://schemas.openxmlformats.org/drawingml/2006/main">
          <a:off x="4665368" y="1214729"/>
          <a:ext cx="719572" cy="275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t>817</a:t>
          </a:r>
          <a:endParaRPr lang="es-ES" sz="1100" dirty="0"/>
        </a:p>
      </cdr:txBody>
    </cdr:sp>
  </cdr:relSizeAnchor>
  <cdr:relSizeAnchor xmlns:cdr="http://schemas.openxmlformats.org/drawingml/2006/chartDrawing">
    <cdr:from>
      <cdr:x>0.38843</cdr:x>
      <cdr:y>0.45588</cdr:y>
    </cdr:from>
    <cdr:to>
      <cdr:x>0.4876</cdr:x>
      <cdr:y>0.52941</cdr:y>
    </cdr:to>
    <cdr:sp macro="" textlink="">
      <cdr:nvSpPr>
        <cdr:cNvPr id="7" name="6 CuadroTexto"/>
        <cdr:cNvSpPr txBox="1"/>
      </cdr:nvSpPr>
      <cdr:spPr>
        <a:xfrm xmlns:a="http://schemas.openxmlformats.org/drawingml/2006/main">
          <a:off x="3384376" y="2232248"/>
          <a:ext cx="86409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0.46974</cdr:x>
      <cdr:y>0.22873</cdr:y>
    </cdr:from>
    <cdr:to>
      <cdr:x>0.55655</cdr:x>
      <cdr:y>0.30226</cdr:y>
    </cdr:to>
    <cdr:sp macro="" textlink="">
      <cdr:nvSpPr>
        <cdr:cNvPr id="8" name="7 CuadroTexto"/>
        <cdr:cNvSpPr txBox="1"/>
      </cdr:nvSpPr>
      <cdr:spPr>
        <a:xfrm xmlns:a="http://schemas.openxmlformats.org/drawingml/2006/main">
          <a:off x="4305328" y="1430753"/>
          <a:ext cx="795645" cy="459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solidFill>
                <a:schemeClr val="tx2">
                  <a:lumMod val="75000"/>
                </a:schemeClr>
              </a:solidFill>
            </a:rPr>
            <a:t>1045</a:t>
          </a:r>
          <a:endParaRPr lang="es-ES" sz="1100" dirty="0">
            <a:solidFill>
              <a:schemeClr val="tx2">
                <a:lumMod val="75000"/>
              </a:schemeClr>
            </a:solidFill>
          </a:endParaRPr>
        </a:p>
      </cdr:txBody>
    </cdr:sp>
  </cdr:relSizeAnchor>
  <cdr:relSizeAnchor xmlns:cdr="http://schemas.openxmlformats.org/drawingml/2006/chartDrawing">
    <cdr:from>
      <cdr:x>0.27721</cdr:x>
      <cdr:y>0.19419</cdr:y>
    </cdr:from>
    <cdr:to>
      <cdr:x>0.44219</cdr:x>
      <cdr:y>0.26326</cdr:y>
    </cdr:to>
    <cdr:sp macro="" textlink="">
      <cdr:nvSpPr>
        <cdr:cNvPr id="3" name="2 CuadroTexto"/>
        <cdr:cNvSpPr txBox="1"/>
      </cdr:nvSpPr>
      <cdr:spPr>
        <a:xfrm xmlns:a="http://schemas.openxmlformats.org/drawingml/2006/main">
          <a:off x="2540696" y="1214729"/>
          <a:ext cx="151216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s-ES_tradnl" sz="2800" dirty="0">
              <a:solidFill>
                <a:srgbClr val="C00000"/>
              </a:solidFill>
            </a:rPr>
            <a:t>2.425 €</a:t>
          </a:r>
          <a:endParaRPr lang="es-ES" sz="2800" dirty="0">
            <a:solidFill>
              <a:srgbClr val="C00000"/>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0.50902</cdr:x>
      <cdr:y>0.19419</cdr:y>
    </cdr:from>
    <cdr:to>
      <cdr:x>0.58753</cdr:x>
      <cdr:y>0.23831</cdr:y>
    </cdr:to>
    <cdr:sp macro="" textlink="">
      <cdr:nvSpPr>
        <cdr:cNvPr id="4" name="3 CuadroTexto"/>
        <cdr:cNvSpPr txBox="1"/>
      </cdr:nvSpPr>
      <cdr:spPr>
        <a:xfrm xmlns:a="http://schemas.openxmlformats.org/drawingml/2006/main">
          <a:off x="4665368" y="1214729"/>
          <a:ext cx="719572" cy="275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t>817</a:t>
          </a:r>
          <a:endParaRPr lang="es-ES" sz="1100" dirty="0"/>
        </a:p>
      </cdr:txBody>
    </cdr:sp>
  </cdr:relSizeAnchor>
  <cdr:relSizeAnchor xmlns:cdr="http://schemas.openxmlformats.org/drawingml/2006/chartDrawing">
    <cdr:from>
      <cdr:x>0.38843</cdr:x>
      <cdr:y>0.45588</cdr:y>
    </cdr:from>
    <cdr:to>
      <cdr:x>0.4876</cdr:x>
      <cdr:y>0.52941</cdr:y>
    </cdr:to>
    <cdr:sp macro="" textlink="">
      <cdr:nvSpPr>
        <cdr:cNvPr id="7" name="6 CuadroTexto"/>
        <cdr:cNvSpPr txBox="1"/>
      </cdr:nvSpPr>
      <cdr:spPr>
        <a:xfrm xmlns:a="http://schemas.openxmlformats.org/drawingml/2006/main">
          <a:off x="3384376" y="2232248"/>
          <a:ext cx="86409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0.46974</cdr:x>
      <cdr:y>0.22873</cdr:y>
    </cdr:from>
    <cdr:to>
      <cdr:x>0.55655</cdr:x>
      <cdr:y>0.30226</cdr:y>
    </cdr:to>
    <cdr:sp macro="" textlink="">
      <cdr:nvSpPr>
        <cdr:cNvPr id="8" name="7 CuadroTexto"/>
        <cdr:cNvSpPr txBox="1"/>
      </cdr:nvSpPr>
      <cdr:spPr>
        <a:xfrm xmlns:a="http://schemas.openxmlformats.org/drawingml/2006/main">
          <a:off x="4305328" y="1430753"/>
          <a:ext cx="795645" cy="459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solidFill>
                <a:schemeClr val="tx2">
                  <a:lumMod val="75000"/>
                </a:schemeClr>
              </a:solidFill>
            </a:rPr>
            <a:t>1045</a:t>
          </a:r>
          <a:endParaRPr lang="es-ES" sz="1100" dirty="0">
            <a:solidFill>
              <a:schemeClr val="tx2">
                <a:lumMod val="75000"/>
              </a:schemeClr>
            </a:solidFill>
          </a:endParaRPr>
        </a:p>
      </cdr:txBody>
    </cdr:sp>
  </cdr:relSizeAnchor>
  <cdr:relSizeAnchor xmlns:cdr="http://schemas.openxmlformats.org/drawingml/2006/chartDrawing">
    <cdr:from>
      <cdr:x>0.15549</cdr:x>
      <cdr:y>0.36687</cdr:y>
    </cdr:from>
    <cdr:to>
      <cdr:x>0.32046</cdr:x>
      <cdr:y>0.43594</cdr:y>
    </cdr:to>
    <cdr:sp macro="" textlink="">
      <cdr:nvSpPr>
        <cdr:cNvPr id="3" name="2 CuadroTexto"/>
        <cdr:cNvSpPr txBox="1"/>
      </cdr:nvSpPr>
      <cdr:spPr>
        <a:xfrm xmlns:a="http://schemas.openxmlformats.org/drawingml/2006/main">
          <a:off x="1425076" y="2294849"/>
          <a:ext cx="1512101" cy="4320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s-ES_tradnl" sz="2800" dirty="0">
              <a:solidFill>
                <a:srgbClr val="C00000"/>
              </a:solidFill>
            </a:rPr>
            <a:t>3.431 €</a:t>
          </a:r>
          <a:endParaRPr lang="es-ES" sz="2800" dirty="0">
            <a:solidFill>
              <a:srgbClr val="C00000"/>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0.50902</cdr:x>
      <cdr:y>0.19419</cdr:y>
    </cdr:from>
    <cdr:to>
      <cdr:x>0.58753</cdr:x>
      <cdr:y>0.23831</cdr:y>
    </cdr:to>
    <cdr:sp macro="" textlink="">
      <cdr:nvSpPr>
        <cdr:cNvPr id="4" name="3 CuadroTexto"/>
        <cdr:cNvSpPr txBox="1"/>
      </cdr:nvSpPr>
      <cdr:spPr>
        <a:xfrm xmlns:a="http://schemas.openxmlformats.org/drawingml/2006/main">
          <a:off x="4665368" y="1214729"/>
          <a:ext cx="719572" cy="275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t>817</a:t>
          </a:r>
          <a:endParaRPr lang="es-ES" sz="1100" dirty="0"/>
        </a:p>
      </cdr:txBody>
    </cdr:sp>
  </cdr:relSizeAnchor>
  <cdr:relSizeAnchor xmlns:cdr="http://schemas.openxmlformats.org/drawingml/2006/chartDrawing">
    <cdr:from>
      <cdr:x>0.38843</cdr:x>
      <cdr:y>0.45588</cdr:y>
    </cdr:from>
    <cdr:to>
      <cdr:x>0.4876</cdr:x>
      <cdr:y>0.52941</cdr:y>
    </cdr:to>
    <cdr:sp macro="" textlink="">
      <cdr:nvSpPr>
        <cdr:cNvPr id="7" name="6 CuadroTexto"/>
        <cdr:cNvSpPr txBox="1"/>
      </cdr:nvSpPr>
      <cdr:spPr>
        <a:xfrm xmlns:a="http://schemas.openxmlformats.org/drawingml/2006/main">
          <a:off x="3384376" y="2232248"/>
          <a:ext cx="86409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0.46974</cdr:x>
      <cdr:y>0.22873</cdr:y>
    </cdr:from>
    <cdr:to>
      <cdr:x>0.55655</cdr:x>
      <cdr:y>0.30226</cdr:y>
    </cdr:to>
    <cdr:sp macro="" textlink="">
      <cdr:nvSpPr>
        <cdr:cNvPr id="8" name="7 CuadroTexto"/>
        <cdr:cNvSpPr txBox="1"/>
      </cdr:nvSpPr>
      <cdr:spPr>
        <a:xfrm xmlns:a="http://schemas.openxmlformats.org/drawingml/2006/main">
          <a:off x="4305328" y="1430753"/>
          <a:ext cx="795645" cy="459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solidFill>
                <a:schemeClr val="tx2">
                  <a:lumMod val="75000"/>
                </a:schemeClr>
              </a:solidFill>
            </a:rPr>
            <a:t>1045</a:t>
          </a:r>
          <a:endParaRPr lang="es-ES" sz="1100" dirty="0">
            <a:solidFill>
              <a:schemeClr val="tx2">
                <a:lumMod val="75000"/>
              </a:schemeClr>
            </a:solidFill>
          </a:endParaRPr>
        </a:p>
      </cdr:txBody>
    </cdr:sp>
  </cdr:relSizeAnchor>
  <cdr:relSizeAnchor xmlns:cdr="http://schemas.openxmlformats.org/drawingml/2006/chartDrawing">
    <cdr:from>
      <cdr:x>0.57973</cdr:x>
      <cdr:y>0.64314</cdr:y>
    </cdr:from>
    <cdr:to>
      <cdr:x>0.94069</cdr:x>
      <cdr:y>0.83884</cdr:y>
    </cdr:to>
    <cdr:sp macro="" textlink="">
      <cdr:nvSpPr>
        <cdr:cNvPr id="9" name="2 Rectángulo redondeado"/>
        <cdr:cNvSpPr/>
      </cdr:nvSpPr>
      <cdr:spPr>
        <a:xfrm xmlns:a="http://schemas.openxmlformats.org/drawingml/2006/main">
          <a:off x="5313440" y="4023041"/>
          <a:ext cx="3308339" cy="1224136"/>
        </a:xfrm>
        <a:prstGeom xmlns:a="http://schemas.openxmlformats.org/drawingml/2006/main" prst="roundRect">
          <a:avLst/>
        </a:prstGeom>
        <a:noFill xmlns:a="http://schemas.openxmlformats.org/drawingml/2006/main"/>
        <a:ln xmlns:a="http://schemas.openxmlformats.org/drawingml/2006/main">
          <a:solidFill>
            <a:srgbClr val="C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s-E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s-ES"/>
        </a:p>
      </cdr:txBody>
    </cdr:sp>
  </cdr:relSizeAnchor>
</c:userShapes>
</file>

<file path=ppt/drawings/drawing8.xml><?xml version="1.0" encoding="utf-8"?>
<c:userShapes xmlns:c="http://schemas.openxmlformats.org/drawingml/2006/chart">
  <cdr:relSizeAnchor xmlns:cdr="http://schemas.openxmlformats.org/drawingml/2006/chartDrawing">
    <cdr:from>
      <cdr:x>0.50902</cdr:x>
      <cdr:y>0.19419</cdr:y>
    </cdr:from>
    <cdr:to>
      <cdr:x>0.58753</cdr:x>
      <cdr:y>0.23831</cdr:y>
    </cdr:to>
    <cdr:sp macro="" textlink="">
      <cdr:nvSpPr>
        <cdr:cNvPr id="4" name="3 CuadroTexto"/>
        <cdr:cNvSpPr txBox="1"/>
      </cdr:nvSpPr>
      <cdr:spPr>
        <a:xfrm xmlns:a="http://schemas.openxmlformats.org/drawingml/2006/main">
          <a:off x="4665368" y="1214729"/>
          <a:ext cx="719572" cy="275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t>817</a:t>
          </a:r>
          <a:endParaRPr lang="es-ES" sz="1100" dirty="0"/>
        </a:p>
      </cdr:txBody>
    </cdr:sp>
  </cdr:relSizeAnchor>
  <cdr:relSizeAnchor xmlns:cdr="http://schemas.openxmlformats.org/drawingml/2006/chartDrawing">
    <cdr:from>
      <cdr:x>0.38843</cdr:x>
      <cdr:y>0.45588</cdr:y>
    </cdr:from>
    <cdr:to>
      <cdr:x>0.4876</cdr:x>
      <cdr:y>0.52941</cdr:y>
    </cdr:to>
    <cdr:sp macro="" textlink="">
      <cdr:nvSpPr>
        <cdr:cNvPr id="7" name="6 CuadroTexto"/>
        <cdr:cNvSpPr txBox="1"/>
      </cdr:nvSpPr>
      <cdr:spPr>
        <a:xfrm xmlns:a="http://schemas.openxmlformats.org/drawingml/2006/main">
          <a:off x="3384376" y="2232248"/>
          <a:ext cx="86409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0.46974</cdr:x>
      <cdr:y>0.22873</cdr:y>
    </cdr:from>
    <cdr:to>
      <cdr:x>0.55655</cdr:x>
      <cdr:y>0.30226</cdr:y>
    </cdr:to>
    <cdr:sp macro="" textlink="">
      <cdr:nvSpPr>
        <cdr:cNvPr id="8" name="7 CuadroTexto"/>
        <cdr:cNvSpPr txBox="1"/>
      </cdr:nvSpPr>
      <cdr:spPr>
        <a:xfrm xmlns:a="http://schemas.openxmlformats.org/drawingml/2006/main">
          <a:off x="4305328" y="1430753"/>
          <a:ext cx="795645" cy="459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solidFill>
                <a:schemeClr val="tx2">
                  <a:lumMod val="75000"/>
                </a:schemeClr>
              </a:solidFill>
            </a:rPr>
            <a:t>1045</a:t>
          </a:r>
          <a:endParaRPr lang="es-ES" sz="1100" dirty="0">
            <a:solidFill>
              <a:schemeClr val="tx2">
                <a:lumMod val="75000"/>
              </a:schemeClr>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0.50902</cdr:x>
      <cdr:y>0.19419</cdr:y>
    </cdr:from>
    <cdr:to>
      <cdr:x>0.58753</cdr:x>
      <cdr:y>0.23831</cdr:y>
    </cdr:to>
    <cdr:sp macro="" textlink="">
      <cdr:nvSpPr>
        <cdr:cNvPr id="4" name="3 CuadroTexto"/>
        <cdr:cNvSpPr txBox="1"/>
      </cdr:nvSpPr>
      <cdr:spPr>
        <a:xfrm xmlns:a="http://schemas.openxmlformats.org/drawingml/2006/main">
          <a:off x="4665368" y="1214729"/>
          <a:ext cx="719572" cy="2759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t>817</a:t>
          </a:r>
          <a:endParaRPr lang="es-ES" sz="1100" dirty="0"/>
        </a:p>
      </cdr:txBody>
    </cdr:sp>
  </cdr:relSizeAnchor>
  <cdr:relSizeAnchor xmlns:cdr="http://schemas.openxmlformats.org/drawingml/2006/chartDrawing">
    <cdr:from>
      <cdr:x>0.38843</cdr:x>
      <cdr:y>0.45588</cdr:y>
    </cdr:from>
    <cdr:to>
      <cdr:x>0.4876</cdr:x>
      <cdr:y>0.52941</cdr:y>
    </cdr:to>
    <cdr:sp macro="" textlink="">
      <cdr:nvSpPr>
        <cdr:cNvPr id="7" name="6 CuadroTexto"/>
        <cdr:cNvSpPr txBox="1"/>
      </cdr:nvSpPr>
      <cdr:spPr>
        <a:xfrm xmlns:a="http://schemas.openxmlformats.org/drawingml/2006/main">
          <a:off x="3384376" y="2232248"/>
          <a:ext cx="864096"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S" sz="1100" dirty="0"/>
        </a:p>
      </cdr:txBody>
    </cdr:sp>
  </cdr:relSizeAnchor>
  <cdr:relSizeAnchor xmlns:cdr="http://schemas.openxmlformats.org/drawingml/2006/chartDrawing">
    <cdr:from>
      <cdr:x>0.46974</cdr:x>
      <cdr:y>0.22873</cdr:y>
    </cdr:from>
    <cdr:to>
      <cdr:x>0.55655</cdr:x>
      <cdr:y>0.30226</cdr:y>
    </cdr:to>
    <cdr:sp macro="" textlink="">
      <cdr:nvSpPr>
        <cdr:cNvPr id="8" name="7 CuadroTexto"/>
        <cdr:cNvSpPr txBox="1"/>
      </cdr:nvSpPr>
      <cdr:spPr>
        <a:xfrm xmlns:a="http://schemas.openxmlformats.org/drawingml/2006/main">
          <a:off x="4305328" y="1430753"/>
          <a:ext cx="795645" cy="45995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_tradnl" sz="1100" dirty="0">
              <a:solidFill>
                <a:schemeClr val="tx2">
                  <a:lumMod val="75000"/>
                </a:schemeClr>
              </a:solidFill>
            </a:rPr>
            <a:t>1045</a:t>
          </a:r>
          <a:endParaRPr lang="es-ES" sz="1100" dirty="0">
            <a:solidFill>
              <a:schemeClr val="tx2">
                <a:lumMod val="75000"/>
              </a:schemeClr>
            </a:solidFill>
          </a:endParaRPr>
        </a:p>
      </cdr:txBody>
    </cdr:sp>
  </cdr:relSizeAnchor>
  <cdr:relSizeAnchor xmlns:cdr="http://schemas.openxmlformats.org/drawingml/2006/chartDrawing">
    <cdr:from>
      <cdr:x>0.27721</cdr:x>
      <cdr:y>0.19419</cdr:y>
    </cdr:from>
    <cdr:to>
      <cdr:x>0.44219</cdr:x>
      <cdr:y>0.26326</cdr:y>
    </cdr:to>
    <cdr:sp macro="" textlink="">
      <cdr:nvSpPr>
        <cdr:cNvPr id="3" name="2 CuadroTexto"/>
        <cdr:cNvSpPr txBox="1"/>
      </cdr:nvSpPr>
      <cdr:spPr>
        <a:xfrm xmlns:a="http://schemas.openxmlformats.org/drawingml/2006/main">
          <a:off x="2540696" y="1214729"/>
          <a:ext cx="151216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s-ES_tradnl" sz="2800" dirty="0">
              <a:solidFill>
                <a:srgbClr val="C00000"/>
              </a:solidFill>
            </a:rPr>
            <a:t>2.425 €</a:t>
          </a:r>
          <a:endParaRPr lang="es-ES" sz="2800" dirty="0">
            <a:solidFill>
              <a:srgbClr val="C0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B23C7CA-BAF8-9D8D-1278-B951E73BA4DE}"/>
              </a:ext>
            </a:extLst>
          </p:cNvPr>
          <p:cNvSpPr>
            <a:spLocks noGrp="1"/>
          </p:cNvSpPr>
          <p:nvPr>
            <p:ph type="hdr" sz="quarter"/>
          </p:nvPr>
        </p:nvSpPr>
        <p:spPr>
          <a:xfrm>
            <a:off x="0" y="1"/>
            <a:ext cx="2971800" cy="499587"/>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778AAA67-8644-DE2F-BDDD-A166878A8EA0}"/>
              </a:ext>
            </a:extLst>
          </p:cNvPr>
          <p:cNvSpPr>
            <a:spLocks noGrp="1"/>
          </p:cNvSpPr>
          <p:nvPr>
            <p:ph type="dt" sz="quarter" idx="1"/>
          </p:nvPr>
        </p:nvSpPr>
        <p:spPr>
          <a:xfrm>
            <a:off x="3884414" y="1"/>
            <a:ext cx="2971800" cy="499587"/>
          </a:xfrm>
          <a:prstGeom prst="rect">
            <a:avLst/>
          </a:prstGeom>
        </p:spPr>
        <p:txBody>
          <a:bodyPr vert="horz" lIns="91440" tIns="45720" rIns="91440" bIns="45720" rtlCol="0"/>
          <a:lstStyle>
            <a:lvl1pPr algn="r">
              <a:defRPr sz="1200"/>
            </a:lvl1pPr>
          </a:lstStyle>
          <a:p>
            <a:fld id="{F1EFF452-A301-453E-BC8C-DCBF3E63B058}" type="datetimeFigureOut">
              <a:rPr lang="es-ES" smtClean="0"/>
              <a:t>27/01/2023</a:t>
            </a:fld>
            <a:endParaRPr lang="es-ES"/>
          </a:p>
        </p:txBody>
      </p:sp>
      <p:sp>
        <p:nvSpPr>
          <p:cNvPr id="4" name="Marcador de pie de página 3">
            <a:extLst>
              <a:ext uri="{FF2B5EF4-FFF2-40B4-BE49-F238E27FC236}">
                <a16:creationId xmlns:a16="http://schemas.microsoft.com/office/drawing/2014/main" id="{9D3D02FC-E4C4-E00F-1918-293B8F20A745}"/>
              </a:ext>
            </a:extLst>
          </p:cNvPr>
          <p:cNvSpPr>
            <a:spLocks noGrp="1"/>
          </p:cNvSpPr>
          <p:nvPr>
            <p:ph type="ftr" sz="quarter" idx="2"/>
          </p:nvPr>
        </p:nvSpPr>
        <p:spPr>
          <a:xfrm>
            <a:off x="0" y="9446103"/>
            <a:ext cx="2971800" cy="499586"/>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A7B399AF-3110-699E-D22F-7A2E6322D61D}"/>
              </a:ext>
            </a:extLst>
          </p:cNvPr>
          <p:cNvSpPr>
            <a:spLocks noGrp="1"/>
          </p:cNvSpPr>
          <p:nvPr>
            <p:ph type="sldNum" sz="quarter" idx="3"/>
          </p:nvPr>
        </p:nvSpPr>
        <p:spPr>
          <a:xfrm>
            <a:off x="3884414" y="9446103"/>
            <a:ext cx="2971800" cy="499586"/>
          </a:xfrm>
          <a:prstGeom prst="rect">
            <a:avLst/>
          </a:prstGeom>
        </p:spPr>
        <p:txBody>
          <a:bodyPr vert="horz" lIns="91440" tIns="45720" rIns="91440" bIns="45720" rtlCol="0" anchor="b"/>
          <a:lstStyle>
            <a:lvl1pPr algn="r">
              <a:defRPr sz="1200"/>
            </a:lvl1pPr>
          </a:lstStyle>
          <a:p>
            <a:fld id="{3B3E6D8B-108F-4370-A076-67D53093C4AE}" type="slidenum">
              <a:rPr lang="es-ES" smtClean="0"/>
              <a:t>‹Nº›</a:t>
            </a:fld>
            <a:endParaRPr lang="es-ES"/>
          </a:p>
        </p:txBody>
      </p:sp>
    </p:spTree>
    <p:extLst>
      <p:ext uri="{BB962C8B-B14F-4D97-AF65-F5344CB8AC3E}">
        <p14:creationId xmlns:p14="http://schemas.microsoft.com/office/powerpoint/2010/main" val="2611552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71800" cy="499587"/>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414" y="1"/>
            <a:ext cx="2971800" cy="499587"/>
          </a:xfrm>
          <a:prstGeom prst="rect">
            <a:avLst/>
          </a:prstGeom>
        </p:spPr>
        <p:txBody>
          <a:bodyPr vert="horz" lIns="91440" tIns="45720" rIns="91440" bIns="45720" rtlCol="0"/>
          <a:lstStyle>
            <a:lvl1pPr algn="r">
              <a:defRPr sz="1200"/>
            </a:lvl1pPr>
          </a:lstStyle>
          <a:p>
            <a:fld id="{5B2A60F2-4F0F-4918-BB0F-6E5BDB482534}" type="datetimeFigureOut">
              <a:rPr lang="es-ES" smtClean="0"/>
              <a:t>27/01/2023</a:t>
            </a:fld>
            <a:endParaRPr lang="es-ES"/>
          </a:p>
        </p:txBody>
      </p:sp>
      <p:sp>
        <p:nvSpPr>
          <p:cNvPr id="4" name="Marcador de imagen de diapositiva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786364"/>
            <a:ext cx="5486400" cy="39161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46103"/>
            <a:ext cx="2971800" cy="499586"/>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414" y="9446103"/>
            <a:ext cx="2971800" cy="499586"/>
          </a:xfrm>
          <a:prstGeom prst="rect">
            <a:avLst/>
          </a:prstGeom>
        </p:spPr>
        <p:txBody>
          <a:bodyPr vert="horz" lIns="91440" tIns="45720" rIns="91440" bIns="45720" rtlCol="0" anchor="b"/>
          <a:lstStyle>
            <a:lvl1pPr algn="r">
              <a:defRPr sz="1200"/>
            </a:lvl1pPr>
          </a:lstStyle>
          <a:p>
            <a:fld id="{C5B8C327-5810-4D5E-A5CB-78D50790BD46}" type="slidenum">
              <a:rPr lang="es-ES" smtClean="0"/>
              <a:t>‹Nº›</a:t>
            </a:fld>
            <a:endParaRPr lang="es-ES"/>
          </a:p>
        </p:txBody>
      </p:sp>
      <p:pic>
        <p:nvPicPr>
          <p:cNvPr id="8" name="Imagen 7">
            <a:extLst>
              <a:ext uri="{FF2B5EF4-FFF2-40B4-BE49-F238E27FC236}">
                <a16:creationId xmlns:a16="http://schemas.microsoft.com/office/drawing/2014/main" id="{F39F2F47-7B91-A444-B0DB-B43E2AA503EF}"/>
              </a:ext>
            </a:extLst>
          </p:cNvPr>
          <p:cNvPicPr>
            <a:picLocks noChangeAspect="1"/>
          </p:cNvPicPr>
          <p:nvPr/>
        </p:nvPicPr>
        <p:blipFill rotWithShape="1">
          <a:blip r:embed="rId2"/>
          <a:srcRect l="16683" t="-1" r="59638" b="6224"/>
          <a:stretch/>
        </p:blipFill>
        <p:spPr>
          <a:xfrm>
            <a:off x="9677400" y="152400"/>
            <a:ext cx="2327340" cy="1066800"/>
          </a:xfrm>
          <a:prstGeom prst="rect">
            <a:avLst/>
          </a:prstGeom>
        </p:spPr>
      </p:pic>
    </p:spTree>
    <p:extLst>
      <p:ext uri="{BB962C8B-B14F-4D97-AF65-F5344CB8AC3E}">
        <p14:creationId xmlns:p14="http://schemas.microsoft.com/office/powerpoint/2010/main" val="1860093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dirty="0"/>
              <a:t>Gran oportunidad, aumentar nuestra producción para elevar nuestros ingresos.</a:t>
            </a:r>
          </a:p>
          <a:p>
            <a:pPr marL="171690" indent="-171690">
              <a:buFont typeface="Arial" panose="020B0604020202020204" pitchFamily="34" charset="0"/>
              <a:buChar char="•"/>
            </a:pPr>
            <a:r>
              <a:rPr lang="es-ES_tradnl" dirty="0"/>
              <a:t>Los agricultores necesitan unos ingresos remuneradores.</a:t>
            </a:r>
          </a:p>
          <a:p>
            <a:pPr marL="171690" indent="-171690">
              <a:buFont typeface="Arial" panose="020B0604020202020204" pitchFamily="34" charset="0"/>
              <a:buChar char="•"/>
            </a:pPr>
            <a:r>
              <a:rPr lang="es-ES_tradnl" dirty="0"/>
              <a:t>Las fabricas necesitan una materia primas a precios competitivos. </a:t>
            </a:r>
            <a:endParaRPr lang="es-ES" dirty="0"/>
          </a:p>
        </p:txBody>
      </p:sp>
      <p:sp>
        <p:nvSpPr>
          <p:cNvPr id="4" name="3 Marcador de número de diapositiva"/>
          <p:cNvSpPr>
            <a:spLocks noGrp="1"/>
          </p:cNvSpPr>
          <p:nvPr>
            <p:ph type="sldNum" sz="quarter" idx="10"/>
          </p:nvPr>
        </p:nvSpPr>
        <p:spPr/>
        <p:txBody>
          <a:bodyPr/>
          <a:lstStyle/>
          <a:p>
            <a:fld id="{550D3606-3488-4969-A533-5B7F06BC3C86}" type="slidenum">
              <a:rPr lang="es-ES" smtClean="0"/>
              <a:t>74</a:t>
            </a:fld>
            <a:endParaRPr lang="es-ES"/>
          </a:p>
        </p:txBody>
      </p:sp>
    </p:spTree>
    <p:extLst>
      <p:ext uri="{BB962C8B-B14F-4D97-AF65-F5344CB8AC3E}">
        <p14:creationId xmlns:p14="http://schemas.microsoft.com/office/powerpoint/2010/main" val="2052588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97</a:t>
            </a:fld>
            <a:endParaRPr lang="es-ES"/>
          </a:p>
        </p:txBody>
      </p:sp>
    </p:spTree>
    <p:extLst>
      <p:ext uri="{BB962C8B-B14F-4D97-AF65-F5344CB8AC3E}">
        <p14:creationId xmlns:p14="http://schemas.microsoft.com/office/powerpoint/2010/main" val="4200285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98</a:t>
            </a:fld>
            <a:endParaRPr lang="es-ES"/>
          </a:p>
        </p:txBody>
      </p:sp>
    </p:spTree>
    <p:extLst>
      <p:ext uri="{BB962C8B-B14F-4D97-AF65-F5344CB8AC3E}">
        <p14:creationId xmlns:p14="http://schemas.microsoft.com/office/powerpoint/2010/main" val="2397035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99</a:t>
            </a:fld>
            <a:endParaRPr lang="es-ES"/>
          </a:p>
        </p:txBody>
      </p:sp>
    </p:spTree>
    <p:extLst>
      <p:ext uri="{BB962C8B-B14F-4D97-AF65-F5344CB8AC3E}">
        <p14:creationId xmlns:p14="http://schemas.microsoft.com/office/powerpoint/2010/main" val="813587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dirty="0"/>
              <a:t>Gran oportunidad, aumentar nuestra producción para elevar nuestros ingresos.</a:t>
            </a:r>
          </a:p>
          <a:p>
            <a:pPr marL="171690" indent="-171690">
              <a:buFont typeface="Arial" panose="020B0604020202020204" pitchFamily="34" charset="0"/>
              <a:buChar char="•"/>
            </a:pPr>
            <a:r>
              <a:rPr lang="es-ES_tradnl" dirty="0"/>
              <a:t>Los agricultores necesitan unos ingresos remuneradores.</a:t>
            </a:r>
          </a:p>
          <a:p>
            <a:pPr marL="171690" indent="-171690">
              <a:buFont typeface="Arial" panose="020B0604020202020204" pitchFamily="34" charset="0"/>
              <a:buChar char="•"/>
            </a:pPr>
            <a:r>
              <a:rPr lang="es-ES_tradnl" dirty="0"/>
              <a:t>Las fabricas necesitan una materia primas a precios competitivos. </a:t>
            </a:r>
            <a:endParaRPr lang="es-ES" dirty="0"/>
          </a:p>
        </p:txBody>
      </p:sp>
      <p:sp>
        <p:nvSpPr>
          <p:cNvPr id="4" name="3 Marcador de número de diapositiva"/>
          <p:cNvSpPr>
            <a:spLocks noGrp="1"/>
          </p:cNvSpPr>
          <p:nvPr>
            <p:ph type="sldNum" sz="quarter" idx="10"/>
          </p:nvPr>
        </p:nvSpPr>
        <p:spPr/>
        <p:txBody>
          <a:bodyPr/>
          <a:lstStyle/>
          <a:p>
            <a:fld id="{550D3606-3488-4969-A533-5B7F06BC3C86}" type="slidenum">
              <a:rPr lang="es-ES" smtClean="0"/>
              <a:t>101</a:t>
            </a:fld>
            <a:endParaRPr lang="es-ES"/>
          </a:p>
        </p:txBody>
      </p:sp>
    </p:spTree>
    <p:extLst>
      <p:ext uri="{BB962C8B-B14F-4D97-AF65-F5344CB8AC3E}">
        <p14:creationId xmlns:p14="http://schemas.microsoft.com/office/powerpoint/2010/main" val="2627106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5B8C327-5810-4D5E-A5CB-78D50790BD46}" type="slidenum">
              <a:rPr lang="es-ES" smtClean="0"/>
              <a:t>125</a:t>
            </a:fld>
            <a:endParaRPr lang="es-ES"/>
          </a:p>
        </p:txBody>
      </p:sp>
    </p:spTree>
    <p:extLst>
      <p:ext uri="{BB962C8B-B14F-4D97-AF65-F5344CB8AC3E}">
        <p14:creationId xmlns:p14="http://schemas.microsoft.com/office/powerpoint/2010/main" val="371686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77</a:t>
            </a:fld>
            <a:endParaRPr lang="es-ES"/>
          </a:p>
        </p:txBody>
      </p:sp>
    </p:spTree>
    <p:extLst>
      <p:ext uri="{BB962C8B-B14F-4D97-AF65-F5344CB8AC3E}">
        <p14:creationId xmlns:p14="http://schemas.microsoft.com/office/powerpoint/2010/main" val="3774852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78</a:t>
            </a:fld>
            <a:endParaRPr lang="es-ES"/>
          </a:p>
        </p:txBody>
      </p:sp>
    </p:spTree>
    <p:extLst>
      <p:ext uri="{BB962C8B-B14F-4D97-AF65-F5344CB8AC3E}">
        <p14:creationId xmlns:p14="http://schemas.microsoft.com/office/powerpoint/2010/main" val="2508845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79</a:t>
            </a:fld>
            <a:endParaRPr lang="es-ES"/>
          </a:p>
        </p:txBody>
      </p:sp>
    </p:spTree>
    <p:extLst>
      <p:ext uri="{BB962C8B-B14F-4D97-AF65-F5344CB8AC3E}">
        <p14:creationId xmlns:p14="http://schemas.microsoft.com/office/powerpoint/2010/main" val="424853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92</a:t>
            </a:fld>
            <a:endParaRPr lang="es-ES"/>
          </a:p>
        </p:txBody>
      </p:sp>
    </p:spTree>
    <p:extLst>
      <p:ext uri="{BB962C8B-B14F-4D97-AF65-F5344CB8AC3E}">
        <p14:creationId xmlns:p14="http://schemas.microsoft.com/office/powerpoint/2010/main" val="255206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93</a:t>
            </a:fld>
            <a:endParaRPr lang="es-ES"/>
          </a:p>
        </p:txBody>
      </p:sp>
    </p:spTree>
    <p:extLst>
      <p:ext uri="{BB962C8B-B14F-4D97-AF65-F5344CB8AC3E}">
        <p14:creationId xmlns:p14="http://schemas.microsoft.com/office/powerpoint/2010/main" val="1765835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94</a:t>
            </a:fld>
            <a:endParaRPr lang="es-ES"/>
          </a:p>
        </p:txBody>
      </p:sp>
    </p:spTree>
    <p:extLst>
      <p:ext uri="{BB962C8B-B14F-4D97-AF65-F5344CB8AC3E}">
        <p14:creationId xmlns:p14="http://schemas.microsoft.com/office/powerpoint/2010/main" val="3750991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95</a:t>
            </a:fld>
            <a:endParaRPr lang="es-ES"/>
          </a:p>
        </p:txBody>
      </p:sp>
    </p:spTree>
    <p:extLst>
      <p:ext uri="{BB962C8B-B14F-4D97-AF65-F5344CB8AC3E}">
        <p14:creationId xmlns:p14="http://schemas.microsoft.com/office/powerpoint/2010/main" val="738442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48A7CBE-939C-4BD4-8B7E-097D9DCAE983}" type="slidenum">
              <a:rPr lang="es-ES" smtClean="0"/>
              <a:t>96</a:t>
            </a:fld>
            <a:endParaRPr lang="es-ES"/>
          </a:p>
        </p:txBody>
      </p:sp>
    </p:spTree>
    <p:extLst>
      <p:ext uri="{BB962C8B-B14F-4D97-AF65-F5344CB8AC3E}">
        <p14:creationId xmlns:p14="http://schemas.microsoft.com/office/powerpoint/2010/main" val="21454034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3534155" y="2602738"/>
            <a:ext cx="5123688" cy="513714"/>
          </a:xfrm>
          <a:prstGeom prst="rect">
            <a:avLst/>
          </a:prstGeom>
        </p:spPr>
        <p:txBody>
          <a:bodyPr wrap="square" lIns="0" tIns="0" rIns="0" bIns="0">
            <a:spAutoFit/>
          </a:bodyPr>
          <a:lstStyle>
            <a:lvl1pPr>
              <a:defRPr sz="3200" b="1" i="0">
                <a:solidFill>
                  <a:srgbClr val="009E80"/>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6" name="Holder 6"/>
          <p:cNvSpPr>
            <a:spLocks noGrp="1"/>
          </p:cNvSpPr>
          <p:nvPr>
            <p:ph type="sldNum" sz="quarter" idx="7"/>
          </p:nvPr>
        </p:nvSpPr>
        <p:spPr/>
        <p:txBody>
          <a:bodyPr lIns="0" tIns="0" rIns="0" bIns="0"/>
          <a:lstStyle>
            <a:lvl1pPr>
              <a:defRPr sz="900" b="1" i="0">
                <a:solidFill>
                  <a:schemeClr val="tx1"/>
                </a:solidFill>
                <a:latin typeface="Calibri"/>
                <a:cs typeface="Calibri"/>
              </a:defRPr>
            </a:lvl1p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‹Nº›</a:t>
            </a:fld>
            <a:endParaRPr b="0" dirty="0">
              <a:solidFill>
                <a:srgbClr val="888888"/>
              </a:solidFill>
              <a:latin typeface="Calibri"/>
              <a:cs typeface="Calibri"/>
            </a:endParaRPr>
          </a:p>
        </p:txBody>
      </p:sp>
      <p:pic>
        <p:nvPicPr>
          <p:cNvPr id="7" name="object 14">
            <a:extLst>
              <a:ext uri="{FF2B5EF4-FFF2-40B4-BE49-F238E27FC236}">
                <a16:creationId xmlns:a16="http://schemas.microsoft.com/office/drawing/2014/main" id="{AC32DEEF-5E87-B0E9-38C6-8C9CD09E4AF2}"/>
              </a:ext>
            </a:extLst>
          </p:cNvPr>
          <p:cNvPicPr/>
          <p:nvPr userDrawn="1"/>
        </p:nvPicPr>
        <p:blipFill>
          <a:blip r:embed="rId2" cstate="print"/>
          <a:stretch>
            <a:fillRect/>
          </a:stretch>
        </p:blipFill>
        <p:spPr>
          <a:xfrm>
            <a:off x="9220200" y="685800"/>
            <a:ext cx="1892808" cy="6522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08759" y="783158"/>
            <a:ext cx="9174480" cy="817880"/>
          </a:xfrm>
          <a:prstGeom prst="rect">
            <a:avLst/>
          </a:prstGeom>
        </p:spPr>
        <p:txBody>
          <a:bodyPr lIns="0" tIns="0" rIns="0" bIns="0"/>
          <a:lstStyle>
            <a:lvl1pPr>
              <a:defRPr sz="52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559257" y="1601216"/>
            <a:ext cx="10992485" cy="2812415"/>
          </a:xfrm>
          <a:prstGeom prst="rect">
            <a:avLst/>
          </a:prstGeom>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6" name="Holder 6"/>
          <p:cNvSpPr>
            <a:spLocks noGrp="1"/>
          </p:cNvSpPr>
          <p:nvPr>
            <p:ph type="sldNum" sz="quarter" idx="7"/>
          </p:nvPr>
        </p:nvSpPr>
        <p:spPr/>
        <p:txBody>
          <a:bodyPr lIns="0" tIns="0" rIns="0" bIns="0"/>
          <a:lstStyle>
            <a:lvl1pPr>
              <a:defRPr sz="900" b="1" i="0">
                <a:solidFill>
                  <a:schemeClr val="tx1"/>
                </a:solidFill>
                <a:latin typeface="Calibri"/>
                <a:cs typeface="Calibri"/>
              </a:defRPr>
            </a:lvl1p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‹Nº›</a:t>
            </a:fld>
            <a:endParaRPr b="0" dirty="0">
              <a:solidFill>
                <a:srgbClr val="888888"/>
              </a:solidFill>
              <a:latin typeface="Calibri"/>
              <a:cs typeface="Calibri"/>
            </a:endParaRPr>
          </a:p>
        </p:txBody>
      </p:sp>
      <p:pic>
        <p:nvPicPr>
          <p:cNvPr id="7" name="Imagen 6">
            <a:extLst>
              <a:ext uri="{FF2B5EF4-FFF2-40B4-BE49-F238E27FC236}">
                <a16:creationId xmlns:a16="http://schemas.microsoft.com/office/drawing/2014/main" id="{031FCD2F-79DC-EEC3-A100-A8BFCC937C90}"/>
              </a:ext>
            </a:extLst>
          </p:cNvPr>
          <p:cNvPicPr>
            <a:picLocks noChangeAspect="1"/>
          </p:cNvPicPr>
          <p:nvPr userDrawn="1"/>
        </p:nvPicPr>
        <p:blipFill>
          <a:blip r:embed="rId2"/>
          <a:stretch>
            <a:fillRect/>
          </a:stretch>
        </p:blipFill>
        <p:spPr>
          <a:xfrm>
            <a:off x="9753600" y="225152"/>
            <a:ext cx="1749704" cy="5121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08759" y="783158"/>
            <a:ext cx="9174480" cy="817880"/>
          </a:xfrm>
          <a:prstGeom prst="rect">
            <a:avLst/>
          </a:prstGeom>
        </p:spPr>
        <p:txBody>
          <a:bodyPr lIns="0" tIns="0" rIns="0" bIns="0"/>
          <a:lstStyle>
            <a:lvl1pPr>
              <a:defRPr sz="52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597204" y="1374200"/>
            <a:ext cx="4872990" cy="4390390"/>
          </a:xfrm>
          <a:prstGeom prst="rect">
            <a:avLst/>
          </a:prstGeom>
        </p:spPr>
        <p:txBody>
          <a:bodyPr wrap="square" lIns="0" tIns="0" rIns="0" bIns="0">
            <a:spAutoFit/>
          </a:bodyPr>
          <a:lstStyle>
            <a:lvl1pPr>
              <a:defRPr sz="1700" b="0" i="0">
                <a:solidFill>
                  <a:schemeClr val="tx1"/>
                </a:solidFill>
                <a:latin typeface="Calibri"/>
                <a:cs typeface="Calibri"/>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7" name="Holder 7"/>
          <p:cNvSpPr>
            <a:spLocks noGrp="1"/>
          </p:cNvSpPr>
          <p:nvPr>
            <p:ph type="sldNum" sz="quarter" idx="7"/>
          </p:nvPr>
        </p:nvSpPr>
        <p:spPr/>
        <p:txBody>
          <a:bodyPr lIns="0" tIns="0" rIns="0" bIns="0"/>
          <a:lstStyle>
            <a:lvl1pPr>
              <a:defRPr sz="900" b="1" i="0">
                <a:solidFill>
                  <a:schemeClr val="tx1"/>
                </a:solidFill>
                <a:latin typeface="Calibri"/>
                <a:cs typeface="Calibri"/>
              </a:defRPr>
            </a:lvl1p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‹Nº›</a:t>
            </a:fld>
            <a:endParaRPr b="0" dirty="0">
              <a:solidFill>
                <a:srgbClr val="888888"/>
              </a:solidFill>
              <a:latin typeface="Calibri"/>
              <a:cs typeface="Calibri"/>
            </a:endParaRPr>
          </a:p>
        </p:txBody>
      </p:sp>
      <p:pic>
        <p:nvPicPr>
          <p:cNvPr id="8" name="Imagen 7">
            <a:extLst>
              <a:ext uri="{FF2B5EF4-FFF2-40B4-BE49-F238E27FC236}">
                <a16:creationId xmlns:a16="http://schemas.microsoft.com/office/drawing/2014/main" id="{CEA85104-3B45-1302-46EC-7355F8AE38F3}"/>
              </a:ext>
            </a:extLst>
          </p:cNvPr>
          <p:cNvPicPr>
            <a:picLocks noChangeAspect="1"/>
          </p:cNvPicPr>
          <p:nvPr userDrawn="1"/>
        </p:nvPicPr>
        <p:blipFill rotWithShape="1">
          <a:blip r:embed="rId2"/>
          <a:srcRect l="16683" t="-1" r="59638" b="6224"/>
          <a:stretch/>
        </p:blipFill>
        <p:spPr>
          <a:xfrm>
            <a:off x="9677400" y="152400"/>
            <a:ext cx="2327340" cy="10668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08759" y="783158"/>
            <a:ext cx="9174480" cy="817880"/>
          </a:xfrm>
          <a:prstGeom prst="rect">
            <a:avLst/>
          </a:prstGeom>
        </p:spPr>
        <p:txBody>
          <a:bodyPr lIns="0" tIns="0" rIns="0" bIns="0"/>
          <a:lstStyle>
            <a:lvl1pPr>
              <a:defRPr sz="5200" b="0" i="0">
                <a:solidFill>
                  <a:schemeClr val="tx1"/>
                </a:solidFill>
                <a:latin typeface="Calibri Light"/>
                <a:cs typeface="Calibri Light"/>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5" name="Holder 5"/>
          <p:cNvSpPr>
            <a:spLocks noGrp="1"/>
          </p:cNvSpPr>
          <p:nvPr>
            <p:ph type="sldNum" sz="quarter" idx="7"/>
          </p:nvPr>
        </p:nvSpPr>
        <p:spPr/>
        <p:txBody>
          <a:bodyPr lIns="0" tIns="0" rIns="0" bIns="0"/>
          <a:lstStyle>
            <a:lvl1pPr>
              <a:defRPr sz="900" b="1" i="0">
                <a:solidFill>
                  <a:schemeClr val="tx1"/>
                </a:solidFill>
                <a:latin typeface="Calibri"/>
                <a:cs typeface="Calibri"/>
              </a:defRPr>
            </a:lvl1p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‹Nº›</a:t>
            </a:fld>
            <a:endParaRPr b="0" dirty="0">
              <a:solidFill>
                <a:srgbClr val="888888"/>
              </a:solidFill>
              <a:latin typeface="Calibri"/>
              <a:cs typeface="Calibri"/>
            </a:endParaRPr>
          </a:p>
        </p:txBody>
      </p:sp>
      <p:pic>
        <p:nvPicPr>
          <p:cNvPr id="9" name="Imagen 8">
            <a:extLst>
              <a:ext uri="{FF2B5EF4-FFF2-40B4-BE49-F238E27FC236}">
                <a16:creationId xmlns:a16="http://schemas.microsoft.com/office/drawing/2014/main" id="{734CA4A6-9135-0D9A-EB42-C14491A1AB31}"/>
              </a:ext>
            </a:extLst>
          </p:cNvPr>
          <p:cNvPicPr>
            <a:picLocks noChangeAspect="1"/>
          </p:cNvPicPr>
          <p:nvPr userDrawn="1"/>
        </p:nvPicPr>
        <p:blipFill rotWithShape="1">
          <a:blip r:embed="rId2"/>
          <a:srcRect l="16683" t="-1" r="59638" b="6224"/>
          <a:stretch/>
        </p:blipFill>
        <p:spPr>
          <a:xfrm>
            <a:off x="9677400" y="152400"/>
            <a:ext cx="2327340" cy="10668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4" name="Holder 4"/>
          <p:cNvSpPr>
            <a:spLocks noGrp="1"/>
          </p:cNvSpPr>
          <p:nvPr>
            <p:ph type="sldNum" sz="quarter" idx="7"/>
          </p:nvPr>
        </p:nvSpPr>
        <p:spPr/>
        <p:txBody>
          <a:bodyPr lIns="0" tIns="0" rIns="0" bIns="0"/>
          <a:lstStyle>
            <a:lvl1pPr>
              <a:defRPr sz="900" b="1" i="0">
                <a:solidFill>
                  <a:schemeClr val="tx1"/>
                </a:solidFill>
                <a:latin typeface="Calibri"/>
                <a:cs typeface="Calibri"/>
              </a:defRPr>
            </a:lvl1p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‹Nº›</a:t>
            </a:fld>
            <a:endParaRPr b="0" dirty="0">
              <a:solidFill>
                <a:srgbClr val="888888"/>
              </a:solidFill>
              <a:latin typeface="Calibri"/>
              <a:cs typeface="Calibri"/>
            </a:endParaRPr>
          </a:p>
        </p:txBody>
      </p:sp>
      <p:pic>
        <p:nvPicPr>
          <p:cNvPr id="5" name="Imagen 4">
            <a:extLst>
              <a:ext uri="{FF2B5EF4-FFF2-40B4-BE49-F238E27FC236}">
                <a16:creationId xmlns:a16="http://schemas.microsoft.com/office/drawing/2014/main" id="{D00E28CD-1561-2A5A-C636-D0A65EEBFE09}"/>
              </a:ext>
            </a:extLst>
          </p:cNvPr>
          <p:cNvPicPr>
            <a:picLocks noChangeAspect="1"/>
          </p:cNvPicPr>
          <p:nvPr userDrawn="1"/>
        </p:nvPicPr>
        <p:blipFill rotWithShape="1">
          <a:blip r:embed="rId2"/>
          <a:srcRect l="16683" t="-1" r="59638" b="6224"/>
          <a:stretch/>
        </p:blipFill>
        <p:spPr>
          <a:xfrm>
            <a:off x="9677400" y="152400"/>
            <a:ext cx="2327340" cy="10668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77940"/>
            <a:ext cx="2804160" cy="276999"/>
          </a:xfrm>
        </p:spPr>
        <p:txBody>
          <a:bodyPr/>
          <a:lstStyle/>
          <a:p>
            <a:fld id="{5AFFF255-3293-435E-AA39-E068F7745381}" type="datetimeFigureOut">
              <a:rPr lang="es-ES" smtClean="0"/>
              <a:t>27/01/2023</a:t>
            </a:fld>
            <a:endParaRPr lang="es-ES"/>
          </a:p>
        </p:txBody>
      </p:sp>
      <p:sp>
        <p:nvSpPr>
          <p:cNvPr id="5" name="4 Marcador de pie de página"/>
          <p:cNvSpPr>
            <a:spLocks noGrp="1"/>
          </p:cNvSpPr>
          <p:nvPr>
            <p:ph type="ftr" sz="quarter" idx="11"/>
          </p:nvPr>
        </p:nvSpPr>
        <p:spPr>
          <a:xfrm>
            <a:off x="4145280" y="6377940"/>
            <a:ext cx="3901440" cy="276999"/>
          </a:xfrm>
        </p:spPr>
        <p:txBody>
          <a:bodyPr/>
          <a:lstStyle/>
          <a:p>
            <a:endParaRPr lang="es-ES"/>
          </a:p>
        </p:txBody>
      </p:sp>
      <p:sp>
        <p:nvSpPr>
          <p:cNvPr id="6" name="5 Marcador de número de diapositiva"/>
          <p:cNvSpPr>
            <a:spLocks noGrp="1"/>
          </p:cNvSpPr>
          <p:nvPr>
            <p:ph type="sldNum" sz="quarter" idx="12"/>
          </p:nvPr>
        </p:nvSpPr>
        <p:spPr/>
        <p:txBody>
          <a:bodyPr/>
          <a:lstStyle/>
          <a:p>
            <a:fld id="{949BCB11-9B1C-4478-8138-041A9AE7693E}" type="slidenum">
              <a:rPr lang="es-ES" smtClean="0"/>
              <a:t>‹Nº›</a:t>
            </a:fld>
            <a:endParaRPr lang="es-ES"/>
          </a:p>
        </p:txBody>
      </p:sp>
      <p:pic>
        <p:nvPicPr>
          <p:cNvPr id="7" name="Imagen 6">
            <a:extLst>
              <a:ext uri="{FF2B5EF4-FFF2-40B4-BE49-F238E27FC236}">
                <a16:creationId xmlns:a16="http://schemas.microsoft.com/office/drawing/2014/main" id="{DE7DF126-46E6-3C34-B304-7E52E8B2324D}"/>
              </a:ext>
            </a:extLst>
          </p:cNvPr>
          <p:cNvPicPr>
            <a:picLocks noChangeAspect="1"/>
          </p:cNvPicPr>
          <p:nvPr userDrawn="1"/>
        </p:nvPicPr>
        <p:blipFill rotWithShape="1">
          <a:blip r:embed="rId2"/>
          <a:srcRect l="16683" t="-1" r="59638" b="6224"/>
          <a:stretch/>
        </p:blipFill>
        <p:spPr>
          <a:xfrm>
            <a:off x="9677400" y="152400"/>
            <a:ext cx="2327340" cy="1066800"/>
          </a:xfrm>
          <a:prstGeom prst="rect">
            <a:avLst/>
          </a:prstGeom>
        </p:spPr>
      </p:pic>
    </p:spTree>
    <p:extLst>
      <p:ext uri="{BB962C8B-B14F-4D97-AF65-F5344CB8AC3E}">
        <p14:creationId xmlns:p14="http://schemas.microsoft.com/office/powerpoint/2010/main" val="298177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2" name="Marcador de número de diapositiva 5"/>
          <p:cNvSpPr>
            <a:spLocks noGrp="1"/>
          </p:cNvSpPr>
          <p:nvPr>
            <p:ph type="sldNum" sz="quarter" idx="10"/>
          </p:nvPr>
        </p:nvSpPr>
        <p:spPr>
          <a:xfrm>
            <a:off x="10951634" y="6483351"/>
            <a:ext cx="611717" cy="138499"/>
          </a:xfrm>
          <a:prstGeom prst="rect">
            <a:avLst/>
          </a:prstGeom>
        </p:spPr>
        <p:txBody>
          <a:bodyPr/>
          <a:lstStyle>
            <a:lvl1pPr>
              <a:defRPr/>
            </a:lvl1pPr>
          </a:lstStyle>
          <a:p>
            <a:pPr>
              <a:defRPr/>
            </a:pPr>
            <a:fld id="{292D9971-0F31-4073-9309-5F8F21B8A428}" type="slidenum">
              <a:rPr lang="es-ES"/>
              <a:pPr>
                <a:defRPr/>
              </a:pPr>
              <a:t>‹Nº›</a:t>
            </a:fld>
            <a:endParaRPr lang="es-ES" dirty="0"/>
          </a:p>
        </p:txBody>
      </p:sp>
    </p:spTree>
    <p:extLst>
      <p:ext uri="{BB962C8B-B14F-4D97-AF65-F5344CB8AC3E}">
        <p14:creationId xmlns:p14="http://schemas.microsoft.com/office/powerpoint/2010/main" val="53724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2" name="Marcador de número de diapositiva 5"/>
          <p:cNvSpPr>
            <a:spLocks noGrp="1"/>
          </p:cNvSpPr>
          <p:nvPr>
            <p:ph type="sldNum" sz="quarter" idx="10"/>
          </p:nvPr>
        </p:nvSpPr>
        <p:spPr>
          <a:xfrm>
            <a:off x="10951634" y="6483351"/>
            <a:ext cx="611717" cy="138499"/>
          </a:xfrm>
          <a:prstGeom prst="rect">
            <a:avLst/>
          </a:prstGeom>
        </p:spPr>
        <p:txBody>
          <a:bodyPr/>
          <a:lstStyle>
            <a:lvl1pPr>
              <a:defRPr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a:defRPr/>
            </a:pPr>
            <a:fld id="{3597B5F2-793A-4F99-ACF2-1F290D63286F}" type="slidenum">
              <a:rPr lang="es-ES"/>
              <a:pPr>
                <a:defRPr/>
              </a:pPr>
              <a:t>‹Nº›</a:t>
            </a:fld>
            <a:endParaRPr lang="es-ES" dirty="0"/>
          </a:p>
        </p:txBody>
      </p:sp>
    </p:spTree>
    <p:extLst>
      <p:ext uri="{BB962C8B-B14F-4D97-AF65-F5344CB8AC3E}">
        <p14:creationId xmlns:p14="http://schemas.microsoft.com/office/powerpoint/2010/main" val="4007509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77940"/>
            <a:ext cx="2804160" cy="276999"/>
          </a:xfrm>
        </p:spPr>
        <p:txBody>
          <a:bodyPr/>
          <a:lstStyle/>
          <a:p>
            <a:fld id="{5AFFF255-3293-435E-AA39-E068F7745381}" type="datetimeFigureOut">
              <a:rPr lang="es-ES" smtClean="0"/>
              <a:t>27/01/2023</a:t>
            </a:fld>
            <a:endParaRPr lang="es-ES"/>
          </a:p>
        </p:txBody>
      </p:sp>
      <p:sp>
        <p:nvSpPr>
          <p:cNvPr id="3" name="2 Marcador de pie de página"/>
          <p:cNvSpPr>
            <a:spLocks noGrp="1"/>
          </p:cNvSpPr>
          <p:nvPr>
            <p:ph type="ftr" sz="quarter" idx="11"/>
          </p:nvPr>
        </p:nvSpPr>
        <p:spPr>
          <a:xfrm>
            <a:off x="4145280" y="6377940"/>
            <a:ext cx="3901440" cy="276999"/>
          </a:xfrm>
        </p:spPr>
        <p:txBody>
          <a:bodyPr/>
          <a:lstStyle/>
          <a:p>
            <a:endParaRPr lang="es-ES"/>
          </a:p>
        </p:txBody>
      </p:sp>
      <p:sp>
        <p:nvSpPr>
          <p:cNvPr id="4" name="3 Marcador de número de diapositiva"/>
          <p:cNvSpPr>
            <a:spLocks noGrp="1"/>
          </p:cNvSpPr>
          <p:nvPr>
            <p:ph type="sldNum" sz="quarter" idx="12"/>
          </p:nvPr>
        </p:nvSpPr>
        <p:spPr/>
        <p:txBody>
          <a:bodyPr/>
          <a:lstStyle/>
          <a:p>
            <a:fld id="{949BCB11-9B1C-4478-8138-041A9AE7693E}" type="slidenum">
              <a:rPr lang="es-ES" smtClean="0"/>
              <a:t>‹Nº›</a:t>
            </a:fld>
            <a:endParaRPr lang="es-ES"/>
          </a:p>
        </p:txBody>
      </p:sp>
    </p:spTree>
    <p:extLst>
      <p:ext uri="{BB962C8B-B14F-4D97-AF65-F5344CB8AC3E}">
        <p14:creationId xmlns:p14="http://schemas.microsoft.com/office/powerpoint/2010/main" val="538540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6" name="Holder 6"/>
          <p:cNvSpPr>
            <a:spLocks noGrp="1"/>
          </p:cNvSpPr>
          <p:nvPr>
            <p:ph type="sldNum" sz="quarter" idx="7"/>
          </p:nvPr>
        </p:nvSpPr>
        <p:spPr>
          <a:xfrm>
            <a:off x="698093" y="6479768"/>
            <a:ext cx="393700" cy="139700"/>
          </a:xfrm>
          <a:prstGeom prst="rect">
            <a:avLst/>
          </a:prstGeom>
        </p:spPr>
        <p:txBody>
          <a:bodyPr wrap="square" lIns="0" tIns="0" rIns="0" bIns="0">
            <a:spAutoFit/>
          </a:bodyPr>
          <a:lstStyle>
            <a:lvl1pPr>
              <a:defRPr sz="900" b="1" i="0">
                <a:solidFill>
                  <a:schemeClr val="tx1"/>
                </a:solidFill>
                <a:latin typeface="Calibri"/>
                <a:cs typeface="Calibri"/>
              </a:defRPr>
            </a:lvl1p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‹Nº›</a:t>
            </a:fld>
            <a:endParaRPr b="0" dirty="0">
              <a:solidFill>
                <a:srgbClr val="888888"/>
              </a:solidFill>
              <a:latin typeface="Calibri"/>
              <a:cs typeface="Calibri"/>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chart" Target="../charts/chart28.xml"/><Relationship Id="rId4" Type="http://schemas.microsoft.com/office/2007/relationships/hdphoto" Target="../media/hdphoto2.wdp"/></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10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g"/><Relationship Id="rId7" Type="http://schemas.openxmlformats.org/officeDocument/2006/relationships/image" Target="../media/image77.png"/><Relationship Id="rId2" Type="http://schemas.openxmlformats.org/officeDocument/2006/relationships/image" Target="../media/image73.jpg"/><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53.jpg"/><Relationship Id="rId4" Type="http://schemas.openxmlformats.org/officeDocument/2006/relationships/image" Target="../media/image75.jpg"/><Relationship Id="rId9" Type="http://schemas.openxmlformats.org/officeDocument/2006/relationships/image" Target="../media/image79.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1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effirem.org/" TargetMode="External"/><Relationship Id="rId1" Type="http://schemas.openxmlformats.org/officeDocument/2006/relationships/slideLayout" Target="../slideLayouts/slideLayout5.xml"/><Relationship Id="rId4" Type="http://schemas.openxmlformats.org/officeDocument/2006/relationships/image" Target="../media/image103.jpeg"/></Relationships>
</file>

<file path=ppt/slides/_rels/slide118.xml.rels><?xml version="1.0" encoding="UTF-8" standalone="yes"?>
<Relationships xmlns="http://schemas.openxmlformats.org/package/2006/relationships"><Relationship Id="rId3" Type="http://schemas.openxmlformats.org/officeDocument/2006/relationships/hyperlink" Target="https://www.effirem.org/" TargetMode="External"/><Relationship Id="rId2" Type="http://schemas.openxmlformats.org/officeDocument/2006/relationships/image" Target="../media/image104.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hyperlink" Target="mailto:j.m.omana@aimcra.es"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7.png"/><Relationship Id="rId4" Type="http://schemas.openxmlformats.org/officeDocument/2006/relationships/notesSlide" Target="../notesSlides/notesSlide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12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7.png"/><Relationship Id="rId7" Type="http://schemas.openxmlformats.org/officeDocument/2006/relationships/image" Target="../media/image110.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18.png"/><Relationship Id="rId9" Type="http://schemas.openxmlformats.org/officeDocument/2006/relationships/image" Target="../media/image101.png"/></Relationships>
</file>

<file path=ppt/slides/_rels/slide1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42.pn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28.jpg"/><Relationship Id="rId4" Type="http://schemas.openxmlformats.org/officeDocument/2006/relationships/image" Target="../media/image41.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jpg"/><Relationship Id="rId7" Type="http://schemas.openxmlformats.org/officeDocument/2006/relationships/image" Target="../media/image77.png"/><Relationship Id="rId2" Type="http://schemas.openxmlformats.org/officeDocument/2006/relationships/image" Target="../media/image73.jpg"/><Relationship Id="rId1" Type="http://schemas.openxmlformats.org/officeDocument/2006/relationships/slideLayout" Target="../slideLayouts/slideLayout4.xml"/><Relationship Id="rId6" Type="http://schemas.openxmlformats.org/officeDocument/2006/relationships/image" Target="../media/image76.jpeg"/><Relationship Id="rId5" Type="http://schemas.openxmlformats.org/officeDocument/2006/relationships/image" Target="../media/image53.jpg"/><Relationship Id="rId4" Type="http://schemas.openxmlformats.org/officeDocument/2006/relationships/image" Target="../media/image75.jp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kyNyWWbHfPY" TargetMode="External"/><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mailto:j.m.omana@aimcra.es" TargetMode="External"/><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55.png"/><Relationship Id="rId4" Type="http://schemas.openxmlformats.org/officeDocument/2006/relationships/image" Target="../media/image53.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chart" Target="../charts/chart9.xml"/><Relationship Id="rId4" Type="http://schemas.microsoft.com/office/2007/relationships/hdphoto" Target="../media/hdphoto2.wdp"/></Relationships>
</file>

<file path=ppt/slides/_rels/slide7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chart" Target="../charts/chart21.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2.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3.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9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9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26.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1">
            <a:extLst>
              <a:ext uri="{FF2B5EF4-FFF2-40B4-BE49-F238E27FC236}">
                <a16:creationId xmlns:a16="http://schemas.microsoft.com/office/drawing/2014/main" id="{DD3D782B-A54F-796B-6DEB-5D05399332DB}"/>
              </a:ext>
            </a:extLst>
          </p:cNvPr>
          <p:cNvGrpSpPr>
            <a:grpSpLocks/>
          </p:cNvGrpSpPr>
          <p:nvPr/>
        </p:nvGrpSpPr>
        <p:grpSpPr bwMode="auto">
          <a:xfrm>
            <a:off x="0" y="67469"/>
            <a:ext cx="12098021" cy="6723062"/>
            <a:chOff x="12427" y="-120"/>
            <a:chExt cx="19052" cy="10587"/>
          </a:xfrm>
        </p:grpSpPr>
        <p:sp>
          <p:nvSpPr>
            <p:cNvPr id="22" name="Rectangle 43">
              <a:extLst>
                <a:ext uri="{FF2B5EF4-FFF2-40B4-BE49-F238E27FC236}">
                  <a16:creationId xmlns:a16="http://schemas.microsoft.com/office/drawing/2014/main" id="{0306C99F-012D-4E1D-6C3F-0C9040971802}"/>
                </a:ext>
              </a:extLst>
            </p:cNvPr>
            <p:cNvSpPr>
              <a:spLocks noChangeArrowheads="1"/>
            </p:cNvSpPr>
            <p:nvPr/>
          </p:nvSpPr>
          <p:spPr bwMode="auto">
            <a:xfrm>
              <a:off x="12835" y="3408"/>
              <a:ext cx="8529" cy="47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40" name="Picture 44">
              <a:extLst>
                <a:ext uri="{FF2B5EF4-FFF2-40B4-BE49-F238E27FC236}">
                  <a16:creationId xmlns:a16="http://schemas.microsoft.com/office/drawing/2014/main" id="{4DAEE483-DD4F-321B-6E12-D568212F70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40" y="-120"/>
              <a:ext cx="10739" cy="1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46">
              <a:extLst>
                <a:ext uri="{FF2B5EF4-FFF2-40B4-BE49-F238E27FC236}">
                  <a16:creationId xmlns:a16="http://schemas.microsoft.com/office/drawing/2014/main" id="{65DC70C0-99DE-0FF4-8A9A-39DA67F4B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6" y="9208"/>
              <a:ext cx="1642"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47">
              <a:extLst>
                <a:ext uri="{FF2B5EF4-FFF2-40B4-BE49-F238E27FC236}">
                  <a16:creationId xmlns:a16="http://schemas.microsoft.com/office/drawing/2014/main" id="{37AFA069-BAE1-D6DA-B61A-070BD0570AA8}"/>
                </a:ext>
              </a:extLst>
            </p:cNvPr>
            <p:cNvSpPr>
              <a:spLocks noChangeArrowheads="1"/>
            </p:cNvSpPr>
            <p:nvPr/>
          </p:nvSpPr>
          <p:spPr bwMode="auto">
            <a:xfrm>
              <a:off x="16869" y="9368"/>
              <a:ext cx="40" cy="483"/>
            </a:xfrm>
            <a:prstGeom prst="rect">
              <a:avLst/>
            </a:prstGeom>
            <a:solidFill>
              <a:srgbClr val="006A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4" name="Rectangle 48">
              <a:extLst>
                <a:ext uri="{FF2B5EF4-FFF2-40B4-BE49-F238E27FC236}">
                  <a16:creationId xmlns:a16="http://schemas.microsoft.com/office/drawing/2014/main" id="{53E55892-21DE-751D-F7A8-00E2D7BCA67B}"/>
                </a:ext>
              </a:extLst>
            </p:cNvPr>
            <p:cNvSpPr>
              <a:spLocks noChangeArrowheads="1"/>
            </p:cNvSpPr>
            <p:nvPr/>
          </p:nvSpPr>
          <p:spPr bwMode="auto">
            <a:xfrm>
              <a:off x="16935" y="9416"/>
              <a:ext cx="35" cy="387"/>
            </a:xfrm>
            <a:prstGeom prst="rect">
              <a:avLst/>
            </a:prstGeom>
            <a:solidFill>
              <a:srgbClr val="0086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5" name="Rectangle 49">
              <a:extLst>
                <a:ext uri="{FF2B5EF4-FFF2-40B4-BE49-F238E27FC236}">
                  <a16:creationId xmlns:a16="http://schemas.microsoft.com/office/drawing/2014/main" id="{9A6D1D54-D3B0-561E-4626-34C30229303F}"/>
                </a:ext>
              </a:extLst>
            </p:cNvPr>
            <p:cNvSpPr>
              <a:spLocks noChangeArrowheads="1"/>
            </p:cNvSpPr>
            <p:nvPr/>
          </p:nvSpPr>
          <p:spPr bwMode="auto">
            <a:xfrm>
              <a:off x="16996" y="9464"/>
              <a:ext cx="32" cy="290"/>
            </a:xfrm>
            <a:prstGeom prst="rect">
              <a:avLst/>
            </a:prstGeom>
            <a:solidFill>
              <a:srgbClr val="37A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6" name="Rectangle 50">
              <a:extLst>
                <a:ext uri="{FF2B5EF4-FFF2-40B4-BE49-F238E27FC236}">
                  <a16:creationId xmlns:a16="http://schemas.microsoft.com/office/drawing/2014/main" id="{1B575812-D032-E984-31AB-AABEF8E84760}"/>
                </a:ext>
              </a:extLst>
            </p:cNvPr>
            <p:cNvSpPr>
              <a:spLocks noChangeArrowheads="1"/>
            </p:cNvSpPr>
            <p:nvPr/>
          </p:nvSpPr>
          <p:spPr bwMode="auto">
            <a:xfrm>
              <a:off x="17054" y="9512"/>
              <a:ext cx="29" cy="194"/>
            </a:xfrm>
            <a:prstGeom prst="rect">
              <a:avLst/>
            </a:prstGeom>
            <a:solidFill>
              <a:srgbClr val="88C1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7" name="AutoShape 51">
              <a:extLst>
                <a:ext uri="{FF2B5EF4-FFF2-40B4-BE49-F238E27FC236}">
                  <a16:creationId xmlns:a16="http://schemas.microsoft.com/office/drawing/2014/main" id="{0322470E-C46D-2862-BF39-49600FE2A103}"/>
                </a:ext>
              </a:extLst>
            </p:cNvPr>
            <p:cNvSpPr>
              <a:spLocks/>
            </p:cNvSpPr>
            <p:nvPr/>
          </p:nvSpPr>
          <p:spPr bwMode="auto">
            <a:xfrm>
              <a:off x="15798" y="9509"/>
              <a:ext cx="1023" cy="201"/>
            </a:xfrm>
            <a:custGeom>
              <a:avLst/>
              <a:gdLst>
                <a:gd name="T0" fmla="+- 0 15799 15799"/>
                <a:gd name="T1" fmla="*/ T0 w 1023"/>
                <a:gd name="T2" fmla="+- 0 9623 9509"/>
                <a:gd name="T3" fmla="*/ 9623 h 201"/>
                <a:gd name="T4" fmla="+- 0 15838 15799"/>
                <a:gd name="T5" fmla="*/ T4 w 1023"/>
                <a:gd name="T6" fmla="+- 0 9671 9509"/>
                <a:gd name="T7" fmla="*/ 9671 h 201"/>
                <a:gd name="T8" fmla="+- 0 15838 15799"/>
                <a:gd name="T9" fmla="*/ T8 w 1023"/>
                <a:gd name="T10" fmla="+- 0 9549 9509"/>
                <a:gd name="T11" fmla="*/ 9549 h 201"/>
                <a:gd name="T12" fmla="+- 0 16083 15799"/>
                <a:gd name="T13" fmla="*/ T12 w 1023"/>
                <a:gd name="T14" fmla="+- 0 9635 9509"/>
                <a:gd name="T15" fmla="*/ 9635 h 201"/>
                <a:gd name="T16" fmla="+- 0 16004 15799"/>
                <a:gd name="T17" fmla="*/ T16 w 1023"/>
                <a:gd name="T18" fmla="+- 0 9582 9509"/>
                <a:gd name="T19" fmla="*/ 9582 h 201"/>
                <a:gd name="T20" fmla="+- 0 16302 15799"/>
                <a:gd name="T21" fmla="*/ T20 w 1023"/>
                <a:gd name="T22" fmla="+- 0 9567 9509"/>
                <a:gd name="T23" fmla="*/ 9567 h 201"/>
                <a:gd name="T24" fmla="+- 0 16268 15799"/>
                <a:gd name="T25" fmla="*/ T24 w 1023"/>
                <a:gd name="T26" fmla="+- 0 9519 9509"/>
                <a:gd name="T27" fmla="*/ 9519 h 201"/>
                <a:gd name="T28" fmla="+- 0 16199 15799"/>
                <a:gd name="T29" fmla="*/ T28 w 1023"/>
                <a:gd name="T30" fmla="+- 0 9515 9509"/>
                <a:gd name="T31" fmla="*/ 9515 h 201"/>
                <a:gd name="T32" fmla="+- 0 16157 15799"/>
                <a:gd name="T33" fmla="*/ T32 w 1023"/>
                <a:gd name="T34" fmla="+- 0 9554 9509"/>
                <a:gd name="T35" fmla="*/ 9554 h 201"/>
                <a:gd name="T36" fmla="+- 0 16150 15799"/>
                <a:gd name="T37" fmla="*/ T36 w 1023"/>
                <a:gd name="T38" fmla="+- 0 9625 9509"/>
                <a:gd name="T39" fmla="*/ 9625 h 201"/>
                <a:gd name="T40" fmla="+- 0 16164 15799"/>
                <a:gd name="T41" fmla="*/ T40 w 1023"/>
                <a:gd name="T42" fmla="+- 0 9677 9509"/>
                <a:gd name="T43" fmla="*/ 9677 h 201"/>
                <a:gd name="T44" fmla="+- 0 16218 15799"/>
                <a:gd name="T45" fmla="*/ T44 w 1023"/>
                <a:gd name="T46" fmla="+- 0 9709 9509"/>
                <a:gd name="T47" fmla="*/ 9709 h 201"/>
                <a:gd name="T48" fmla="+- 0 16277 15799"/>
                <a:gd name="T49" fmla="*/ T48 w 1023"/>
                <a:gd name="T50" fmla="+- 0 9694 9509"/>
                <a:gd name="T51" fmla="*/ 9694 h 201"/>
                <a:gd name="T52" fmla="+- 0 16303 15799"/>
                <a:gd name="T53" fmla="*/ T52 w 1023"/>
                <a:gd name="T54" fmla="+- 0 9641 9509"/>
                <a:gd name="T55" fmla="*/ 9641 h 201"/>
                <a:gd name="T56" fmla="+- 0 16249 15799"/>
                <a:gd name="T57" fmla="*/ T56 w 1023"/>
                <a:gd name="T58" fmla="+- 0 9669 9509"/>
                <a:gd name="T59" fmla="*/ 9669 h 201"/>
                <a:gd name="T60" fmla="+- 0 16198 15799"/>
                <a:gd name="T61" fmla="*/ T60 w 1023"/>
                <a:gd name="T62" fmla="+- 0 9659 9509"/>
                <a:gd name="T63" fmla="*/ 9659 h 201"/>
                <a:gd name="T64" fmla="+- 0 16189 15799"/>
                <a:gd name="T65" fmla="*/ T64 w 1023"/>
                <a:gd name="T66" fmla="+- 0 9614 9509"/>
                <a:gd name="T67" fmla="*/ 9614 h 201"/>
                <a:gd name="T68" fmla="+- 0 16198 15799"/>
                <a:gd name="T69" fmla="*/ T68 w 1023"/>
                <a:gd name="T70" fmla="+- 0 9560 9509"/>
                <a:gd name="T71" fmla="*/ 9560 h 201"/>
                <a:gd name="T72" fmla="+- 0 16249 15799"/>
                <a:gd name="T73" fmla="*/ T72 w 1023"/>
                <a:gd name="T74" fmla="+- 0 9550 9509"/>
                <a:gd name="T75" fmla="*/ 9550 h 201"/>
                <a:gd name="T76" fmla="+- 0 16263 15799"/>
                <a:gd name="T77" fmla="*/ T76 w 1023"/>
                <a:gd name="T78" fmla="+- 0 9571 9509"/>
                <a:gd name="T79" fmla="*/ 9571 h 201"/>
                <a:gd name="T80" fmla="+- 0 16478 15799"/>
                <a:gd name="T81" fmla="*/ T80 w 1023"/>
                <a:gd name="T82" fmla="+- 0 9594 9509"/>
                <a:gd name="T83" fmla="*/ 9594 h 201"/>
                <a:gd name="T84" fmla="+- 0 16465 15799"/>
                <a:gd name="T85" fmla="*/ T84 w 1023"/>
                <a:gd name="T86" fmla="+- 0 9545 9509"/>
                <a:gd name="T87" fmla="*/ 9545 h 201"/>
                <a:gd name="T88" fmla="+- 0 16438 15799"/>
                <a:gd name="T89" fmla="*/ T88 w 1023"/>
                <a:gd name="T90" fmla="+- 0 9617 9509"/>
                <a:gd name="T91" fmla="*/ 9617 h 201"/>
                <a:gd name="T92" fmla="+- 0 16435 15799"/>
                <a:gd name="T93" fmla="*/ T92 w 1023"/>
                <a:gd name="T94" fmla="+- 0 9647 9509"/>
                <a:gd name="T95" fmla="*/ 9647 h 201"/>
                <a:gd name="T96" fmla="+- 0 16418 15799"/>
                <a:gd name="T97" fmla="*/ T96 w 1023"/>
                <a:gd name="T98" fmla="+- 0 9669 9509"/>
                <a:gd name="T99" fmla="*/ 9669 h 201"/>
                <a:gd name="T100" fmla="+- 0 16369 15799"/>
                <a:gd name="T101" fmla="*/ T100 w 1023"/>
                <a:gd name="T102" fmla="+- 0 9662 9509"/>
                <a:gd name="T103" fmla="*/ 9662 h 201"/>
                <a:gd name="T104" fmla="+- 0 16357 15799"/>
                <a:gd name="T105" fmla="*/ T104 w 1023"/>
                <a:gd name="T106" fmla="+- 0 9633 9509"/>
                <a:gd name="T107" fmla="*/ 9633 h 201"/>
                <a:gd name="T108" fmla="+- 0 16357 15799"/>
                <a:gd name="T109" fmla="*/ T108 w 1023"/>
                <a:gd name="T110" fmla="+- 0 9586 9509"/>
                <a:gd name="T111" fmla="*/ 9586 h 201"/>
                <a:gd name="T112" fmla="+- 0 16369 15799"/>
                <a:gd name="T113" fmla="*/ T112 w 1023"/>
                <a:gd name="T114" fmla="+- 0 9557 9509"/>
                <a:gd name="T115" fmla="*/ 9557 h 201"/>
                <a:gd name="T116" fmla="+- 0 16403 15799"/>
                <a:gd name="T117" fmla="*/ T116 w 1023"/>
                <a:gd name="T118" fmla="+- 0 9545 9509"/>
                <a:gd name="T119" fmla="*/ 9545 h 201"/>
                <a:gd name="T120" fmla="+- 0 16429 15799"/>
                <a:gd name="T121" fmla="*/ T120 w 1023"/>
                <a:gd name="T122" fmla="+- 0 9560 9509"/>
                <a:gd name="T123" fmla="*/ 9560 h 201"/>
                <a:gd name="T124" fmla="+- 0 16438 15799"/>
                <a:gd name="T125" fmla="*/ T124 w 1023"/>
                <a:gd name="T126" fmla="+- 0 9591 9509"/>
                <a:gd name="T127" fmla="*/ 9591 h 201"/>
                <a:gd name="T128" fmla="+- 0 16428 15799"/>
                <a:gd name="T129" fmla="*/ T128 w 1023"/>
                <a:gd name="T130" fmla="+- 0 9515 9509"/>
                <a:gd name="T131" fmla="*/ 9515 h 201"/>
                <a:gd name="T132" fmla="+- 0 16358 15799"/>
                <a:gd name="T133" fmla="*/ T132 w 1023"/>
                <a:gd name="T134" fmla="+- 0 9518 9509"/>
                <a:gd name="T135" fmla="*/ 9518 h 201"/>
                <a:gd name="T136" fmla="+- 0 16323 15799"/>
                <a:gd name="T137" fmla="*/ T136 w 1023"/>
                <a:gd name="T138" fmla="+- 0 9560 9509"/>
                <a:gd name="T139" fmla="*/ 9560 h 201"/>
                <a:gd name="T140" fmla="+- 0 16317 15799"/>
                <a:gd name="T141" fmla="*/ T140 w 1023"/>
                <a:gd name="T142" fmla="+- 0 9596 9509"/>
                <a:gd name="T143" fmla="*/ 9596 h 201"/>
                <a:gd name="T144" fmla="+- 0 16321 15799"/>
                <a:gd name="T145" fmla="*/ T144 w 1023"/>
                <a:gd name="T146" fmla="+- 0 9652 9509"/>
                <a:gd name="T147" fmla="*/ 9652 h 201"/>
                <a:gd name="T148" fmla="+- 0 16349 15799"/>
                <a:gd name="T149" fmla="*/ T148 w 1023"/>
                <a:gd name="T150" fmla="+- 0 9695 9509"/>
                <a:gd name="T151" fmla="*/ 9695 h 201"/>
                <a:gd name="T152" fmla="+- 0 16418 15799"/>
                <a:gd name="T153" fmla="*/ T152 w 1023"/>
                <a:gd name="T154" fmla="+- 0 9708 9509"/>
                <a:gd name="T155" fmla="*/ 9708 h 201"/>
                <a:gd name="T156" fmla="+- 0 16464 15799"/>
                <a:gd name="T157" fmla="*/ T156 w 1023"/>
                <a:gd name="T158" fmla="+- 0 9675 9509"/>
                <a:gd name="T159" fmla="*/ 9675 h 201"/>
                <a:gd name="T160" fmla="+- 0 16478 15799"/>
                <a:gd name="T161" fmla="*/ T160 w 1023"/>
                <a:gd name="T162" fmla="+- 0 9625 9509"/>
                <a:gd name="T163" fmla="*/ 9625 h 201"/>
                <a:gd name="T164" fmla="+- 0 16632 15799"/>
                <a:gd name="T165" fmla="*/ T164 w 1023"/>
                <a:gd name="T166" fmla="+- 0 9624 9509"/>
                <a:gd name="T167" fmla="*/ 9624 h 201"/>
                <a:gd name="T168" fmla="+- 0 16656 15799"/>
                <a:gd name="T169" fmla="*/ T168 w 1023"/>
                <a:gd name="T170" fmla="+- 0 9566 9509"/>
                <a:gd name="T171" fmla="*/ 9566 h 201"/>
                <a:gd name="T172" fmla="+- 0 16634 15799"/>
                <a:gd name="T173" fmla="*/ T172 w 1023"/>
                <a:gd name="T174" fmla="+- 0 9526 9509"/>
                <a:gd name="T175" fmla="*/ 9526 h 201"/>
                <a:gd name="T176" fmla="+- 0 16615 15799"/>
                <a:gd name="T177" fmla="*/ T176 w 1023"/>
                <a:gd name="T178" fmla="+- 0 9588 9509"/>
                <a:gd name="T179" fmla="*/ 9588 h 201"/>
                <a:gd name="T180" fmla="+- 0 16546 15799"/>
                <a:gd name="T181" fmla="*/ T180 w 1023"/>
                <a:gd name="T182" fmla="+- 0 9547 9509"/>
                <a:gd name="T183" fmla="*/ 9547 h 201"/>
                <a:gd name="T184" fmla="+- 0 16612 15799"/>
                <a:gd name="T185" fmla="*/ T184 w 1023"/>
                <a:gd name="T186" fmla="+- 0 9558 9509"/>
                <a:gd name="T187" fmla="*/ 9558 h 201"/>
                <a:gd name="T188" fmla="+- 0 16610 15799"/>
                <a:gd name="T189" fmla="*/ T188 w 1023"/>
                <a:gd name="T190" fmla="+- 0 9514 9509"/>
                <a:gd name="T191" fmla="*/ 9514 h 201"/>
                <a:gd name="T192" fmla="+- 0 16546 15799"/>
                <a:gd name="T193" fmla="*/ T192 w 1023"/>
                <a:gd name="T194" fmla="+- 0 9635 9509"/>
                <a:gd name="T195" fmla="*/ 9635 h 201"/>
                <a:gd name="T196" fmla="+- 0 16682 15799"/>
                <a:gd name="T197" fmla="*/ T196 w 1023"/>
                <a:gd name="T198" fmla="+- 0 9512 9509"/>
                <a:gd name="T199" fmla="*/ 9512 h 201"/>
                <a:gd name="T200" fmla="+- 0 16694 15799"/>
                <a:gd name="T201" fmla="*/ T200 w 1023"/>
                <a:gd name="T202" fmla="+- 0 9624 9509"/>
                <a:gd name="T203" fmla="*/ 9624 h 201"/>
                <a:gd name="T204" fmla="+- 0 16821 15799"/>
                <a:gd name="T205" fmla="*/ T204 w 1023"/>
                <a:gd name="T206" fmla="+- 0 9706 9509"/>
                <a:gd name="T207" fmla="*/ 9706 h 201"/>
                <a:gd name="T208" fmla="+- 0 16821 15799"/>
                <a:gd name="T209" fmla="*/ T208 w 1023"/>
                <a:gd name="T210" fmla="+- 0 9512 9509"/>
                <a:gd name="T211" fmla="*/ 9512 h 2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023" h="201">
                  <a:moveTo>
                    <a:pt x="139" y="4"/>
                  </a:moveTo>
                  <a:lnTo>
                    <a:pt x="0" y="4"/>
                  </a:lnTo>
                  <a:lnTo>
                    <a:pt x="0" y="40"/>
                  </a:lnTo>
                  <a:lnTo>
                    <a:pt x="0" y="80"/>
                  </a:lnTo>
                  <a:lnTo>
                    <a:pt x="0" y="114"/>
                  </a:lnTo>
                  <a:lnTo>
                    <a:pt x="0" y="162"/>
                  </a:lnTo>
                  <a:lnTo>
                    <a:pt x="0" y="198"/>
                  </a:lnTo>
                  <a:lnTo>
                    <a:pt x="139" y="198"/>
                  </a:lnTo>
                  <a:lnTo>
                    <a:pt x="139" y="162"/>
                  </a:lnTo>
                  <a:lnTo>
                    <a:pt x="39" y="162"/>
                  </a:lnTo>
                  <a:lnTo>
                    <a:pt x="39" y="114"/>
                  </a:lnTo>
                  <a:lnTo>
                    <a:pt x="127" y="114"/>
                  </a:lnTo>
                  <a:lnTo>
                    <a:pt x="127" y="80"/>
                  </a:lnTo>
                  <a:lnTo>
                    <a:pt x="39" y="80"/>
                  </a:lnTo>
                  <a:lnTo>
                    <a:pt x="39" y="40"/>
                  </a:lnTo>
                  <a:lnTo>
                    <a:pt x="139" y="40"/>
                  </a:lnTo>
                  <a:lnTo>
                    <a:pt x="139" y="4"/>
                  </a:lnTo>
                  <a:close/>
                  <a:moveTo>
                    <a:pt x="322" y="4"/>
                  </a:moveTo>
                  <a:lnTo>
                    <a:pt x="284" y="4"/>
                  </a:lnTo>
                  <a:lnTo>
                    <a:pt x="284" y="126"/>
                  </a:lnTo>
                  <a:lnTo>
                    <a:pt x="207" y="4"/>
                  </a:lnTo>
                  <a:lnTo>
                    <a:pt x="167" y="4"/>
                  </a:lnTo>
                  <a:lnTo>
                    <a:pt x="167" y="197"/>
                  </a:lnTo>
                  <a:lnTo>
                    <a:pt x="205" y="197"/>
                  </a:lnTo>
                  <a:lnTo>
                    <a:pt x="205" y="73"/>
                  </a:lnTo>
                  <a:lnTo>
                    <a:pt x="283" y="197"/>
                  </a:lnTo>
                  <a:lnTo>
                    <a:pt x="322" y="197"/>
                  </a:lnTo>
                  <a:lnTo>
                    <a:pt x="322" y="4"/>
                  </a:lnTo>
                  <a:close/>
                  <a:moveTo>
                    <a:pt x="504" y="68"/>
                  </a:moveTo>
                  <a:lnTo>
                    <a:pt x="503" y="58"/>
                  </a:lnTo>
                  <a:lnTo>
                    <a:pt x="501" y="50"/>
                  </a:lnTo>
                  <a:lnTo>
                    <a:pt x="495" y="35"/>
                  </a:lnTo>
                  <a:lnTo>
                    <a:pt x="491" y="29"/>
                  </a:lnTo>
                  <a:lnTo>
                    <a:pt x="478" y="15"/>
                  </a:lnTo>
                  <a:lnTo>
                    <a:pt x="469" y="10"/>
                  </a:lnTo>
                  <a:lnTo>
                    <a:pt x="460" y="6"/>
                  </a:lnTo>
                  <a:lnTo>
                    <a:pt x="445" y="2"/>
                  </a:lnTo>
                  <a:lnTo>
                    <a:pt x="430" y="0"/>
                  </a:lnTo>
                  <a:lnTo>
                    <a:pt x="414" y="2"/>
                  </a:lnTo>
                  <a:lnTo>
                    <a:pt x="400" y="6"/>
                  </a:lnTo>
                  <a:lnTo>
                    <a:pt x="390" y="9"/>
                  </a:lnTo>
                  <a:lnTo>
                    <a:pt x="382" y="15"/>
                  </a:lnTo>
                  <a:lnTo>
                    <a:pt x="369" y="28"/>
                  </a:lnTo>
                  <a:lnTo>
                    <a:pt x="365" y="33"/>
                  </a:lnTo>
                  <a:lnTo>
                    <a:pt x="358" y="45"/>
                  </a:lnTo>
                  <a:lnTo>
                    <a:pt x="356" y="51"/>
                  </a:lnTo>
                  <a:lnTo>
                    <a:pt x="353" y="64"/>
                  </a:lnTo>
                  <a:lnTo>
                    <a:pt x="352" y="71"/>
                  </a:lnTo>
                  <a:lnTo>
                    <a:pt x="350" y="93"/>
                  </a:lnTo>
                  <a:lnTo>
                    <a:pt x="351" y="116"/>
                  </a:lnTo>
                  <a:lnTo>
                    <a:pt x="352" y="130"/>
                  </a:lnTo>
                  <a:lnTo>
                    <a:pt x="353" y="137"/>
                  </a:lnTo>
                  <a:lnTo>
                    <a:pt x="356" y="150"/>
                  </a:lnTo>
                  <a:lnTo>
                    <a:pt x="358" y="156"/>
                  </a:lnTo>
                  <a:lnTo>
                    <a:pt x="365" y="168"/>
                  </a:lnTo>
                  <a:lnTo>
                    <a:pt x="369" y="173"/>
                  </a:lnTo>
                  <a:lnTo>
                    <a:pt x="382" y="186"/>
                  </a:lnTo>
                  <a:lnTo>
                    <a:pt x="390" y="192"/>
                  </a:lnTo>
                  <a:lnTo>
                    <a:pt x="409" y="199"/>
                  </a:lnTo>
                  <a:lnTo>
                    <a:pt x="419" y="200"/>
                  </a:lnTo>
                  <a:lnTo>
                    <a:pt x="430" y="200"/>
                  </a:lnTo>
                  <a:lnTo>
                    <a:pt x="440" y="200"/>
                  </a:lnTo>
                  <a:lnTo>
                    <a:pt x="450" y="199"/>
                  </a:lnTo>
                  <a:lnTo>
                    <a:pt x="469" y="191"/>
                  </a:lnTo>
                  <a:lnTo>
                    <a:pt x="478" y="185"/>
                  </a:lnTo>
                  <a:lnTo>
                    <a:pt x="491" y="172"/>
                  </a:lnTo>
                  <a:lnTo>
                    <a:pt x="495" y="165"/>
                  </a:lnTo>
                  <a:lnTo>
                    <a:pt x="501" y="150"/>
                  </a:lnTo>
                  <a:lnTo>
                    <a:pt x="503" y="142"/>
                  </a:lnTo>
                  <a:lnTo>
                    <a:pt x="504" y="132"/>
                  </a:lnTo>
                  <a:lnTo>
                    <a:pt x="464" y="132"/>
                  </a:lnTo>
                  <a:lnTo>
                    <a:pt x="464" y="142"/>
                  </a:lnTo>
                  <a:lnTo>
                    <a:pt x="461" y="148"/>
                  </a:lnTo>
                  <a:lnTo>
                    <a:pt x="453" y="157"/>
                  </a:lnTo>
                  <a:lnTo>
                    <a:pt x="450" y="160"/>
                  </a:lnTo>
                  <a:lnTo>
                    <a:pt x="436" y="166"/>
                  </a:lnTo>
                  <a:lnTo>
                    <a:pt x="424" y="166"/>
                  </a:lnTo>
                  <a:lnTo>
                    <a:pt x="410" y="160"/>
                  </a:lnTo>
                  <a:lnTo>
                    <a:pt x="406" y="157"/>
                  </a:lnTo>
                  <a:lnTo>
                    <a:pt x="399" y="150"/>
                  </a:lnTo>
                  <a:lnTo>
                    <a:pt x="397" y="146"/>
                  </a:lnTo>
                  <a:lnTo>
                    <a:pt x="394" y="138"/>
                  </a:lnTo>
                  <a:lnTo>
                    <a:pt x="392" y="133"/>
                  </a:lnTo>
                  <a:lnTo>
                    <a:pt x="390" y="119"/>
                  </a:lnTo>
                  <a:lnTo>
                    <a:pt x="390" y="105"/>
                  </a:lnTo>
                  <a:lnTo>
                    <a:pt x="391" y="77"/>
                  </a:lnTo>
                  <a:lnTo>
                    <a:pt x="392" y="68"/>
                  </a:lnTo>
                  <a:lnTo>
                    <a:pt x="394" y="63"/>
                  </a:lnTo>
                  <a:lnTo>
                    <a:pt x="397" y="55"/>
                  </a:lnTo>
                  <a:lnTo>
                    <a:pt x="399" y="51"/>
                  </a:lnTo>
                  <a:lnTo>
                    <a:pt x="406" y="44"/>
                  </a:lnTo>
                  <a:lnTo>
                    <a:pt x="410" y="41"/>
                  </a:lnTo>
                  <a:lnTo>
                    <a:pt x="424" y="35"/>
                  </a:lnTo>
                  <a:lnTo>
                    <a:pt x="436" y="35"/>
                  </a:lnTo>
                  <a:lnTo>
                    <a:pt x="450" y="41"/>
                  </a:lnTo>
                  <a:lnTo>
                    <a:pt x="453" y="43"/>
                  </a:lnTo>
                  <a:lnTo>
                    <a:pt x="459" y="50"/>
                  </a:lnTo>
                  <a:lnTo>
                    <a:pt x="460" y="53"/>
                  </a:lnTo>
                  <a:lnTo>
                    <a:pt x="463" y="58"/>
                  </a:lnTo>
                  <a:lnTo>
                    <a:pt x="464" y="62"/>
                  </a:lnTo>
                  <a:lnTo>
                    <a:pt x="464" y="68"/>
                  </a:lnTo>
                  <a:lnTo>
                    <a:pt x="504" y="68"/>
                  </a:lnTo>
                  <a:close/>
                  <a:moveTo>
                    <a:pt x="679" y="109"/>
                  </a:moveTo>
                  <a:lnTo>
                    <a:pt x="679" y="87"/>
                  </a:lnTo>
                  <a:lnTo>
                    <a:pt x="679" y="85"/>
                  </a:lnTo>
                  <a:lnTo>
                    <a:pt x="678" y="71"/>
                  </a:lnTo>
                  <a:lnTo>
                    <a:pt x="676" y="64"/>
                  </a:lnTo>
                  <a:lnTo>
                    <a:pt x="673" y="51"/>
                  </a:lnTo>
                  <a:lnTo>
                    <a:pt x="670" y="45"/>
                  </a:lnTo>
                  <a:lnTo>
                    <a:pt x="666" y="36"/>
                  </a:lnTo>
                  <a:lnTo>
                    <a:pt x="664" y="33"/>
                  </a:lnTo>
                  <a:lnTo>
                    <a:pt x="660" y="28"/>
                  </a:lnTo>
                  <a:lnTo>
                    <a:pt x="647" y="15"/>
                  </a:lnTo>
                  <a:lnTo>
                    <a:pt x="639" y="10"/>
                  </a:lnTo>
                  <a:lnTo>
                    <a:pt x="639" y="108"/>
                  </a:lnTo>
                  <a:lnTo>
                    <a:pt x="639" y="116"/>
                  </a:lnTo>
                  <a:lnTo>
                    <a:pt x="639" y="119"/>
                  </a:lnTo>
                  <a:lnTo>
                    <a:pt x="639" y="124"/>
                  </a:lnTo>
                  <a:lnTo>
                    <a:pt x="637" y="133"/>
                  </a:lnTo>
                  <a:lnTo>
                    <a:pt x="636" y="138"/>
                  </a:lnTo>
                  <a:lnTo>
                    <a:pt x="632" y="146"/>
                  </a:lnTo>
                  <a:lnTo>
                    <a:pt x="630" y="150"/>
                  </a:lnTo>
                  <a:lnTo>
                    <a:pt x="627" y="153"/>
                  </a:lnTo>
                  <a:lnTo>
                    <a:pt x="623" y="157"/>
                  </a:lnTo>
                  <a:lnTo>
                    <a:pt x="619" y="160"/>
                  </a:lnTo>
                  <a:lnTo>
                    <a:pt x="604" y="166"/>
                  </a:lnTo>
                  <a:lnTo>
                    <a:pt x="593" y="166"/>
                  </a:lnTo>
                  <a:lnTo>
                    <a:pt x="578" y="160"/>
                  </a:lnTo>
                  <a:lnTo>
                    <a:pt x="574" y="157"/>
                  </a:lnTo>
                  <a:lnTo>
                    <a:pt x="570" y="153"/>
                  </a:lnTo>
                  <a:lnTo>
                    <a:pt x="567" y="150"/>
                  </a:lnTo>
                  <a:lnTo>
                    <a:pt x="565" y="146"/>
                  </a:lnTo>
                  <a:lnTo>
                    <a:pt x="561" y="138"/>
                  </a:lnTo>
                  <a:lnTo>
                    <a:pt x="560" y="133"/>
                  </a:lnTo>
                  <a:lnTo>
                    <a:pt x="558" y="124"/>
                  </a:lnTo>
                  <a:lnTo>
                    <a:pt x="558" y="119"/>
                  </a:lnTo>
                  <a:lnTo>
                    <a:pt x="558" y="108"/>
                  </a:lnTo>
                  <a:lnTo>
                    <a:pt x="558" y="87"/>
                  </a:lnTo>
                  <a:lnTo>
                    <a:pt x="558" y="82"/>
                  </a:lnTo>
                  <a:lnTo>
                    <a:pt x="558" y="77"/>
                  </a:lnTo>
                  <a:lnTo>
                    <a:pt x="560" y="68"/>
                  </a:lnTo>
                  <a:lnTo>
                    <a:pt x="561" y="63"/>
                  </a:lnTo>
                  <a:lnTo>
                    <a:pt x="565" y="55"/>
                  </a:lnTo>
                  <a:lnTo>
                    <a:pt x="567" y="51"/>
                  </a:lnTo>
                  <a:lnTo>
                    <a:pt x="570" y="48"/>
                  </a:lnTo>
                  <a:lnTo>
                    <a:pt x="574" y="44"/>
                  </a:lnTo>
                  <a:lnTo>
                    <a:pt x="578" y="41"/>
                  </a:lnTo>
                  <a:lnTo>
                    <a:pt x="588" y="37"/>
                  </a:lnTo>
                  <a:lnTo>
                    <a:pt x="593" y="36"/>
                  </a:lnTo>
                  <a:lnTo>
                    <a:pt x="604" y="36"/>
                  </a:lnTo>
                  <a:lnTo>
                    <a:pt x="609" y="37"/>
                  </a:lnTo>
                  <a:lnTo>
                    <a:pt x="619" y="41"/>
                  </a:lnTo>
                  <a:lnTo>
                    <a:pt x="623" y="44"/>
                  </a:lnTo>
                  <a:lnTo>
                    <a:pt x="627" y="48"/>
                  </a:lnTo>
                  <a:lnTo>
                    <a:pt x="630" y="51"/>
                  </a:lnTo>
                  <a:lnTo>
                    <a:pt x="632" y="55"/>
                  </a:lnTo>
                  <a:lnTo>
                    <a:pt x="636" y="63"/>
                  </a:lnTo>
                  <a:lnTo>
                    <a:pt x="637" y="68"/>
                  </a:lnTo>
                  <a:lnTo>
                    <a:pt x="639" y="77"/>
                  </a:lnTo>
                  <a:lnTo>
                    <a:pt x="639" y="82"/>
                  </a:lnTo>
                  <a:lnTo>
                    <a:pt x="639" y="87"/>
                  </a:lnTo>
                  <a:lnTo>
                    <a:pt x="639" y="108"/>
                  </a:lnTo>
                  <a:lnTo>
                    <a:pt x="639" y="10"/>
                  </a:lnTo>
                  <a:lnTo>
                    <a:pt x="638" y="9"/>
                  </a:lnTo>
                  <a:lnTo>
                    <a:pt x="629" y="6"/>
                  </a:lnTo>
                  <a:lnTo>
                    <a:pt x="614" y="2"/>
                  </a:lnTo>
                  <a:lnTo>
                    <a:pt x="598" y="0"/>
                  </a:lnTo>
                  <a:lnTo>
                    <a:pt x="583" y="2"/>
                  </a:lnTo>
                  <a:lnTo>
                    <a:pt x="568" y="6"/>
                  </a:lnTo>
                  <a:lnTo>
                    <a:pt x="559" y="9"/>
                  </a:lnTo>
                  <a:lnTo>
                    <a:pt x="550" y="15"/>
                  </a:lnTo>
                  <a:lnTo>
                    <a:pt x="537" y="28"/>
                  </a:lnTo>
                  <a:lnTo>
                    <a:pt x="533" y="33"/>
                  </a:lnTo>
                  <a:lnTo>
                    <a:pt x="527" y="45"/>
                  </a:lnTo>
                  <a:lnTo>
                    <a:pt x="524" y="51"/>
                  </a:lnTo>
                  <a:lnTo>
                    <a:pt x="522" y="58"/>
                  </a:lnTo>
                  <a:lnTo>
                    <a:pt x="520" y="64"/>
                  </a:lnTo>
                  <a:lnTo>
                    <a:pt x="519" y="71"/>
                  </a:lnTo>
                  <a:lnTo>
                    <a:pt x="518" y="85"/>
                  </a:lnTo>
                  <a:lnTo>
                    <a:pt x="518" y="87"/>
                  </a:lnTo>
                  <a:lnTo>
                    <a:pt x="518" y="109"/>
                  </a:lnTo>
                  <a:lnTo>
                    <a:pt x="518" y="116"/>
                  </a:lnTo>
                  <a:lnTo>
                    <a:pt x="519" y="130"/>
                  </a:lnTo>
                  <a:lnTo>
                    <a:pt x="521" y="137"/>
                  </a:lnTo>
                  <a:lnTo>
                    <a:pt x="522" y="143"/>
                  </a:lnTo>
                  <a:lnTo>
                    <a:pt x="524" y="150"/>
                  </a:lnTo>
                  <a:lnTo>
                    <a:pt x="527" y="156"/>
                  </a:lnTo>
                  <a:lnTo>
                    <a:pt x="533" y="168"/>
                  </a:lnTo>
                  <a:lnTo>
                    <a:pt x="537" y="173"/>
                  </a:lnTo>
                  <a:lnTo>
                    <a:pt x="550" y="186"/>
                  </a:lnTo>
                  <a:lnTo>
                    <a:pt x="559" y="192"/>
                  </a:lnTo>
                  <a:lnTo>
                    <a:pt x="578" y="199"/>
                  </a:lnTo>
                  <a:lnTo>
                    <a:pt x="588" y="200"/>
                  </a:lnTo>
                  <a:lnTo>
                    <a:pt x="609" y="200"/>
                  </a:lnTo>
                  <a:lnTo>
                    <a:pt x="619" y="199"/>
                  </a:lnTo>
                  <a:lnTo>
                    <a:pt x="638" y="192"/>
                  </a:lnTo>
                  <a:lnTo>
                    <a:pt x="647" y="186"/>
                  </a:lnTo>
                  <a:lnTo>
                    <a:pt x="660" y="173"/>
                  </a:lnTo>
                  <a:lnTo>
                    <a:pt x="664" y="168"/>
                  </a:lnTo>
                  <a:lnTo>
                    <a:pt x="665" y="166"/>
                  </a:lnTo>
                  <a:lnTo>
                    <a:pt x="670" y="156"/>
                  </a:lnTo>
                  <a:lnTo>
                    <a:pt x="673" y="150"/>
                  </a:lnTo>
                  <a:lnTo>
                    <a:pt x="676" y="137"/>
                  </a:lnTo>
                  <a:lnTo>
                    <a:pt x="678" y="130"/>
                  </a:lnTo>
                  <a:lnTo>
                    <a:pt x="679" y="116"/>
                  </a:lnTo>
                  <a:lnTo>
                    <a:pt x="679" y="109"/>
                  </a:lnTo>
                  <a:close/>
                  <a:moveTo>
                    <a:pt x="859" y="197"/>
                  </a:moveTo>
                  <a:lnTo>
                    <a:pt x="827" y="126"/>
                  </a:lnTo>
                  <a:lnTo>
                    <a:pt x="823" y="119"/>
                  </a:lnTo>
                  <a:lnTo>
                    <a:pt x="833" y="115"/>
                  </a:lnTo>
                  <a:lnTo>
                    <a:pt x="841" y="108"/>
                  </a:lnTo>
                  <a:lnTo>
                    <a:pt x="853" y="90"/>
                  </a:lnTo>
                  <a:lnTo>
                    <a:pt x="854" y="89"/>
                  </a:lnTo>
                  <a:lnTo>
                    <a:pt x="857" y="78"/>
                  </a:lnTo>
                  <a:lnTo>
                    <a:pt x="857" y="57"/>
                  </a:lnTo>
                  <a:lnTo>
                    <a:pt x="856" y="49"/>
                  </a:lnTo>
                  <a:lnTo>
                    <a:pt x="852" y="38"/>
                  </a:lnTo>
                  <a:lnTo>
                    <a:pt x="851" y="35"/>
                  </a:lnTo>
                  <a:lnTo>
                    <a:pt x="846" y="28"/>
                  </a:lnTo>
                  <a:lnTo>
                    <a:pt x="835" y="17"/>
                  </a:lnTo>
                  <a:lnTo>
                    <a:pt x="828" y="12"/>
                  </a:lnTo>
                  <a:lnTo>
                    <a:pt x="818" y="8"/>
                  </a:lnTo>
                  <a:lnTo>
                    <a:pt x="818" y="61"/>
                  </a:lnTo>
                  <a:lnTo>
                    <a:pt x="818" y="73"/>
                  </a:lnTo>
                  <a:lnTo>
                    <a:pt x="816" y="79"/>
                  </a:lnTo>
                  <a:lnTo>
                    <a:pt x="811" y="84"/>
                  </a:lnTo>
                  <a:lnTo>
                    <a:pt x="806" y="88"/>
                  </a:lnTo>
                  <a:lnTo>
                    <a:pt x="799" y="90"/>
                  </a:lnTo>
                  <a:lnTo>
                    <a:pt x="747" y="90"/>
                  </a:lnTo>
                  <a:lnTo>
                    <a:pt x="747" y="38"/>
                  </a:lnTo>
                  <a:lnTo>
                    <a:pt x="794" y="38"/>
                  </a:lnTo>
                  <a:lnTo>
                    <a:pt x="798" y="39"/>
                  </a:lnTo>
                  <a:lnTo>
                    <a:pt x="805" y="42"/>
                  </a:lnTo>
                  <a:lnTo>
                    <a:pt x="808" y="44"/>
                  </a:lnTo>
                  <a:lnTo>
                    <a:pt x="813" y="49"/>
                  </a:lnTo>
                  <a:lnTo>
                    <a:pt x="815" y="52"/>
                  </a:lnTo>
                  <a:lnTo>
                    <a:pt x="818" y="58"/>
                  </a:lnTo>
                  <a:lnTo>
                    <a:pt x="818" y="61"/>
                  </a:lnTo>
                  <a:lnTo>
                    <a:pt x="818" y="8"/>
                  </a:lnTo>
                  <a:lnTo>
                    <a:pt x="811" y="5"/>
                  </a:lnTo>
                  <a:lnTo>
                    <a:pt x="801" y="4"/>
                  </a:lnTo>
                  <a:lnTo>
                    <a:pt x="708" y="4"/>
                  </a:lnTo>
                  <a:lnTo>
                    <a:pt x="708" y="197"/>
                  </a:lnTo>
                  <a:lnTo>
                    <a:pt x="747" y="197"/>
                  </a:lnTo>
                  <a:lnTo>
                    <a:pt x="747" y="126"/>
                  </a:lnTo>
                  <a:lnTo>
                    <a:pt x="785" y="126"/>
                  </a:lnTo>
                  <a:lnTo>
                    <a:pt x="816" y="197"/>
                  </a:lnTo>
                  <a:lnTo>
                    <a:pt x="859" y="197"/>
                  </a:lnTo>
                  <a:close/>
                  <a:moveTo>
                    <a:pt x="1022" y="3"/>
                  </a:moveTo>
                  <a:lnTo>
                    <a:pt x="883" y="3"/>
                  </a:lnTo>
                  <a:lnTo>
                    <a:pt x="883" y="39"/>
                  </a:lnTo>
                  <a:lnTo>
                    <a:pt x="983" y="39"/>
                  </a:lnTo>
                  <a:lnTo>
                    <a:pt x="983" y="79"/>
                  </a:lnTo>
                  <a:lnTo>
                    <a:pt x="895" y="79"/>
                  </a:lnTo>
                  <a:lnTo>
                    <a:pt x="895" y="115"/>
                  </a:lnTo>
                  <a:lnTo>
                    <a:pt x="983" y="115"/>
                  </a:lnTo>
                  <a:lnTo>
                    <a:pt x="983" y="161"/>
                  </a:lnTo>
                  <a:lnTo>
                    <a:pt x="883" y="161"/>
                  </a:lnTo>
                  <a:lnTo>
                    <a:pt x="883" y="197"/>
                  </a:lnTo>
                  <a:lnTo>
                    <a:pt x="1022" y="197"/>
                  </a:lnTo>
                  <a:lnTo>
                    <a:pt x="1022" y="161"/>
                  </a:lnTo>
                  <a:lnTo>
                    <a:pt x="1022" y="115"/>
                  </a:lnTo>
                  <a:lnTo>
                    <a:pt x="1022" y="79"/>
                  </a:lnTo>
                  <a:lnTo>
                    <a:pt x="1022" y="39"/>
                  </a:lnTo>
                  <a:lnTo>
                    <a:pt x="1022" y="3"/>
                  </a:lnTo>
                  <a:close/>
                </a:path>
              </a:pathLst>
            </a:custGeom>
            <a:solidFill>
              <a:srgbClr val="6B6F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48" name="Picture 52">
              <a:extLst>
                <a:ext uri="{FF2B5EF4-FFF2-40B4-BE49-F238E27FC236}">
                  <a16:creationId xmlns:a16="http://schemas.microsoft.com/office/drawing/2014/main" id="{032DF3AA-06FC-20D3-5243-E1BF34439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1" y="9512"/>
              <a:ext cx="45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53">
              <a:extLst>
                <a:ext uri="{FF2B5EF4-FFF2-40B4-BE49-F238E27FC236}">
                  <a16:creationId xmlns:a16="http://schemas.microsoft.com/office/drawing/2014/main" id="{12A1FF22-2C57-3262-2964-9BE114D282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5" y="9368"/>
              <a:ext cx="1731"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2" name="Picture 56">
              <a:extLst>
                <a:ext uri="{FF2B5EF4-FFF2-40B4-BE49-F238E27FC236}">
                  <a16:creationId xmlns:a16="http://schemas.microsoft.com/office/drawing/2014/main" id="{F6C0C446-4B21-1137-9E33-D8D8C5F4A1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25" y="987"/>
              <a:ext cx="2384"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3" name="Picture 57">
              <a:extLst>
                <a:ext uri="{FF2B5EF4-FFF2-40B4-BE49-F238E27FC236}">
                  <a16:creationId xmlns:a16="http://schemas.microsoft.com/office/drawing/2014/main" id="{0FD33309-797B-1235-B30E-53BFBAABC9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67" y="987"/>
              <a:ext cx="2553"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4" name="Picture 58">
              <a:extLst>
                <a:ext uri="{FF2B5EF4-FFF2-40B4-BE49-F238E27FC236}">
                  <a16:creationId xmlns:a16="http://schemas.microsoft.com/office/drawing/2014/main" id="{5D8ADE64-9A63-7E94-E809-2C887B8061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3" y="987"/>
              <a:ext cx="1737" cy="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5" name="Picture 59">
              <a:extLst>
                <a:ext uri="{FF2B5EF4-FFF2-40B4-BE49-F238E27FC236}">
                  <a16:creationId xmlns:a16="http://schemas.microsoft.com/office/drawing/2014/main" id="{11B399A9-7202-A1B8-C982-85E3474D1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87" y="8081"/>
              <a:ext cx="1571"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60">
              <a:extLst>
                <a:ext uri="{FF2B5EF4-FFF2-40B4-BE49-F238E27FC236}">
                  <a16:creationId xmlns:a16="http://schemas.microsoft.com/office/drawing/2014/main" id="{267F064F-7961-482F-5B98-D58F6B2AC095}"/>
                </a:ext>
              </a:extLst>
            </p:cNvPr>
            <p:cNvSpPr>
              <a:spLocks/>
            </p:cNvSpPr>
            <p:nvPr/>
          </p:nvSpPr>
          <p:spPr bwMode="auto">
            <a:xfrm>
              <a:off x="12427" y="8383"/>
              <a:ext cx="340" cy="486"/>
            </a:xfrm>
            <a:custGeom>
              <a:avLst/>
              <a:gdLst>
                <a:gd name="T0" fmla="+- 0 12475 12428"/>
                <a:gd name="T1" fmla="*/ T0 w 340"/>
                <a:gd name="T2" fmla="+- 0 8393 8383"/>
                <a:gd name="T3" fmla="*/ 8393 h 486"/>
                <a:gd name="T4" fmla="+- 0 12434 12428"/>
                <a:gd name="T5" fmla="*/ T4 w 340"/>
                <a:gd name="T6" fmla="+- 0 8438 8383"/>
                <a:gd name="T7" fmla="*/ 8438 h 486"/>
                <a:gd name="T8" fmla="+- 0 12439 12428"/>
                <a:gd name="T9" fmla="*/ T8 w 340"/>
                <a:gd name="T10" fmla="+- 0 8535 8383"/>
                <a:gd name="T11" fmla="*/ 8535 h 486"/>
                <a:gd name="T12" fmla="+- 0 12508 12428"/>
                <a:gd name="T13" fmla="*/ T12 w 340"/>
                <a:gd name="T14" fmla="+- 0 8708 8383"/>
                <a:gd name="T15" fmla="*/ 8708 h 486"/>
                <a:gd name="T16" fmla="+- 0 12580 12428"/>
                <a:gd name="T17" fmla="*/ T16 w 340"/>
                <a:gd name="T18" fmla="+- 0 8847 8383"/>
                <a:gd name="T19" fmla="*/ 8847 h 486"/>
                <a:gd name="T20" fmla="+- 0 12615 12428"/>
                <a:gd name="T21" fmla="*/ T20 w 340"/>
                <a:gd name="T22" fmla="+- 0 8847 8383"/>
                <a:gd name="T23" fmla="*/ 8847 h 486"/>
                <a:gd name="T24" fmla="+- 0 12598 12428"/>
                <a:gd name="T25" fmla="*/ T24 w 340"/>
                <a:gd name="T26" fmla="+- 0 8814 8383"/>
                <a:gd name="T27" fmla="*/ 8814 h 486"/>
                <a:gd name="T28" fmla="+- 0 12565 12428"/>
                <a:gd name="T29" fmla="*/ T28 w 340"/>
                <a:gd name="T30" fmla="+- 0 8752 8383"/>
                <a:gd name="T31" fmla="*/ 8752 h 486"/>
                <a:gd name="T32" fmla="+- 0 12496 12428"/>
                <a:gd name="T33" fmla="*/ T32 w 340"/>
                <a:gd name="T34" fmla="+- 0 8599 8383"/>
                <a:gd name="T35" fmla="*/ 8599 h 486"/>
                <a:gd name="T36" fmla="+- 0 12461 12428"/>
                <a:gd name="T37" fmla="*/ T36 w 340"/>
                <a:gd name="T38" fmla="+- 0 8470 8383"/>
                <a:gd name="T39" fmla="*/ 8470 h 486"/>
                <a:gd name="T40" fmla="+- 0 12467 12428"/>
                <a:gd name="T41" fmla="*/ T40 w 340"/>
                <a:gd name="T42" fmla="+- 0 8442 8383"/>
                <a:gd name="T43" fmla="*/ 8442 h 486"/>
                <a:gd name="T44" fmla="+- 0 12487 12428"/>
                <a:gd name="T45" fmla="*/ T44 w 340"/>
                <a:gd name="T46" fmla="+- 0 8423 8383"/>
                <a:gd name="T47" fmla="*/ 8423 h 486"/>
                <a:gd name="T48" fmla="+- 0 12516 12428"/>
                <a:gd name="T49" fmla="*/ T48 w 340"/>
                <a:gd name="T50" fmla="+- 0 8418 8383"/>
                <a:gd name="T51" fmla="*/ 8418 h 486"/>
                <a:gd name="T52" fmla="+- 0 12760 12428"/>
                <a:gd name="T53" fmla="*/ T52 w 340"/>
                <a:gd name="T54" fmla="+- 0 8438 8383"/>
                <a:gd name="T55" fmla="*/ 8438 h 486"/>
                <a:gd name="T56" fmla="+- 0 12731 12428"/>
                <a:gd name="T57" fmla="*/ T56 w 340"/>
                <a:gd name="T58" fmla="+- 0 8445 8383"/>
                <a:gd name="T59" fmla="*/ 8445 h 486"/>
                <a:gd name="T60" fmla="+- 0 12734 12428"/>
                <a:gd name="T61" fmla="*/ T60 w 340"/>
                <a:gd name="T62" fmla="+- 0 8470 8383"/>
                <a:gd name="T63" fmla="*/ 8470 h 486"/>
                <a:gd name="T64" fmla="+- 0 12699 12428"/>
                <a:gd name="T65" fmla="*/ T64 w 340"/>
                <a:gd name="T66" fmla="+- 0 8599 8383"/>
                <a:gd name="T67" fmla="*/ 8599 h 486"/>
                <a:gd name="T68" fmla="+- 0 12631 12428"/>
                <a:gd name="T69" fmla="*/ T68 w 340"/>
                <a:gd name="T70" fmla="+- 0 8752 8383"/>
                <a:gd name="T71" fmla="*/ 8752 h 486"/>
                <a:gd name="T72" fmla="+- 0 12598 12428"/>
                <a:gd name="T73" fmla="*/ T72 w 340"/>
                <a:gd name="T74" fmla="+- 0 8814 8383"/>
                <a:gd name="T75" fmla="*/ 8814 h 486"/>
                <a:gd name="T76" fmla="+- 0 12648 12428"/>
                <a:gd name="T77" fmla="*/ T76 w 340"/>
                <a:gd name="T78" fmla="+- 0 8788 8383"/>
                <a:gd name="T79" fmla="*/ 8788 h 486"/>
                <a:gd name="T80" fmla="+- 0 12727 12428"/>
                <a:gd name="T81" fmla="*/ T80 w 340"/>
                <a:gd name="T82" fmla="+- 0 8619 8383"/>
                <a:gd name="T83" fmla="*/ 8619 h 486"/>
                <a:gd name="T84" fmla="+- 0 12768 12428"/>
                <a:gd name="T85" fmla="*/ T84 w 340"/>
                <a:gd name="T86" fmla="+- 0 8470 8383"/>
                <a:gd name="T87" fmla="*/ 8470 h 486"/>
                <a:gd name="T88" fmla="+- 0 12760 12428"/>
                <a:gd name="T89" fmla="*/ T88 w 340"/>
                <a:gd name="T90" fmla="+- 0 8438 8383"/>
                <a:gd name="T91" fmla="*/ 8438 h 486"/>
                <a:gd name="T92" fmla="+- 0 12487 12428"/>
                <a:gd name="T93" fmla="*/ T92 w 340"/>
                <a:gd name="T94" fmla="+- 0 8423 8383"/>
                <a:gd name="T95" fmla="*/ 8423 h 486"/>
                <a:gd name="T96" fmla="+- 0 12525 12428"/>
                <a:gd name="T97" fmla="*/ T96 w 340"/>
                <a:gd name="T98" fmla="+- 0 8482 8383"/>
                <a:gd name="T99" fmla="*/ 8482 h 486"/>
                <a:gd name="T100" fmla="+- 0 12598 12428"/>
                <a:gd name="T101" fmla="*/ T100 w 340"/>
                <a:gd name="T102" fmla="+- 0 8506 8383"/>
                <a:gd name="T103" fmla="*/ 8506 h 486"/>
                <a:gd name="T104" fmla="+- 0 12668 12428"/>
                <a:gd name="T105" fmla="*/ T104 w 340"/>
                <a:gd name="T106" fmla="+- 0 8484 8383"/>
                <a:gd name="T107" fmla="*/ 8484 h 486"/>
                <a:gd name="T108" fmla="+- 0 12598 12428"/>
                <a:gd name="T109" fmla="*/ T108 w 340"/>
                <a:gd name="T110" fmla="+- 0 8472 8383"/>
                <a:gd name="T111" fmla="*/ 8472 h 486"/>
                <a:gd name="T112" fmla="+- 0 12534 12428"/>
                <a:gd name="T113" fmla="*/ T112 w 340"/>
                <a:gd name="T114" fmla="+- 0 8447 8383"/>
                <a:gd name="T115" fmla="*/ 8447 h 486"/>
                <a:gd name="T116" fmla="+- 0 12726 12428"/>
                <a:gd name="T117" fmla="*/ T116 w 340"/>
                <a:gd name="T118" fmla="+- 0 8396 8383"/>
                <a:gd name="T119" fmla="*/ 8396 h 486"/>
                <a:gd name="T120" fmla="+- 0 12694 12428"/>
                <a:gd name="T121" fmla="*/ T120 w 340"/>
                <a:gd name="T122" fmla="+- 0 8422 8383"/>
                <a:gd name="T123" fmla="*/ 8422 h 486"/>
                <a:gd name="T124" fmla="+- 0 12634 12428"/>
                <a:gd name="T125" fmla="*/ T124 w 340"/>
                <a:gd name="T126" fmla="+- 0 8465 8383"/>
                <a:gd name="T127" fmla="*/ 8465 h 486"/>
                <a:gd name="T128" fmla="+- 0 12682 12428"/>
                <a:gd name="T129" fmla="*/ T128 w 340"/>
                <a:gd name="T130" fmla="+- 0 8472 8383"/>
                <a:gd name="T131" fmla="*/ 8472 h 486"/>
                <a:gd name="T132" fmla="+- 0 12724 12428"/>
                <a:gd name="T133" fmla="*/ T132 w 340"/>
                <a:gd name="T134" fmla="+- 0 8438 8383"/>
                <a:gd name="T135" fmla="*/ 8438 h 486"/>
                <a:gd name="T136" fmla="+- 0 12757 12428"/>
                <a:gd name="T137" fmla="*/ T136 w 340"/>
                <a:gd name="T138" fmla="+- 0 8428 8383"/>
                <a:gd name="T139" fmla="*/ 8428 h 486"/>
                <a:gd name="T140" fmla="+- 0 12726 12428"/>
                <a:gd name="T141" fmla="*/ T140 w 340"/>
                <a:gd name="T142" fmla="+- 0 8396 8383"/>
                <a:gd name="T143" fmla="*/ 8396 h 4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340" h="486">
                  <a:moveTo>
                    <a:pt x="78" y="0"/>
                  </a:moveTo>
                  <a:lnTo>
                    <a:pt x="47" y="10"/>
                  </a:lnTo>
                  <a:lnTo>
                    <a:pt x="22" y="29"/>
                  </a:lnTo>
                  <a:lnTo>
                    <a:pt x="6" y="55"/>
                  </a:lnTo>
                  <a:lnTo>
                    <a:pt x="0" y="87"/>
                  </a:lnTo>
                  <a:lnTo>
                    <a:pt x="11" y="152"/>
                  </a:lnTo>
                  <a:lnTo>
                    <a:pt x="41" y="236"/>
                  </a:lnTo>
                  <a:lnTo>
                    <a:pt x="80" y="325"/>
                  </a:lnTo>
                  <a:lnTo>
                    <a:pt x="120" y="405"/>
                  </a:lnTo>
                  <a:lnTo>
                    <a:pt x="152" y="464"/>
                  </a:lnTo>
                  <a:lnTo>
                    <a:pt x="170" y="486"/>
                  </a:lnTo>
                  <a:lnTo>
                    <a:pt x="187" y="464"/>
                  </a:lnTo>
                  <a:lnTo>
                    <a:pt x="205" y="431"/>
                  </a:lnTo>
                  <a:lnTo>
                    <a:pt x="170" y="431"/>
                  </a:lnTo>
                  <a:lnTo>
                    <a:pt x="168" y="427"/>
                  </a:lnTo>
                  <a:lnTo>
                    <a:pt x="137" y="369"/>
                  </a:lnTo>
                  <a:lnTo>
                    <a:pt x="102" y="294"/>
                  </a:lnTo>
                  <a:lnTo>
                    <a:pt x="68" y="216"/>
                  </a:lnTo>
                  <a:lnTo>
                    <a:pt x="43" y="143"/>
                  </a:lnTo>
                  <a:lnTo>
                    <a:pt x="33" y="87"/>
                  </a:lnTo>
                  <a:lnTo>
                    <a:pt x="35" y="72"/>
                  </a:lnTo>
                  <a:lnTo>
                    <a:pt x="39" y="59"/>
                  </a:lnTo>
                  <a:lnTo>
                    <a:pt x="47" y="48"/>
                  </a:lnTo>
                  <a:lnTo>
                    <a:pt x="59" y="40"/>
                  </a:lnTo>
                  <a:lnTo>
                    <a:pt x="91" y="40"/>
                  </a:lnTo>
                  <a:lnTo>
                    <a:pt x="88" y="35"/>
                  </a:lnTo>
                  <a:lnTo>
                    <a:pt x="78" y="0"/>
                  </a:lnTo>
                  <a:close/>
                  <a:moveTo>
                    <a:pt x="332" y="55"/>
                  </a:moveTo>
                  <a:lnTo>
                    <a:pt x="296" y="55"/>
                  </a:lnTo>
                  <a:lnTo>
                    <a:pt x="303" y="62"/>
                  </a:lnTo>
                  <a:lnTo>
                    <a:pt x="306" y="78"/>
                  </a:lnTo>
                  <a:lnTo>
                    <a:pt x="306" y="87"/>
                  </a:lnTo>
                  <a:lnTo>
                    <a:pt x="296" y="143"/>
                  </a:lnTo>
                  <a:lnTo>
                    <a:pt x="271" y="216"/>
                  </a:lnTo>
                  <a:lnTo>
                    <a:pt x="238" y="294"/>
                  </a:lnTo>
                  <a:lnTo>
                    <a:pt x="203" y="369"/>
                  </a:lnTo>
                  <a:lnTo>
                    <a:pt x="172" y="427"/>
                  </a:lnTo>
                  <a:lnTo>
                    <a:pt x="170" y="431"/>
                  </a:lnTo>
                  <a:lnTo>
                    <a:pt x="205" y="431"/>
                  </a:lnTo>
                  <a:lnTo>
                    <a:pt x="220" y="405"/>
                  </a:lnTo>
                  <a:lnTo>
                    <a:pt x="260" y="325"/>
                  </a:lnTo>
                  <a:lnTo>
                    <a:pt x="299" y="236"/>
                  </a:lnTo>
                  <a:lnTo>
                    <a:pt x="328" y="152"/>
                  </a:lnTo>
                  <a:lnTo>
                    <a:pt x="340" y="87"/>
                  </a:lnTo>
                  <a:lnTo>
                    <a:pt x="337" y="65"/>
                  </a:lnTo>
                  <a:lnTo>
                    <a:pt x="332" y="55"/>
                  </a:lnTo>
                  <a:close/>
                  <a:moveTo>
                    <a:pt x="91" y="40"/>
                  </a:moveTo>
                  <a:lnTo>
                    <a:pt x="59" y="40"/>
                  </a:lnTo>
                  <a:lnTo>
                    <a:pt x="74" y="72"/>
                  </a:lnTo>
                  <a:lnTo>
                    <a:pt x="97" y="99"/>
                  </a:lnTo>
                  <a:lnTo>
                    <a:pt x="129" y="116"/>
                  </a:lnTo>
                  <a:lnTo>
                    <a:pt x="170" y="123"/>
                  </a:lnTo>
                  <a:lnTo>
                    <a:pt x="209" y="117"/>
                  </a:lnTo>
                  <a:lnTo>
                    <a:pt x="240" y="101"/>
                  </a:lnTo>
                  <a:lnTo>
                    <a:pt x="254" y="89"/>
                  </a:lnTo>
                  <a:lnTo>
                    <a:pt x="170" y="89"/>
                  </a:lnTo>
                  <a:lnTo>
                    <a:pt x="133" y="82"/>
                  </a:lnTo>
                  <a:lnTo>
                    <a:pt x="106" y="64"/>
                  </a:lnTo>
                  <a:lnTo>
                    <a:pt x="91" y="40"/>
                  </a:lnTo>
                  <a:close/>
                  <a:moveTo>
                    <a:pt x="298" y="13"/>
                  </a:moveTo>
                  <a:lnTo>
                    <a:pt x="294" y="16"/>
                  </a:lnTo>
                  <a:lnTo>
                    <a:pt x="266" y="39"/>
                  </a:lnTo>
                  <a:lnTo>
                    <a:pt x="237" y="63"/>
                  </a:lnTo>
                  <a:lnTo>
                    <a:pt x="206" y="82"/>
                  </a:lnTo>
                  <a:lnTo>
                    <a:pt x="170" y="89"/>
                  </a:lnTo>
                  <a:lnTo>
                    <a:pt x="254" y="89"/>
                  </a:lnTo>
                  <a:lnTo>
                    <a:pt x="268" y="79"/>
                  </a:lnTo>
                  <a:lnTo>
                    <a:pt x="296" y="55"/>
                  </a:lnTo>
                  <a:lnTo>
                    <a:pt x="332" y="55"/>
                  </a:lnTo>
                  <a:lnTo>
                    <a:pt x="329" y="45"/>
                  </a:lnTo>
                  <a:lnTo>
                    <a:pt x="315" y="27"/>
                  </a:lnTo>
                  <a:lnTo>
                    <a:pt x="298" y="13"/>
                  </a:lnTo>
                  <a:close/>
                </a:path>
              </a:pathLst>
            </a:custGeom>
            <a:solidFill>
              <a:srgbClr val="B0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57" name="Picture 61">
              <a:extLst>
                <a:ext uri="{FF2B5EF4-FFF2-40B4-BE49-F238E27FC236}">
                  <a16:creationId xmlns:a16="http://schemas.microsoft.com/office/drawing/2014/main" id="{5E10A165-5992-F4B8-A4D9-148CDF1619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24" y="8291"/>
              <a:ext cx="550"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62">
              <a:extLst>
                <a:ext uri="{FF2B5EF4-FFF2-40B4-BE49-F238E27FC236}">
                  <a16:creationId xmlns:a16="http://schemas.microsoft.com/office/drawing/2014/main" id="{C818374F-A30D-4634-4EB1-D81157DEAECB}"/>
                </a:ext>
              </a:extLst>
            </p:cNvPr>
            <p:cNvSpPr>
              <a:spLocks noChangeArrowheads="1"/>
            </p:cNvSpPr>
            <p:nvPr/>
          </p:nvSpPr>
          <p:spPr bwMode="auto">
            <a:xfrm>
              <a:off x="13107" y="8445"/>
              <a:ext cx="73" cy="279"/>
            </a:xfrm>
            <a:prstGeom prst="rect">
              <a:avLst/>
            </a:prstGeom>
            <a:solidFill>
              <a:srgbClr val="0059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59" name="Picture 63">
              <a:extLst>
                <a:ext uri="{FF2B5EF4-FFF2-40B4-BE49-F238E27FC236}">
                  <a16:creationId xmlns:a16="http://schemas.microsoft.com/office/drawing/2014/main" id="{9D180FDB-261E-EC21-51AB-0F0F2A429B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35" y="8440"/>
              <a:ext cx="265"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0" name="Picture 64">
              <a:extLst>
                <a:ext uri="{FF2B5EF4-FFF2-40B4-BE49-F238E27FC236}">
                  <a16:creationId xmlns:a16="http://schemas.microsoft.com/office/drawing/2014/main" id="{7515A6EF-1683-427F-3C3B-D918C489DA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40" y="8438"/>
              <a:ext cx="25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1" name="Picture 65">
              <a:extLst>
                <a:ext uri="{FF2B5EF4-FFF2-40B4-BE49-F238E27FC236}">
                  <a16:creationId xmlns:a16="http://schemas.microsoft.com/office/drawing/2014/main" id="{99F41CE1-DAC4-CEDB-F349-01986A640A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28" y="8445"/>
              <a:ext cx="540"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66">
              <a:extLst>
                <a:ext uri="{FF2B5EF4-FFF2-40B4-BE49-F238E27FC236}">
                  <a16:creationId xmlns:a16="http://schemas.microsoft.com/office/drawing/2014/main" id="{565DDA08-918B-1CC0-28B4-2C35A790F201}"/>
                </a:ext>
              </a:extLst>
            </p:cNvPr>
            <p:cNvSpPr>
              <a:spLocks/>
            </p:cNvSpPr>
            <p:nvPr/>
          </p:nvSpPr>
          <p:spPr bwMode="auto">
            <a:xfrm>
              <a:off x="15595" y="8449"/>
              <a:ext cx="40" cy="39"/>
            </a:xfrm>
            <a:custGeom>
              <a:avLst/>
              <a:gdLst>
                <a:gd name="T0" fmla="+- 0 15628 15595"/>
                <a:gd name="T1" fmla="*/ T0 w 40"/>
                <a:gd name="T2" fmla="+- 0 8449 8449"/>
                <a:gd name="T3" fmla="*/ 8449 h 39"/>
                <a:gd name="T4" fmla="+- 0 15618 15595"/>
                <a:gd name="T5" fmla="*/ T4 w 40"/>
                <a:gd name="T6" fmla="+- 0 8449 8449"/>
                <a:gd name="T7" fmla="*/ 8449 h 39"/>
                <a:gd name="T8" fmla="+- 0 15595 15595"/>
                <a:gd name="T9" fmla="*/ T8 w 40"/>
                <a:gd name="T10" fmla="+- 0 8449 8449"/>
                <a:gd name="T11" fmla="*/ 8449 h 39"/>
                <a:gd name="T12" fmla="+- 0 15595 15595"/>
                <a:gd name="T13" fmla="*/ T12 w 40"/>
                <a:gd name="T14" fmla="+- 0 8488 8449"/>
                <a:gd name="T15" fmla="*/ 8488 h 39"/>
                <a:gd name="T16" fmla="+- 0 15628 15595"/>
                <a:gd name="T17" fmla="*/ T16 w 40"/>
                <a:gd name="T18" fmla="+- 0 8488 8449"/>
                <a:gd name="T19" fmla="*/ 8488 h 39"/>
                <a:gd name="T20" fmla="+- 0 15634 15595"/>
                <a:gd name="T21" fmla="*/ T20 w 40"/>
                <a:gd name="T22" fmla="+- 0 8481 8449"/>
                <a:gd name="T23" fmla="*/ 8481 h 39"/>
                <a:gd name="T24" fmla="+- 0 15634 15595"/>
                <a:gd name="T25" fmla="*/ T24 w 40"/>
                <a:gd name="T26" fmla="+- 0 8456 8449"/>
                <a:gd name="T27" fmla="*/ 8456 h 39"/>
                <a:gd name="T28" fmla="+- 0 15628 15595"/>
                <a:gd name="T29" fmla="*/ T28 w 40"/>
                <a:gd name="T30" fmla="+- 0 8449 8449"/>
                <a:gd name="T31" fmla="*/ 8449 h 3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40" h="39">
                  <a:moveTo>
                    <a:pt x="33" y="0"/>
                  </a:moveTo>
                  <a:lnTo>
                    <a:pt x="23" y="0"/>
                  </a:lnTo>
                  <a:lnTo>
                    <a:pt x="0" y="0"/>
                  </a:lnTo>
                  <a:lnTo>
                    <a:pt x="0" y="39"/>
                  </a:lnTo>
                  <a:lnTo>
                    <a:pt x="33" y="39"/>
                  </a:lnTo>
                  <a:lnTo>
                    <a:pt x="39" y="32"/>
                  </a:lnTo>
                  <a:lnTo>
                    <a:pt x="39" y="7"/>
                  </a:lnTo>
                  <a:lnTo>
                    <a:pt x="33" y="0"/>
                  </a:lnTo>
                  <a:close/>
                </a:path>
              </a:pathLst>
            </a:custGeom>
            <a:solidFill>
              <a:srgbClr val="009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63" name="Picture 67">
              <a:extLst>
                <a:ext uri="{FF2B5EF4-FFF2-40B4-BE49-F238E27FC236}">
                  <a16:creationId xmlns:a16="http://schemas.microsoft.com/office/drawing/2014/main" id="{872A9261-39BE-0E93-EF08-0CF471CBCE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24" y="8446"/>
              <a:ext cx="10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68">
              <a:extLst>
                <a:ext uri="{FF2B5EF4-FFF2-40B4-BE49-F238E27FC236}">
                  <a16:creationId xmlns:a16="http://schemas.microsoft.com/office/drawing/2014/main" id="{8C5C8FD0-FA71-0425-5D25-338F9365596B}"/>
                </a:ext>
              </a:extLst>
            </p:cNvPr>
            <p:cNvSpPr>
              <a:spLocks/>
            </p:cNvSpPr>
            <p:nvPr/>
          </p:nvSpPr>
          <p:spPr bwMode="auto">
            <a:xfrm>
              <a:off x="14922" y="8316"/>
              <a:ext cx="1494" cy="527"/>
            </a:xfrm>
            <a:custGeom>
              <a:avLst/>
              <a:gdLst>
                <a:gd name="T0" fmla="+- 0 15073 14923"/>
                <a:gd name="T1" fmla="*/ T0 w 1494"/>
                <a:gd name="T2" fmla="+- 0 8543 8317"/>
                <a:gd name="T3" fmla="*/ 8543 h 527"/>
                <a:gd name="T4" fmla="+- 0 16328 14923"/>
                <a:gd name="T5" fmla="*/ T4 w 1494"/>
                <a:gd name="T6" fmla="+- 0 8568 8317"/>
                <a:gd name="T7" fmla="*/ 8568 h 527"/>
                <a:gd name="T8" fmla="+- 0 16403 14923"/>
                <a:gd name="T9" fmla="*/ T8 w 1494"/>
                <a:gd name="T10" fmla="+- 0 8474 8317"/>
                <a:gd name="T11" fmla="*/ 8474 h 527"/>
                <a:gd name="T12" fmla="+- 0 16328 14923"/>
                <a:gd name="T13" fmla="*/ T12 w 1494"/>
                <a:gd name="T14" fmla="+- 0 8443 8317"/>
                <a:gd name="T15" fmla="*/ 8443 h 527"/>
                <a:gd name="T16" fmla="+- 0 16045 14923"/>
                <a:gd name="T17" fmla="*/ T16 w 1494"/>
                <a:gd name="T18" fmla="+- 0 8380 8317"/>
                <a:gd name="T19" fmla="*/ 8380 h 527"/>
                <a:gd name="T20" fmla="+- 0 16015 14923"/>
                <a:gd name="T21" fmla="*/ T20 w 1494"/>
                <a:gd name="T22" fmla="+- 0 8317 8317"/>
                <a:gd name="T23" fmla="*/ 8317 h 527"/>
                <a:gd name="T24" fmla="+- 0 15976 14923"/>
                <a:gd name="T25" fmla="*/ T24 w 1494"/>
                <a:gd name="T26" fmla="+- 0 8598 8317"/>
                <a:gd name="T27" fmla="*/ 8598 h 527"/>
                <a:gd name="T28" fmla="+- 0 15857 14923"/>
                <a:gd name="T29" fmla="*/ T28 w 1494"/>
                <a:gd name="T30" fmla="+- 0 8631 8317"/>
                <a:gd name="T31" fmla="*/ 8631 h 527"/>
                <a:gd name="T32" fmla="+- 0 15778 14923"/>
                <a:gd name="T33" fmla="*/ T32 w 1494"/>
                <a:gd name="T34" fmla="+- 0 8598 8317"/>
                <a:gd name="T35" fmla="*/ 8598 h 527"/>
                <a:gd name="T36" fmla="+- 0 15739 14923"/>
                <a:gd name="T37" fmla="*/ T36 w 1494"/>
                <a:gd name="T38" fmla="+- 0 8505 8317"/>
                <a:gd name="T39" fmla="*/ 8505 h 527"/>
                <a:gd name="T40" fmla="+- 0 15822 14923"/>
                <a:gd name="T41" fmla="*/ T40 w 1494"/>
                <a:gd name="T42" fmla="+- 0 8387 8317"/>
                <a:gd name="T43" fmla="*/ 8387 h 527"/>
                <a:gd name="T44" fmla="+- 0 15932 14923"/>
                <a:gd name="T45" fmla="*/ T44 w 1494"/>
                <a:gd name="T46" fmla="+- 0 8387 8317"/>
                <a:gd name="T47" fmla="*/ 8387 h 527"/>
                <a:gd name="T48" fmla="+- 0 16005 14923"/>
                <a:gd name="T49" fmla="*/ T48 w 1494"/>
                <a:gd name="T50" fmla="+- 0 8454 8317"/>
                <a:gd name="T51" fmla="*/ 8454 h 527"/>
                <a:gd name="T52" fmla="+- 0 15730 14923"/>
                <a:gd name="T53" fmla="*/ T52 w 1494"/>
                <a:gd name="T54" fmla="+- 0 8317 8317"/>
                <a:gd name="T55" fmla="*/ 8317 h 527"/>
                <a:gd name="T56" fmla="+- 0 15591 14923"/>
                <a:gd name="T57" fmla="*/ T56 w 1494"/>
                <a:gd name="T58" fmla="+- 0 8566 8317"/>
                <a:gd name="T59" fmla="*/ 8566 h 527"/>
                <a:gd name="T60" fmla="+- 0 15513 14923"/>
                <a:gd name="T61" fmla="*/ T60 w 1494"/>
                <a:gd name="T62" fmla="+- 0 8631 8317"/>
                <a:gd name="T63" fmla="*/ 8631 h 527"/>
                <a:gd name="T64" fmla="+- 0 15513 14923"/>
                <a:gd name="T65" fmla="*/ T64 w 1494"/>
                <a:gd name="T66" fmla="+- 0 8380 8317"/>
                <a:gd name="T67" fmla="*/ 8380 h 527"/>
                <a:gd name="T68" fmla="+- 0 15696 14923"/>
                <a:gd name="T69" fmla="*/ T68 w 1494"/>
                <a:gd name="T70" fmla="+- 0 8403 8317"/>
                <a:gd name="T71" fmla="*/ 8403 h 527"/>
                <a:gd name="T72" fmla="+- 0 15717 14923"/>
                <a:gd name="T73" fmla="*/ T72 w 1494"/>
                <a:gd name="T74" fmla="+- 0 8494 8317"/>
                <a:gd name="T75" fmla="*/ 8494 h 527"/>
                <a:gd name="T76" fmla="+- 0 15674 14923"/>
                <a:gd name="T77" fmla="*/ T76 w 1494"/>
                <a:gd name="T78" fmla="+- 0 8538 8317"/>
                <a:gd name="T79" fmla="*/ 8538 h 527"/>
                <a:gd name="T80" fmla="+- 0 15471 14923"/>
                <a:gd name="T81" fmla="*/ T80 w 1494"/>
                <a:gd name="T82" fmla="+- 0 8317 8317"/>
                <a:gd name="T83" fmla="*/ 8317 h 527"/>
                <a:gd name="T84" fmla="+- 0 15389 14923"/>
                <a:gd name="T85" fmla="*/ T84 w 1494"/>
                <a:gd name="T86" fmla="+- 0 8460 8317"/>
                <a:gd name="T87" fmla="*/ 8460 h 527"/>
                <a:gd name="T88" fmla="+- 0 15371 14923"/>
                <a:gd name="T89" fmla="*/ T88 w 1494"/>
                <a:gd name="T90" fmla="+- 0 8447 8317"/>
                <a:gd name="T91" fmla="*/ 8447 h 527"/>
                <a:gd name="T92" fmla="+- 0 15317 14923"/>
                <a:gd name="T93" fmla="*/ T92 w 1494"/>
                <a:gd name="T94" fmla="+- 0 8463 8317"/>
                <a:gd name="T95" fmla="*/ 8463 h 527"/>
                <a:gd name="T96" fmla="+- 0 15305 14923"/>
                <a:gd name="T97" fmla="*/ T96 w 1494"/>
                <a:gd name="T98" fmla="+- 0 8530 8317"/>
                <a:gd name="T99" fmla="*/ 8530 h 527"/>
                <a:gd name="T100" fmla="+- 0 15357 14923"/>
                <a:gd name="T101" fmla="*/ T100 w 1494"/>
                <a:gd name="T102" fmla="+- 0 8565 8317"/>
                <a:gd name="T103" fmla="*/ 8565 h 527"/>
                <a:gd name="T104" fmla="+- 0 15390 14923"/>
                <a:gd name="T105" fmla="*/ T104 w 1494"/>
                <a:gd name="T106" fmla="+- 0 8557 8317"/>
                <a:gd name="T107" fmla="*/ 8557 h 527"/>
                <a:gd name="T108" fmla="+- 0 15352 14923"/>
                <a:gd name="T109" fmla="*/ T108 w 1494"/>
                <a:gd name="T110" fmla="+- 0 8483 8317"/>
                <a:gd name="T111" fmla="*/ 8483 h 527"/>
                <a:gd name="T112" fmla="+- 0 15462 14923"/>
                <a:gd name="T113" fmla="*/ T112 w 1494"/>
                <a:gd name="T114" fmla="+- 0 8499 8317"/>
                <a:gd name="T115" fmla="*/ 8499 h 527"/>
                <a:gd name="T116" fmla="+- 0 15410 14923"/>
                <a:gd name="T117" fmla="*/ T116 w 1494"/>
                <a:gd name="T118" fmla="+- 0 8625 8317"/>
                <a:gd name="T119" fmla="*/ 8625 h 527"/>
                <a:gd name="T120" fmla="+- 0 15331 14923"/>
                <a:gd name="T121" fmla="*/ T120 w 1494"/>
                <a:gd name="T122" fmla="+- 0 8631 8317"/>
                <a:gd name="T123" fmla="*/ 8631 h 527"/>
                <a:gd name="T124" fmla="+- 0 15227 14923"/>
                <a:gd name="T125" fmla="*/ T124 w 1494"/>
                <a:gd name="T126" fmla="+- 0 8559 8317"/>
                <a:gd name="T127" fmla="*/ 8559 h 527"/>
                <a:gd name="T128" fmla="+- 0 15123 14923"/>
                <a:gd name="T129" fmla="*/ T128 w 1494"/>
                <a:gd name="T130" fmla="+- 0 8596 8317"/>
                <a:gd name="T131" fmla="*/ 8596 h 527"/>
                <a:gd name="T132" fmla="+- 0 14963 14923"/>
                <a:gd name="T133" fmla="*/ T132 w 1494"/>
                <a:gd name="T134" fmla="+- 0 8631 8317"/>
                <a:gd name="T135" fmla="*/ 8631 h 527"/>
                <a:gd name="T136" fmla="+- 0 15227 14923"/>
                <a:gd name="T137" fmla="*/ T136 w 1494"/>
                <a:gd name="T138" fmla="+- 0 8631 8317"/>
                <a:gd name="T139" fmla="*/ 8631 h 527"/>
                <a:gd name="T140" fmla="+- 0 15216 14923"/>
                <a:gd name="T141" fmla="*/ T140 w 1494"/>
                <a:gd name="T142" fmla="+- 0 8506 8317"/>
                <a:gd name="T143" fmla="*/ 8506 h 527"/>
                <a:gd name="T144" fmla="+- 0 15300 14923"/>
                <a:gd name="T145" fmla="*/ T144 w 1494"/>
                <a:gd name="T146" fmla="+- 0 8387 8317"/>
                <a:gd name="T147" fmla="*/ 8387 h 527"/>
                <a:gd name="T148" fmla="+- 0 15389 14923"/>
                <a:gd name="T149" fmla="*/ T148 w 1494"/>
                <a:gd name="T150" fmla="+- 0 8381 8317"/>
                <a:gd name="T151" fmla="*/ 8381 h 527"/>
                <a:gd name="T152" fmla="+- 0 15471 14923"/>
                <a:gd name="T153" fmla="*/ T152 w 1494"/>
                <a:gd name="T154" fmla="+- 0 8427 8317"/>
                <a:gd name="T155" fmla="*/ 8427 h 527"/>
                <a:gd name="T156" fmla="+- 0 14923 14923"/>
                <a:gd name="T157" fmla="*/ T156 w 1494"/>
                <a:gd name="T158" fmla="+- 0 8844 8317"/>
                <a:gd name="T159" fmla="*/ 8844 h 527"/>
                <a:gd name="T160" fmla="+- 0 16045 14923"/>
                <a:gd name="T161" fmla="*/ T160 w 1494"/>
                <a:gd name="T162" fmla="+- 0 8457 8317"/>
                <a:gd name="T163" fmla="*/ 8457 h 527"/>
                <a:gd name="T164" fmla="+- 0 16184 14923"/>
                <a:gd name="T165" fmla="*/ T164 w 1494"/>
                <a:gd name="T166" fmla="+- 0 8631 8317"/>
                <a:gd name="T167" fmla="*/ 8631 h 527"/>
                <a:gd name="T168" fmla="+- 0 16231 14923"/>
                <a:gd name="T169" fmla="*/ T168 w 1494"/>
                <a:gd name="T170" fmla="+- 0 8631 8317"/>
                <a:gd name="T171" fmla="*/ 8631 h 5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1494" h="527">
                  <a:moveTo>
                    <a:pt x="188" y="226"/>
                  </a:moveTo>
                  <a:lnTo>
                    <a:pt x="169" y="146"/>
                  </a:lnTo>
                  <a:lnTo>
                    <a:pt x="150" y="226"/>
                  </a:lnTo>
                  <a:lnTo>
                    <a:pt x="188" y="226"/>
                  </a:lnTo>
                  <a:close/>
                  <a:moveTo>
                    <a:pt x="1493" y="251"/>
                  </a:moveTo>
                  <a:lnTo>
                    <a:pt x="1405" y="251"/>
                  </a:lnTo>
                  <a:lnTo>
                    <a:pt x="1405" y="220"/>
                  </a:lnTo>
                  <a:lnTo>
                    <a:pt x="1480" y="220"/>
                  </a:lnTo>
                  <a:lnTo>
                    <a:pt x="1480" y="157"/>
                  </a:lnTo>
                  <a:lnTo>
                    <a:pt x="1405" y="157"/>
                  </a:lnTo>
                  <a:lnTo>
                    <a:pt x="1405" y="140"/>
                  </a:lnTo>
                  <a:lnTo>
                    <a:pt x="1405" y="126"/>
                  </a:lnTo>
                  <a:lnTo>
                    <a:pt x="1491" y="126"/>
                  </a:lnTo>
                  <a:lnTo>
                    <a:pt x="1491" y="63"/>
                  </a:lnTo>
                  <a:lnTo>
                    <a:pt x="1122" y="63"/>
                  </a:lnTo>
                  <a:lnTo>
                    <a:pt x="1122" y="60"/>
                  </a:lnTo>
                  <a:lnTo>
                    <a:pt x="1122" y="0"/>
                  </a:lnTo>
                  <a:lnTo>
                    <a:pt x="1092" y="0"/>
                  </a:lnTo>
                  <a:lnTo>
                    <a:pt x="1092" y="188"/>
                  </a:lnTo>
                  <a:lnTo>
                    <a:pt x="1082" y="240"/>
                  </a:lnTo>
                  <a:lnTo>
                    <a:pt x="1053" y="281"/>
                  </a:lnTo>
                  <a:lnTo>
                    <a:pt x="1009" y="308"/>
                  </a:lnTo>
                  <a:lnTo>
                    <a:pt x="954" y="318"/>
                  </a:lnTo>
                  <a:lnTo>
                    <a:pt x="934" y="314"/>
                  </a:lnTo>
                  <a:lnTo>
                    <a:pt x="899" y="308"/>
                  </a:lnTo>
                  <a:lnTo>
                    <a:pt x="855" y="281"/>
                  </a:lnTo>
                  <a:lnTo>
                    <a:pt x="827" y="240"/>
                  </a:lnTo>
                  <a:lnTo>
                    <a:pt x="816" y="188"/>
                  </a:lnTo>
                  <a:lnTo>
                    <a:pt x="827" y="137"/>
                  </a:lnTo>
                  <a:lnTo>
                    <a:pt x="855" y="96"/>
                  </a:lnTo>
                  <a:lnTo>
                    <a:pt x="899" y="70"/>
                  </a:lnTo>
                  <a:lnTo>
                    <a:pt x="940" y="63"/>
                  </a:lnTo>
                  <a:lnTo>
                    <a:pt x="954" y="60"/>
                  </a:lnTo>
                  <a:lnTo>
                    <a:pt x="1009" y="70"/>
                  </a:lnTo>
                  <a:lnTo>
                    <a:pt x="1053" y="97"/>
                  </a:lnTo>
                  <a:lnTo>
                    <a:pt x="1082" y="137"/>
                  </a:lnTo>
                  <a:lnTo>
                    <a:pt x="1092" y="188"/>
                  </a:lnTo>
                  <a:lnTo>
                    <a:pt x="1092" y="0"/>
                  </a:lnTo>
                  <a:lnTo>
                    <a:pt x="807" y="0"/>
                  </a:lnTo>
                  <a:lnTo>
                    <a:pt x="807" y="314"/>
                  </a:lnTo>
                  <a:lnTo>
                    <a:pt x="695" y="314"/>
                  </a:lnTo>
                  <a:lnTo>
                    <a:pt x="668" y="249"/>
                  </a:lnTo>
                  <a:lnTo>
                    <a:pt x="666" y="249"/>
                  </a:lnTo>
                  <a:lnTo>
                    <a:pt x="666" y="314"/>
                  </a:lnTo>
                  <a:lnTo>
                    <a:pt x="590" y="314"/>
                  </a:lnTo>
                  <a:lnTo>
                    <a:pt x="590" y="166"/>
                  </a:lnTo>
                  <a:lnTo>
                    <a:pt x="590" y="144"/>
                  </a:lnTo>
                  <a:lnTo>
                    <a:pt x="590" y="63"/>
                  </a:lnTo>
                  <a:lnTo>
                    <a:pt x="701" y="63"/>
                  </a:lnTo>
                  <a:lnTo>
                    <a:pt x="742" y="69"/>
                  </a:lnTo>
                  <a:lnTo>
                    <a:pt x="773" y="86"/>
                  </a:lnTo>
                  <a:lnTo>
                    <a:pt x="792" y="115"/>
                  </a:lnTo>
                  <a:lnTo>
                    <a:pt x="799" y="153"/>
                  </a:lnTo>
                  <a:lnTo>
                    <a:pt x="794" y="177"/>
                  </a:lnTo>
                  <a:lnTo>
                    <a:pt x="784" y="195"/>
                  </a:lnTo>
                  <a:lnTo>
                    <a:pt x="768" y="209"/>
                  </a:lnTo>
                  <a:lnTo>
                    <a:pt x="751" y="221"/>
                  </a:lnTo>
                  <a:lnTo>
                    <a:pt x="807" y="314"/>
                  </a:lnTo>
                  <a:lnTo>
                    <a:pt x="807" y="0"/>
                  </a:lnTo>
                  <a:lnTo>
                    <a:pt x="548" y="0"/>
                  </a:lnTo>
                  <a:lnTo>
                    <a:pt x="548" y="110"/>
                  </a:lnTo>
                  <a:lnTo>
                    <a:pt x="475" y="140"/>
                  </a:lnTo>
                  <a:lnTo>
                    <a:pt x="466" y="143"/>
                  </a:lnTo>
                  <a:lnTo>
                    <a:pt x="465" y="144"/>
                  </a:lnTo>
                  <a:lnTo>
                    <a:pt x="454" y="131"/>
                  </a:lnTo>
                  <a:lnTo>
                    <a:pt x="448" y="130"/>
                  </a:lnTo>
                  <a:lnTo>
                    <a:pt x="434" y="130"/>
                  </a:lnTo>
                  <a:lnTo>
                    <a:pt x="411" y="134"/>
                  </a:lnTo>
                  <a:lnTo>
                    <a:pt x="394" y="146"/>
                  </a:lnTo>
                  <a:lnTo>
                    <a:pt x="382" y="165"/>
                  </a:lnTo>
                  <a:lnTo>
                    <a:pt x="378" y="189"/>
                  </a:lnTo>
                  <a:lnTo>
                    <a:pt x="382" y="213"/>
                  </a:lnTo>
                  <a:lnTo>
                    <a:pt x="394" y="232"/>
                  </a:lnTo>
                  <a:lnTo>
                    <a:pt x="412" y="244"/>
                  </a:lnTo>
                  <a:lnTo>
                    <a:pt x="434" y="248"/>
                  </a:lnTo>
                  <a:lnTo>
                    <a:pt x="443" y="248"/>
                  </a:lnTo>
                  <a:lnTo>
                    <a:pt x="455" y="245"/>
                  </a:lnTo>
                  <a:lnTo>
                    <a:pt x="467" y="240"/>
                  </a:lnTo>
                  <a:lnTo>
                    <a:pt x="467" y="215"/>
                  </a:lnTo>
                  <a:lnTo>
                    <a:pt x="429" y="215"/>
                  </a:lnTo>
                  <a:lnTo>
                    <a:pt x="429" y="166"/>
                  </a:lnTo>
                  <a:lnTo>
                    <a:pt x="538" y="166"/>
                  </a:lnTo>
                  <a:lnTo>
                    <a:pt x="538" y="182"/>
                  </a:lnTo>
                  <a:lnTo>
                    <a:pt x="539" y="182"/>
                  </a:lnTo>
                  <a:lnTo>
                    <a:pt x="539" y="285"/>
                  </a:lnTo>
                  <a:lnTo>
                    <a:pt x="515" y="298"/>
                  </a:lnTo>
                  <a:lnTo>
                    <a:pt x="487" y="308"/>
                  </a:lnTo>
                  <a:lnTo>
                    <a:pt x="457" y="315"/>
                  </a:lnTo>
                  <a:lnTo>
                    <a:pt x="429" y="318"/>
                  </a:lnTo>
                  <a:lnTo>
                    <a:pt x="408" y="314"/>
                  </a:lnTo>
                  <a:lnTo>
                    <a:pt x="374" y="308"/>
                  </a:lnTo>
                  <a:lnTo>
                    <a:pt x="331" y="281"/>
                  </a:lnTo>
                  <a:lnTo>
                    <a:pt x="304" y="242"/>
                  </a:lnTo>
                  <a:lnTo>
                    <a:pt x="304" y="314"/>
                  </a:lnTo>
                  <a:lnTo>
                    <a:pt x="211" y="314"/>
                  </a:lnTo>
                  <a:lnTo>
                    <a:pt x="200" y="279"/>
                  </a:lnTo>
                  <a:lnTo>
                    <a:pt x="140" y="279"/>
                  </a:lnTo>
                  <a:lnTo>
                    <a:pt x="129" y="314"/>
                  </a:lnTo>
                  <a:lnTo>
                    <a:pt x="40" y="314"/>
                  </a:lnTo>
                  <a:lnTo>
                    <a:pt x="120" y="63"/>
                  </a:lnTo>
                  <a:lnTo>
                    <a:pt x="219" y="63"/>
                  </a:lnTo>
                  <a:lnTo>
                    <a:pt x="304" y="314"/>
                  </a:lnTo>
                  <a:lnTo>
                    <a:pt x="304" y="242"/>
                  </a:lnTo>
                  <a:lnTo>
                    <a:pt x="303" y="240"/>
                  </a:lnTo>
                  <a:lnTo>
                    <a:pt x="293" y="189"/>
                  </a:lnTo>
                  <a:lnTo>
                    <a:pt x="303" y="137"/>
                  </a:lnTo>
                  <a:lnTo>
                    <a:pt x="333" y="97"/>
                  </a:lnTo>
                  <a:lnTo>
                    <a:pt x="377" y="70"/>
                  </a:lnTo>
                  <a:lnTo>
                    <a:pt x="419" y="63"/>
                  </a:lnTo>
                  <a:lnTo>
                    <a:pt x="434" y="60"/>
                  </a:lnTo>
                  <a:lnTo>
                    <a:pt x="466" y="64"/>
                  </a:lnTo>
                  <a:lnTo>
                    <a:pt x="499" y="74"/>
                  </a:lnTo>
                  <a:lnTo>
                    <a:pt x="528" y="89"/>
                  </a:lnTo>
                  <a:lnTo>
                    <a:pt x="548" y="110"/>
                  </a:lnTo>
                  <a:lnTo>
                    <a:pt x="548" y="0"/>
                  </a:lnTo>
                  <a:lnTo>
                    <a:pt x="0" y="0"/>
                  </a:lnTo>
                  <a:lnTo>
                    <a:pt x="0" y="527"/>
                  </a:lnTo>
                  <a:lnTo>
                    <a:pt x="1122" y="527"/>
                  </a:lnTo>
                  <a:lnTo>
                    <a:pt x="1122" y="318"/>
                  </a:lnTo>
                  <a:lnTo>
                    <a:pt x="1122" y="140"/>
                  </a:lnTo>
                  <a:lnTo>
                    <a:pt x="1178" y="140"/>
                  </a:lnTo>
                  <a:lnTo>
                    <a:pt x="1178" y="314"/>
                  </a:lnTo>
                  <a:lnTo>
                    <a:pt x="1261" y="314"/>
                  </a:lnTo>
                  <a:lnTo>
                    <a:pt x="1261" y="140"/>
                  </a:lnTo>
                  <a:lnTo>
                    <a:pt x="1308" y="140"/>
                  </a:lnTo>
                  <a:lnTo>
                    <a:pt x="1308" y="314"/>
                  </a:lnTo>
                  <a:lnTo>
                    <a:pt x="1493" y="314"/>
                  </a:lnTo>
                  <a:lnTo>
                    <a:pt x="1493" y="251"/>
                  </a:lnTo>
                  <a:close/>
                </a:path>
              </a:pathLst>
            </a:custGeom>
            <a:solidFill>
              <a:srgbClr val="009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65" name="Picture 69">
              <a:extLst>
                <a:ext uri="{FF2B5EF4-FFF2-40B4-BE49-F238E27FC236}">
                  <a16:creationId xmlns:a16="http://schemas.microsoft.com/office/drawing/2014/main" id="{0B5F35C0-C581-D43B-6127-63914C504F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428" y="8377"/>
              <a:ext cx="27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8" name="Picture 72">
              <a:extLst>
                <a:ext uri="{FF2B5EF4-FFF2-40B4-BE49-F238E27FC236}">
                  <a16:creationId xmlns:a16="http://schemas.microsoft.com/office/drawing/2014/main" id="{72CB3B0D-FB3A-9F8D-6864-C47358F70B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803" y="1761"/>
              <a:ext cx="11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73">
              <a:extLst>
                <a:ext uri="{FF2B5EF4-FFF2-40B4-BE49-F238E27FC236}">
                  <a16:creationId xmlns:a16="http://schemas.microsoft.com/office/drawing/2014/main" id="{CCD7ED98-63B5-DB27-1296-7A4AB5F5CCC2}"/>
                </a:ext>
              </a:extLst>
            </p:cNvPr>
            <p:cNvSpPr>
              <a:spLocks/>
            </p:cNvSpPr>
            <p:nvPr/>
          </p:nvSpPr>
          <p:spPr bwMode="auto">
            <a:xfrm>
              <a:off x="23044" y="1483"/>
              <a:ext cx="1321" cy="1274"/>
            </a:xfrm>
            <a:custGeom>
              <a:avLst/>
              <a:gdLst>
                <a:gd name="T0" fmla="+- 0 23569 23045"/>
                <a:gd name="T1" fmla="*/ T0 w 1321"/>
                <a:gd name="T2" fmla="+- 0 2376 1483"/>
                <a:gd name="T3" fmla="*/ 2376 h 1274"/>
                <a:gd name="T4" fmla="+- 0 23520 23045"/>
                <a:gd name="T5" fmla="*/ T4 w 1321"/>
                <a:gd name="T6" fmla="+- 0 2281 1483"/>
                <a:gd name="T7" fmla="*/ 2281 h 1274"/>
                <a:gd name="T8" fmla="+- 0 23519 23045"/>
                <a:gd name="T9" fmla="*/ T8 w 1321"/>
                <a:gd name="T10" fmla="+- 0 2364 1483"/>
                <a:gd name="T11" fmla="*/ 2364 h 1274"/>
                <a:gd name="T12" fmla="+- 0 23503 23045"/>
                <a:gd name="T13" fmla="*/ T12 w 1321"/>
                <a:gd name="T14" fmla="+- 0 2376 1483"/>
                <a:gd name="T15" fmla="*/ 2376 h 1274"/>
                <a:gd name="T16" fmla="+- 0 23479 23045"/>
                <a:gd name="T17" fmla="*/ T16 w 1321"/>
                <a:gd name="T18" fmla="+- 0 2366 1483"/>
                <a:gd name="T19" fmla="*/ 2366 h 1274"/>
                <a:gd name="T20" fmla="+- 0 23352 23045"/>
                <a:gd name="T21" fmla="*/ T20 w 1321"/>
                <a:gd name="T22" fmla="+- 0 2207 1483"/>
                <a:gd name="T23" fmla="*/ 2207 h 1274"/>
                <a:gd name="T24" fmla="+- 0 23340 23045"/>
                <a:gd name="T25" fmla="*/ T24 w 1321"/>
                <a:gd name="T26" fmla="+- 0 2179 1483"/>
                <a:gd name="T27" fmla="*/ 2179 h 1274"/>
                <a:gd name="T28" fmla="+- 0 23346 23045"/>
                <a:gd name="T29" fmla="*/ T28 w 1321"/>
                <a:gd name="T30" fmla="+- 0 2158 1483"/>
                <a:gd name="T31" fmla="*/ 2158 h 1274"/>
                <a:gd name="T32" fmla="+- 0 23368 23045"/>
                <a:gd name="T33" fmla="*/ T32 w 1321"/>
                <a:gd name="T34" fmla="+- 0 2157 1483"/>
                <a:gd name="T35" fmla="*/ 2157 h 1274"/>
                <a:gd name="T36" fmla="+- 0 23392 23045"/>
                <a:gd name="T37" fmla="*/ T36 w 1321"/>
                <a:gd name="T38" fmla="+- 0 2176 1483"/>
                <a:gd name="T39" fmla="*/ 2176 h 1274"/>
                <a:gd name="T40" fmla="+- 0 23516 23045"/>
                <a:gd name="T41" fmla="*/ T40 w 1321"/>
                <a:gd name="T42" fmla="+- 0 2337 1483"/>
                <a:gd name="T43" fmla="*/ 2337 h 1274"/>
                <a:gd name="T44" fmla="+- 0 23520 23045"/>
                <a:gd name="T45" fmla="*/ T44 w 1321"/>
                <a:gd name="T46" fmla="+- 0 2281 1483"/>
                <a:gd name="T47" fmla="*/ 2281 h 1274"/>
                <a:gd name="T48" fmla="+- 0 23435 23045"/>
                <a:gd name="T49" fmla="*/ T48 w 1321"/>
                <a:gd name="T50" fmla="+- 0 2155 1483"/>
                <a:gd name="T51" fmla="*/ 2155 h 1274"/>
                <a:gd name="T52" fmla="+- 0 23323 23045"/>
                <a:gd name="T53" fmla="*/ T52 w 1321"/>
                <a:gd name="T54" fmla="+- 0 2017 1483"/>
                <a:gd name="T55" fmla="*/ 2017 h 1274"/>
                <a:gd name="T56" fmla="+- 0 23079 23045"/>
                <a:gd name="T57" fmla="*/ T56 w 1321"/>
                <a:gd name="T58" fmla="+- 0 2306 1483"/>
                <a:gd name="T59" fmla="*/ 2306 h 1274"/>
                <a:gd name="T60" fmla="+- 0 23045 23045"/>
                <a:gd name="T61" fmla="*/ T60 w 1321"/>
                <a:gd name="T62" fmla="+- 0 2479 1483"/>
                <a:gd name="T63" fmla="*/ 2479 h 1274"/>
                <a:gd name="T64" fmla="+- 0 23083 23045"/>
                <a:gd name="T65" fmla="*/ T64 w 1321"/>
                <a:gd name="T66" fmla="+- 0 2619 1483"/>
                <a:gd name="T67" fmla="*/ 2619 h 1274"/>
                <a:gd name="T68" fmla="+- 0 23183 23045"/>
                <a:gd name="T69" fmla="*/ T68 w 1321"/>
                <a:gd name="T70" fmla="+- 0 2719 1483"/>
                <a:gd name="T71" fmla="*/ 2719 h 1274"/>
                <a:gd name="T72" fmla="+- 0 23323 23045"/>
                <a:gd name="T73" fmla="*/ T72 w 1321"/>
                <a:gd name="T74" fmla="+- 0 2757 1483"/>
                <a:gd name="T75" fmla="*/ 2757 h 1274"/>
                <a:gd name="T76" fmla="+- 0 23464 23045"/>
                <a:gd name="T77" fmla="*/ T76 w 1321"/>
                <a:gd name="T78" fmla="+- 0 2719 1483"/>
                <a:gd name="T79" fmla="*/ 2719 h 1274"/>
                <a:gd name="T80" fmla="+- 0 23564 23045"/>
                <a:gd name="T81" fmla="*/ T80 w 1321"/>
                <a:gd name="T82" fmla="+- 0 2619 1483"/>
                <a:gd name="T83" fmla="*/ 2619 h 1274"/>
                <a:gd name="T84" fmla="+- 0 23602 23045"/>
                <a:gd name="T85" fmla="*/ T84 w 1321"/>
                <a:gd name="T86" fmla="+- 0 2479 1483"/>
                <a:gd name="T87" fmla="*/ 2479 h 1274"/>
                <a:gd name="T88" fmla="+- 0 24255 23045"/>
                <a:gd name="T89" fmla="*/ T88 w 1321"/>
                <a:gd name="T90" fmla="+- 0 1578 1483"/>
                <a:gd name="T91" fmla="*/ 1578 h 1274"/>
                <a:gd name="T92" fmla="+- 0 23976 23045"/>
                <a:gd name="T93" fmla="*/ T92 w 1321"/>
                <a:gd name="T94" fmla="+- 0 1492 1483"/>
                <a:gd name="T95" fmla="*/ 1492 h 1274"/>
                <a:gd name="T96" fmla="+- 0 23932 23045"/>
                <a:gd name="T97" fmla="*/ T96 w 1321"/>
                <a:gd name="T98" fmla="+- 0 1483 1483"/>
                <a:gd name="T99" fmla="*/ 1483 h 1274"/>
                <a:gd name="T100" fmla="+- 0 23911 23045"/>
                <a:gd name="T101" fmla="*/ T100 w 1321"/>
                <a:gd name="T102" fmla="+- 0 1506 1483"/>
                <a:gd name="T103" fmla="*/ 1506 h 1274"/>
                <a:gd name="T104" fmla="+- 0 23878 23045"/>
                <a:gd name="T105" fmla="*/ T104 w 1321"/>
                <a:gd name="T106" fmla="+- 0 1517 1483"/>
                <a:gd name="T107" fmla="*/ 1517 h 1274"/>
                <a:gd name="T108" fmla="+- 0 23854 23045"/>
                <a:gd name="T109" fmla="*/ T108 w 1321"/>
                <a:gd name="T110" fmla="+- 0 1520 1483"/>
                <a:gd name="T111" fmla="*/ 1520 h 1274"/>
                <a:gd name="T112" fmla="+- 0 23743 23045"/>
                <a:gd name="T113" fmla="*/ T112 w 1321"/>
                <a:gd name="T114" fmla="+- 0 1602 1483"/>
                <a:gd name="T115" fmla="*/ 1602 h 1274"/>
                <a:gd name="T116" fmla="+- 0 23616 23045"/>
                <a:gd name="T117" fmla="*/ T116 w 1321"/>
                <a:gd name="T118" fmla="+- 0 1686 1483"/>
                <a:gd name="T119" fmla="*/ 1686 h 1274"/>
                <a:gd name="T120" fmla="+- 0 23496 23045"/>
                <a:gd name="T121" fmla="*/ T120 w 1321"/>
                <a:gd name="T122" fmla="+- 0 1846 1483"/>
                <a:gd name="T123" fmla="*/ 1846 h 1274"/>
                <a:gd name="T124" fmla="+- 0 23441 23045"/>
                <a:gd name="T125" fmla="*/ T124 w 1321"/>
                <a:gd name="T126" fmla="+- 0 1974 1483"/>
                <a:gd name="T127" fmla="*/ 1974 h 1274"/>
                <a:gd name="T128" fmla="+- 0 23432 23045"/>
                <a:gd name="T129" fmla="*/ T128 w 1321"/>
                <a:gd name="T130" fmla="+- 0 2005 1483"/>
                <a:gd name="T131" fmla="*/ 2005 h 1274"/>
                <a:gd name="T132" fmla="+- 0 23476 23045"/>
                <a:gd name="T133" fmla="*/ T132 w 1321"/>
                <a:gd name="T134" fmla="+- 0 2018 1483"/>
                <a:gd name="T135" fmla="*/ 2018 h 1274"/>
                <a:gd name="T136" fmla="+- 0 23544 23045"/>
                <a:gd name="T137" fmla="*/ T136 w 1321"/>
                <a:gd name="T138" fmla="+- 0 1979 1483"/>
                <a:gd name="T139" fmla="*/ 1979 h 1274"/>
                <a:gd name="T140" fmla="+- 0 23578 23045"/>
                <a:gd name="T141" fmla="*/ T140 w 1321"/>
                <a:gd name="T142" fmla="+- 0 1897 1483"/>
                <a:gd name="T143" fmla="*/ 1897 h 1274"/>
                <a:gd name="T144" fmla="+- 0 23610 23045"/>
                <a:gd name="T145" fmla="*/ T144 w 1321"/>
                <a:gd name="T146" fmla="+- 0 1864 1483"/>
                <a:gd name="T147" fmla="*/ 1864 h 1274"/>
                <a:gd name="T148" fmla="+- 0 23678 23045"/>
                <a:gd name="T149" fmla="*/ T148 w 1321"/>
                <a:gd name="T150" fmla="+- 0 1788 1483"/>
                <a:gd name="T151" fmla="*/ 1788 h 1274"/>
                <a:gd name="T152" fmla="+- 0 23714 23045"/>
                <a:gd name="T153" fmla="*/ T152 w 1321"/>
                <a:gd name="T154" fmla="+- 0 1779 1483"/>
                <a:gd name="T155" fmla="*/ 1779 h 1274"/>
                <a:gd name="T156" fmla="+- 0 23761 23045"/>
                <a:gd name="T157" fmla="*/ T156 w 1321"/>
                <a:gd name="T158" fmla="+- 0 1773 1483"/>
                <a:gd name="T159" fmla="*/ 1773 h 1274"/>
                <a:gd name="T160" fmla="+- 0 23835 23045"/>
                <a:gd name="T161" fmla="*/ T160 w 1321"/>
                <a:gd name="T162" fmla="+- 0 1742 1483"/>
                <a:gd name="T163" fmla="*/ 1742 h 1274"/>
                <a:gd name="T164" fmla="+- 0 23903 23045"/>
                <a:gd name="T165" fmla="*/ T164 w 1321"/>
                <a:gd name="T166" fmla="+- 0 1757 1483"/>
                <a:gd name="T167" fmla="*/ 1757 h 1274"/>
                <a:gd name="T168" fmla="+- 0 23945 23045"/>
                <a:gd name="T169" fmla="*/ T168 w 1321"/>
                <a:gd name="T170" fmla="+- 0 1828 1483"/>
                <a:gd name="T171" fmla="*/ 1828 h 1274"/>
                <a:gd name="T172" fmla="+- 0 23957 23045"/>
                <a:gd name="T173" fmla="*/ T172 w 1321"/>
                <a:gd name="T174" fmla="+- 0 1894 1483"/>
                <a:gd name="T175" fmla="*/ 1894 h 1274"/>
                <a:gd name="T176" fmla="+- 0 23930 23045"/>
                <a:gd name="T177" fmla="*/ T176 w 1321"/>
                <a:gd name="T178" fmla="+- 0 1940 1483"/>
                <a:gd name="T179" fmla="*/ 1940 h 1274"/>
                <a:gd name="T180" fmla="+- 0 23830 23045"/>
                <a:gd name="T181" fmla="*/ T180 w 1321"/>
                <a:gd name="T182" fmla="+- 0 1991 1483"/>
                <a:gd name="T183" fmla="*/ 1991 h 1274"/>
                <a:gd name="T184" fmla="+- 0 23742 23045"/>
                <a:gd name="T185" fmla="*/ T184 w 1321"/>
                <a:gd name="T186" fmla="+- 0 2077 1483"/>
                <a:gd name="T187" fmla="*/ 2077 h 1274"/>
                <a:gd name="T188" fmla="+- 0 23708 23045"/>
                <a:gd name="T189" fmla="*/ T188 w 1321"/>
                <a:gd name="T190" fmla="+- 0 2149 1483"/>
                <a:gd name="T191" fmla="*/ 2149 h 1274"/>
                <a:gd name="T192" fmla="+- 0 23713 23045"/>
                <a:gd name="T193" fmla="*/ T192 w 1321"/>
                <a:gd name="T194" fmla="+- 0 2197 1483"/>
                <a:gd name="T195" fmla="*/ 2197 h 1274"/>
                <a:gd name="T196" fmla="+- 0 23748 23045"/>
                <a:gd name="T197" fmla="*/ T196 w 1321"/>
                <a:gd name="T198" fmla="+- 0 2244 1483"/>
                <a:gd name="T199" fmla="*/ 2244 h 1274"/>
                <a:gd name="T200" fmla="+- 0 23787 23045"/>
                <a:gd name="T201" fmla="*/ T200 w 1321"/>
                <a:gd name="T202" fmla="+- 0 2231 1483"/>
                <a:gd name="T203" fmla="*/ 2231 h 1274"/>
                <a:gd name="T204" fmla="+- 0 23805 23045"/>
                <a:gd name="T205" fmla="*/ T204 w 1321"/>
                <a:gd name="T206" fmla="+- 0 2183 1483"/>
                <a:gd name="T207" fmla="*/ 2183 h 1274"/>
                <a:gd name="T208" fmla="+- 0 23882 23045"/>
                <a:gd name="T209" fmla="*/ T208 w 1321"/>
                <a:gd name="T210" fmla="+- 0 2120 1483"/>
                <a:gd name="T211" fmla="*/ 2120 h 1274"/>
                <a:gd name="T212" fmla="+- 0 23997 23045"/>
                <a:gd name="T213" fmla="*/ T212 w 1321"/>
                <a:gd name="T214" fmla="+- 0 2092 1483"/>
                <a:gd name="T215" fmla="*/ 2092 h 1274"/>
                <a:gd name="T216" fmla="+- 0 24082 23045"/>
                <a:gd name="T217" fmla="*/ T216 w 1321"/>
                <a:gd name="T218" fmla="+- 0 2062 1483"/>
                <a:gd name="T219" fmla="*/ 2062 h 1274"/>
                <a:gd name="T220" fmla="+- 0 24184 23045"/>
                <a:gd name="T221" fmla="*/ T220 w 1321"/>
                <a:gd name="T222" fmla="+- 0 2056 1483"/>
                <a:gd name="T223" fmla="*/ 2056 h 1274"/>
                <a:gd name="T224" fmla="+- 0 24288 23045"/>
                <a:gd name="T225" fmla="*/ T224 w 1321"/>
                <a:gd name="T226" fmla="+- 0 2054 1483"/>
                <a:gd name="T227" fmla="*/ 2054 h 1274"/>
                <a:gd name="T228" fmla="+- 0 24365 23045"/>
                <a:gd name="T229" fmla="*/ T228 w 1321"/>
                <a:gd name="T230" fmla="+- 0 2019 1483"/>
                <a:gd name="T231" fmla="*/ 2019 h 1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1321" h="1274">
                  <a:moveTo>
                    <a:pt x="557" y="996"/>
                  </a:moveTo>
                  <a:lnTo>
                    <a:pt x="524" y="893"/>
                  </a:lnTo>
                  <a:lnTo>
                    <a:pt x="513" y="859"/>
                  </a:lnTo>
                  <a:lnTo>
                    <a:pt x="475" y="798"/>
                  </a:lnTo>
                  <a:lnTo>
                    <a:pt x="475" y="868"/>
                  </a:lnTo>
                  <a:lnTo>
                    <a:pt x="474" y="881"/>
                  </a:lnTo>
                  <a:lnTo>
                    <a:pt x="468" y="889"/>
                  </a:lnTo>
                  <a:lnTo>
                    <a:pt x="458" y="893"/>
                  </a:lnTo>
                  <a:lnTo>
                    <a:pt x="446" y="891"/>
                  </a:lnTo>
                  <a:lnTo>
                    <a:pt x="434" y="883"/>
                  </a:lnTo>
                  <a:lnTo>
                    <a:pt x="422" y="872"/>
                  </a:lnTo>
                  <a:lnTo>
                    <a:pt x="307" y="724"/>
                  </a:lnTo>
                  <a:lnTo>
                    <a:pt x="299" y="710"/>
                  </a:lnTo>
                  <a:lnTo>
                    <a:pt x="295" y="696"/>
                  </a:lnTo>
                  <a:lnTo>
                    <a:pt x="295" y="684"/>
                  </a:lnTo>
                  <a:lnTo>
                    <a:pt x="301" y="675"/>
                  </a:lnTo>
                  <a:lnTo>
                    <a:pt x="311" y="672"/>
                  </a:lnTo>
                  <a:lnTo>
                    <a:pt x="323" y="674"/>
                  </a:lnTo>
                  <a:lnTo>
                    <a:pt x="335" y="681"/>
                  </a:lnTo>
                  <a:lnTo>
                    <a:pt x="347" y="693"/>
                  </a:lnTo>
                  <a:lnTo>
                    <a:pt x="462" y="840"/>
                  </a:lnTo>
                  <a:lnTo>
                    <a:pt x="471" y="854"/>
                  </a:lnTo>
                  <a:lnTo>
                    <a:pt x="475" y="868"/>
                  </a:lnTo>
                  <a:lnTo>
                    <a:pt x="475" y="798"/>
                  </a:lnTo>
                  <a:lnTo>
                    <a:pt x="417" y="707"/>
                  </a:lnTo>
                  <a:lnTo>
                    <a:pt x="390" y="672"/>
                  </a:lnTo>
                  <a:lnTo>
                    <a:pt x="322" y="584"/>
                  </a:lnTo>
                  <a:lnTo>
                    <a:pt x="278" y="534"/>
                  </a:lnTo>
                  <a:lnTo>
                    <a:pt x="117" y="714"/>
                  </a:lnTo>
                  <a:lnTo>
                    <a:pt x="34" y="823"/>
                  </a:lnTo>
                  <a:lnTo>
                    <a:pt x="4" y="902"/>
                  </a:lnTo>
                  <a:lnTo>
                    <a:pt x="0" y="996"/>
                  </a:lnTo>
                  <a:lnTo>
                    <a:pt x="10" y="1070"/>
                  </a:lnTo>
                  <a:lnTo>
                    <a:pt x="38" y="1136"/>
                  </a:lnTo>
                  <a:lnTo>
                    <a:pt x="81" y="1193"/>
                  </a:lnTo>
                  <a:lnTo>
                    <a:pt x="138" y="1236"/>
                  </a:lnTo>
                  <a:lnTo>
                    <a:pt x="204" y="1264"/>
                  </a:lnTo>
                  <a:lnTo>
                    <a:pt x="278" y="1274"/>
                  </a:lnTo>
                  <a:lnTo>
                    <a:pt x="352" y="1264"/>
                  </a:lnTo>
                  <a:lnTo>
                    <a:pt x="419" y="1236"/>
                  </a:lnTo>
                  <a:lnTo>
                    <a:pt x="475" y="1193"/>
                  </a:lnTo>
                  <a:lnTo>
                    <a:pt x="519" y="1136"/>
                  </a:lnTo>
                  <a:lnTo>
                    <a:pt x="547" y="1070"/>
                  </a:lnTo>
                  <a:lnTo>
                    <a:pt x="557" y="996"/>
                  </a:lnTo>
                  <a:close/>
                  <a:moveTo>
                    <a:pt x="1320" y="127"/>
                  </a:moveTo>
                  <a:lnTo>
                    <a:pt x="1210" y="95"/>
                  </a:lnTo>
                  <a:lnTo>
                    <a:pt x="1016" y="36"/>
                  </a:lnTo>
                  <a:lnTo>
                    <a:pt x="931" y="9"/>
                  </a:lnTo>
                  <a:lnTo>
                    <a:pt x="903" y="1"/>
                  </a:lnTo>
                  <a:lnTo>
                    <a:pt x="887" y="0"/>
                  </a:lnTo>
                  <a:lnTo>
                    <a:pt x="876" y="7"/>
                  </a:lnTo>
                  <a:lnTo>
                    <a:pt x="866" y="23"/>
                  </a:lnTo>
                  <a:lnTo>
                    <a:pt x="848" y="31"/>
                  </a:lnTo>
                  <a:lnTo>
                    <a:pt x="833" y="34"/>
                  </a:lnTo>
                  <a:lnTo>
                    <a:pt x="820" y="35"/>
                  </a:lnTo>
                  <a:lnTo>
                    <a:pt x="809" y="37"/>
                  </a:lnTo>
                  <a:lnTo>
                    <a:pt x="756" y="74"/>
                  </a:lnTo>
                  <a:lnTo>
                    <a:pt x="698" y="119"/>
                  </a:lnTo>
                  <a:lnTo>
                    <a:pt x="636" y="165"/>
                  </a:lnTo>
                  <a:lnTo>
                    <a:pt x="571" y="203"/>
                  </a:lnTo>
                  <a:lnTo>
                    <a:pt x="507" y="265"/>
                  </a:lnTo>
                  <a:lnTo>
                    <a:pt x="451" y="363"/>
                  </a:lnTo>
                  <a:lnTo>
                    <a:pt x="411" y="452"/>
                  </a:lnTo>
                  <a:lnTo>
                    <a:pt x="396" y="491"/>
                  </a:lnTo>
                  <a:lnTo>
                    <a:pt x="387" y="511"/>
                  </a:lnTo>
                  <a:lnTo>
                    <a:pt x="387" y="522"/>
                  </a:lnTo>
                  <a:lnTo>
                    <a:pt x="401" y="529"/>
                  </a:lnTo>
                  <a:lnTo>
                    <a:pt x="431" y="535"/>
                  </a:lnTo>
                  <a:lnTo>
                    <a:pt x="468" y="526"/>
                  </a:lnTo>
                  <a:lnTo>
                    <a:pt x="499" y="496"/>
                  </a:lnTo>
                  <a:lnTo>
                    <a:pt x="522" y="454"/>
                  </a:lnTo>
                  <a:lnTo>
                    <a:pt x="533" y="414"/>
                  </a:lnTo>
                  <a:lnTo>
                    <a:pt x="544" y="392"/>
                  </a:lnTo>
                  <a:lnTo>
                    <a:pt x="565" y="381"/>
                  </a:lnTo>
                  <a:lnTo>
                    <a:pt x="595" y="359"/>
                  </a:lnTo>
                  <a:lnTo>
                    <a:pt x="633" y="305"/>
                  </a:lnTo>
                  <a:lnTo>
                    <a:pt x="646" y="300"/>
                  </a:lnTo>
                  <a:lnTo>
                    <a:pt x="669" y="296"/>
                  </a:lnTo>
                  <a:lnTo>
                    <a:pt x="695" y="293"/>
                  </a:lnTo>
                  <a:lnTo>
                    <a:pt x="716" y="290"/>
                  </a:lnTo>
                  <a:lnTo>
                    <a:pt x="766" y="266"/>
                  </a:lnTo>
                  <a:lnTo>
                    <a:pt x="790" y="259"/>
                  </a:lnTo>
                  <a:lnTo>
                    <a:pt x="823" y="257"/>
                  </a:lnTo>
                  <a:lnTo>
                    <a:pt x="858" y="274"/>
                  </a:lnTo>
                  <a:lnTo>
                    <a:pt x="884" y="310"/>
                  </a:lnTo>
                  <a:lnTo>
                    <a:pt x="900" y="345"/>
                  </a:lnTo>
                  <a:lnTo>
                    <a:pt x="905" y="361"/>
                  </a:lnTo>
                  <a:lnTo>
                    <a:pt x="912" y="411"/>
                  </a:lnTo>
                  <a:lnTo>
                    <a:pt x="908" y="440"/>
                  </a:lnTo>
                  <a:lnTo>
                    <a:pt x="885" y="457"/>
                  </a:lnTo>
                  <a:lnTo>
                    <a:pt x="838" y="475"/>
                  </a:lnTo>
                  <a:lnTo>
                    <a:pt x="785" y="508"/>
                  </a:lnTo>
                  <a:lnTo>
                    <a:pt x="737" y="549"/>
                  </a:lnTo>
                  <a:lnTo>
                    <a:pt x="697" y="594"/>
                  </a:lnTo>
                  <a:lnTo>
                    <a:pt x="667" y="643"/>
                  </a:lnTo>
                  <a:lnTo>
                    <a:pt x="663" y="666"/>
                  </a:lnTo>
                  <a:lnTo>
                    <a:pt x="663" y="689"/>
                  </a:lnTo>
                  <a:lnTo>
                    <a:pt x="668" y="714"/>
                  </a:lnTo>
                  <a:lnTo>
                    <a:pt x="681" y="743"/>
                  </a:lnTo>
                  <a:lnTo>
                    <a:pt x="703" y="761"/>
                  </a:lnTo>
                  <a:lnTo>
                    <a:pt x="725" y="761"/>
                  </a:lnTo>
                  <a:lnTo>
                    <a:pt x="742" y="748"/>
                  </a:lnTo>
                  <a:lnTo>
                    <a:pt x="748" y="728"/>
                  </a:lnTo>
                  <a:lnTo>
                    <a:pt x="760" y="700"/>
                  </a:lnTo>
                  <a:lnTo>
                    <a:pt x="791" y="667"/>
                  </a:lnTo>
                  <a:lnTo>
                    <a:pt x="837" y="637"/>
                  </a:lnTo>
                  <a:lnTo>
                    <a:pt x="894" y="621"/>
                  </a:lnTo>
                  <a:lnTo>
                    <a:pt x="952" y="609"/>
                  </a:lnTo>
                  <a:lnTo>
                    <a:pt x="1000" y="593"/>
                  </a:lnTo>
                  <a:lnTo>
                    <a:pt x="1037" y="579"/>
                  </a:lnTo>
                  <a:lnTo>
                    <a:pt x="1060" y="573"/>
                  </a:lnTo>
                  <a:lnTo>
                    <a:pt x="1139" y="573"/>
                  </a:lnTo>
                  <a:lnTo>
                    <a:pt x="1194" y="573"/>
                  </a:lnTo>
                  <a:lnTo>
                    <a:pt x="1243" y="571"/>
                  </a:lnTo>
                  <a:lnTo>
                    <a:pt x="1280" y="558"/>
                  </a:lnTo>
                  <a:lnTo>
                    <a:pt x="1320" y="536"/>
                  </a:lnTo>
                  <a:lnTo>
                    <a:pt x="132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70" name="Picture 74">
              <a:extLst>
                <a:ext uri="{FF2B5EF4-FFF2-40B4-BE49-F238E27FC236}">
                  <a16:creationId xmlns:a16="http://schemas.microsoft.com/office/drawing/2014/main" id="{3B01BFFF-E301-F00C-926B-67B075A5F0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471" y="1985"/>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Line 75">
              <a:extLst>
                <a:ext uri="{FF2B5EF4-FFF2-40B4-BE49-F238E27FC236}">
                  <a16:creationId xmlns:a16="http://schemas.microsoft.com/office/drawing/2014/main" id="{62CF581B-E201-FDEA-EA35-13C1AED0A568}"/>
                </a:ext>
              </a:extLst>
            </p:cNvPr>
            <p:cNvSpPr>
              <a:spLocks noChangeShapeType="1"/>
            </p:cNvSpPr>
            <p:nvPr/>
          </p:nvSpPr>
          <p:spPr bwMode="auto">
            <a:xfrm>
              <a:off x="24789" y="1134"/>
              <a:ext cx="0" cy="1607"/>
            </a:xfrm>
            <a:prstGeom prst="line">
              <a:avLst/>
            </a:prstGeom>
            <a:noFill/>
            <a:ln w="22587">
              <a:solidFill>
                <a:srgbClr val="FF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grpSp>
      <p:sp>
        <p:nvSpPr>
          <p:cNvPr id="4" name="object 4">
            <a:extLst>
              <a:ext uri="{FF2B5EF4-FFF2-40B4-BE49-F238E27FC236}">
                <a16:creationId xmlns:a16="http://schemas.microsoft.com/office/drawing/2014/main" id="{FF9C696F-49C5-1898-FB47-063AC6D23B90}"/>
              </a:ext>
            </a:extLst>
          </p:cNvPr>
          <p:cNvSpPr txBox="1"/>
          <p:nvPr/>
        </p:nvSpPr>
        <p:spPr>
          <a:xfrm>
            <a:off x="1114680" y="1854513"/>
            <a:ext cx="3057525" cy="1132205"/>
          </a:xfrm>
          <a:prstGeom prst="rect">
            <a:avLst/>
          </a:prstGeom>
        </p:spPr>
        <p:txBody>
          <a:bodyPr vert="horz" wrap="square" lIns="0" tIns="11430" rIns="0" bIns="0" rtlCol="0">
            <a:spAutoFit/>
          </a:bodyPr>
          <a:lstStyle/>
          <a:p>
            <a:pPr marL="12700" marR="5080" algn="just">
              <a:lnSpc>
                <a:spcPct val="122100"/>
              </a:lnSpc>
              <a:spcBef>
                <a:spcPts val="90"/>
              </a:spcBef>
            </a:pPr>
            <a:r>
              <a:rPr sz="850" spc="55" dirty="0">
                <a:solidFill>
                  <a:srgbClr val="FFFFFF"/>
                </a:solidFill>
                <a:latin typeface="Lucida Sans Unicode"/>
                <a:cs typeface="Lucida Sans Unicode"/>
              </a:rPr>
              <a:t>EFFIREM+ </a:t>
            </a:r>
            <a:r>
              <a:rPr sz="850" spc="25" dirty="0">
                <a:solidFill>
                  <a:srgbClr val="FFFFFF"/>
                </a:solidFill>
                <a:latin typeface="Lucida Sans Unicode"/>
                <a:cs typeface="Lucida Sans Unicode"/>
              </a:rPr>
              <a:t>es </a:t>
            </a:r>
            <a:r>
              <a:rPr sz="850" spc="10" dirty="0">
                <a:solidFill>
                  <a:srgbClr val="FFFFFF"/>
                </a:solidFill>
                <a:latin typeface="Lucida Sans Unicode"/>
                <a:cs typeface="Lucida Sans Unicode"/>
              </a:rPr>
              <a:t>un </a:t>
            </a:r>
            <a:r>
              <a:rPr sz="850" spc="40" dirty="0">
                <a:solidFill>
                  <a:srgbClr val="FFFFFF"/>
                </a:solidFill>
                <a:latin typeface="Lucida Sans Unicode"/>
                <a:cs typeface="Lucida Sans Unicode"/>
              </a:rPr>
              <a:t>proyecto </a:t>
            </a:r>
            <a:r>
              <a:rPr sz="850" spc="20" dirty="0">
                <a:solidFill>
                  <a:srgbClr val="FFFFFF"/>
                </a:solidFill>
                <a:latin typeface="Lucida Sans Unicode"/>
                <a:cs typeface="Lucida Sans Unicode"/>
              </a:rPr>
              <a:t>impulsado </a:t>
            </a:r>
            <a:r>
              <a:rPr sz="850" spc="75" dirty="0">
                <a:solidFill>
                  <a:srgbClr val="FFFFFF"/>
                </a:solidFill>
                <a:latin typeface="Lucida Sans Unicode"/>
                <a:cs typeface="Lucida Sans Unicode"/>
              </a:rPr>
              <a:t>y </a:t>
            </a:r>
            <a:r>
              <a:rPr sz="850" spc="25" dirty="0">
                <a:solidFill>
                  <a:srgbClr val="FFFFFF"/>
                </a:solidFill>
                <a:latin typeface="Lucida Sans Unicode"/>
                <a:cs typeface="Lucida Sans Unicode"/>
              </a:rPr>
              <a:t>liderado </a:t>
            </a:r>
            <a:r>
              <a:rPr sz="850" spc="35" dirty="0">
                <a:solidFill>
                  <a:srgbClr val="FFFFFF"/>
                </a:solidFill>
                <a:latin typeface="Lucida Sans Unicode"/>
                <a:cs typeface="Lucida Sans Unicode"/>
              </a:rPr>
              <a:t>desde </a:t>
            </a:r>
            <a:r>
              <a:rPr sz="850" spc="-254" dirty="0">
                <a:solidFill>
                  <a:srgbClr val="FFFFFF"/>
                </a:solidFill>
                <a:latin typeface="Lucida Sans Unicode"/>
                <a:cs typeface="Lucida Sans Unicode"/>
              </a:rPr>
              <a:t> </a:t>
            </a:r>
            <a:r>
              <a:rPr sz="850" spc="60" dirty="0">
                <a:solidFill>
                  <a:srgbClr val="FFFFFF"/>
                </a:solidFill>
                <a:latin typeface="Lucida Sans Unicode"/>
                <a:cs typeface="Lucida Sans Unicode"/>
              </a:rPr>
              <a:t>AIMCRA</a:t>
            </a:r>
            <a:r>
              <a:rPr sz="850" spc="15" dirty="0">
                <a:solidFill>
                  <a:srgbClr val="FFFFFF"/>
                </a:solidFill>
                <a:latin typeface="Lucida Sans Unicode"/>
                <a:cs typeface="Lucida Sans Unicode"/>
              </a:rPr>
              <a:t> </a:t>
            </a:r>
            <a:r>
              <a:rPr sz="850" spc="30" dirty="0">
                <a:solidFill>
                  <a:srgbClr val="FFFFFF"/>
                </a:solidFill>
                <a:latin typeface="Lucida Sans Unicode"/>
                <a:cs typeface="Lucida Sans Unicode"/>
              </a:rPr>
              <a:t>para</a:t>
            </a:r>
            <a:r>
              <a:rPr sz="850" spc="20" dirty="0">
                <a:solidFill>
                  <a:srgbClr val="FFFFFF"/>
                </a:solidFill>
                <a:latin typeface="Lucida Sans Unicode"/>
                <a:cs typeface="Lucida Sans Unicode"/>
              </a:rPr>
              <a:t> </a:t>
            </a:r>
            <a:r>
              <a:rPr sz="850" spc="25" dirty="0">
                <a:solidFill>
                  <a:srgbClr val="FFFFFF"/>
                </a:solidFill>
                <a:latin typeface="Lucida Sans Unicode"/>
                <a:cs typeface="Lucida Sans Unicode"/>
              </a:rPr>
              <a:t>avanzar</a:t>
            </a:r>
            <a:r>
              <a:rPr sz="850" spc="15" dirty="0">
                <a:solidFill>
                  <a:srgbClr val="FFFFFF"/>
                </a:solidFill>
                <a:latin typeface="Lucida Sans Unicode"/>
                <a:cs typeface="Lucida Sans Unicode"/>
              </a:rPr>
              <a:t> </a:t>
            </a:r>
            <a:r>
              <a:rPr sz="850" spc="30" dirty="0">
                <a:solidFill>
                  <a:srgbClr val="FFFFFF"/>
                </a:solidFill>
                <a:latin typeface="Lucida Sans Unicode"/>
                <a:cs typeface="Lucida Sans Unicode"/>
              </a:rPr>
              <a:t>en</a:t>
            </a:r>
            <a:r>
              <a:rPr sz="850" spc="20" dirty="0">
                <a:solidFill>
                  <a:srgbClr val="FFFFFF"/>
                </a:solidFill>
                <a:latin typeface="Lucida Sans Unicode"/>
                <a:cs typeface="Lucida Sans Unicode"/>
              </a:rPr>
              <a:t> </a:t>
            </a:r>
            <a:r>
              <a:rPr sz="850" spc="10" dirty="0">
                <a:solidFill>
                  <a:srgbClr val="FFFFFF"/>
                </a:solidFill>
                <a:latin typeface="Lucida Sans Unicode"/>
                <a:cs typeface="Lucida Sans Unicode"/>
              </a:rPr>
              <a:t>un</a:t>
            </a:r>
            <a:r>
              <a:rPr sz="850" spc="15" dirty="0">
                <a:solidFill>
                  <a:srgbClr val="FFFFFF"/>
                </a:solidFill>
                <a:latin typeface="Lucida Sans Unicode"/>
                <a:cs typeface="Lucida Sans Unicode"/>
              </a:rPr>
              <a:t> </a:t>
            </a:r>
            <a:r>
              <a:rPr sz="850" spc="35" dirty="0">
                <a:solidFill>
                  <a:srgbClr val="FFFFFF"/>
                </a:solidFill>
                <a:latin typeface="Lucida Sans Unicode"/>
                <a:cs typeface="Lucida Sans Unicode"/>
              </a:rPr>
              <a:t>nuevo</a:t>
            </a:r>
            <a:r>
              <a:rPr sz="850" spc="20" dirty="0">
                <a:solidFill>
                  <a:srgbClr val="FFFFFF"/>
                </a:solidFill>
                <a:latin typeface="Lucida Sans Unicode"/>
                <a:cs typeface="Lucida Sans Unicode"/>
              </a:rPr>
              <a:t> </a:t>
            </a:r>
            <a:r>
              <a:rPr sz="850" spc="35" dirty="0">
                <a:solidFill>
                  <a:srgbClr val="FFFFFF"/>
                </a:solidFill>
                <a:latin typeface="Lucida Sans Unicode"/>
                <a:cs typeface="Lucida Sans Unicode"/>
              </a:rPr>
              <a:t>modelo</a:t>
            </a:r>
            <a:r>
              <a:rPr sz="850" spc="15" dirty="0">
                <a:solidFill>
                  <a:srgbClr val="FFFFFF"/>
                </a:solidFill>
                <a:latin typeface="Lucida Sans Unicode"/>
                <a:cs typeface="Lucida Sans Unicode"/>
              </a:rPr>
              <a:t> </a:t>
            </a:r>
            <a:r>
              <a:rPr sz="850" spc="30" dirty="0">
                <a:solidFill>
                  <a:srgbClr val="FFFFFF"/>
                </a:solidFill>
                <a:latin typeface="Lucida Sans Unicode"/>
                <a:cs typeface="Lucida Sans Unicode"/>
              </a:rPr>
              <a:t>energético </a:t>
            </a:r>
            <a:r>
              <a:rPr sz="850" spc="-254"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20" dirty="0">
                <a:solidFill>
                  <a:srgbClr val="FFFFFF"/>
                </a:solidFill>
                <a:latin typeface="Lucida Sans Unicode"/>
                <a:cs typeface="Lucida Sans Unicode"/>
              </a:rPr>
              <a:t> </a:t>
            </a:r>
            <a:r>
              <a:rPr sz="850" spc="30" dirty="0">
                <a:solidFill>
                  <a:srgbClr val="FFFFFF"/>
                </a:solidFill>
                <a:latin typeface="Lucida Sans Unicode"/>
                <a:cs typeface="Lucida Sans Unicode"/>
              </a:rPr>
              <a:t>riego</a:t>
            </a:r>
            <a:r>
              <a:rPr sz="850" spc="-20" dirty="0">
                <a:solidFill>
                  <a:srgbClr val="FFFFFF"/>
                </a:solidFill>
                <a:latin typeface="Lucida Sans Unicode"/>
                <a:cs typeface="Lucida Sans Unicode"/>
              </a:rPr>
              <a:t> </a:t>
            </a:r>
            <a:r>
              <a:rPr sz="850" spc="30" dirty="0">
                <a:solidFill>
                  <a:srgbClr val="FFFFFF"/>
                </a:solidFill>
                <a:latin typeface="Lucida Sans Unicode"/>
                <a:cs typeface="Lucida Sans Unicode"/>
              </a:rPr>
              <a:t>en</a:t>
            </a:r>
            <a:r>
              <a:rPr sz="850" spc="-20" dirty="0">
                <a:solidFill>
                  <a:srgbClr val="FFFFFF"/>
                </a:solidFill>
                <a:latin typeface="Lucida Sans Unicode"/>
                <a:cs typeface="Lucida Sans Unicode"/>
              </a:rPr>
              <a:t> </a:t>
            </a:r>
            <a:r>
              <a:rPr sz="850" spc="25" dirty="0">
                <a:solidFill>
                  <a:srgbClr val="FFFFFF"/>
                </a:solidFill>
                <a:latin typeface="Lucida Sans Unicode"/>
                <a:cs typeface="Lucida Sans Unicode"/>
              </a:rPr>
              <a:t>el</a:t>
            </a:r>
            <a:r>
              <a:rPr sz="850" spc="-20" dirty="0">
                <a:solidFill>
                  <a:srgbClr val="FFFFFF"/>
                </a:solidFill>
                <a:latin typeface="Lucida Sans Unicode"/>
                <a:cs typeface="Lucida Sans Unicode"/>
              </a:rPr>
              <a:t> </a:t>
            </a:r>
            <a:r>
              <a:rPr sz="850" spc="30" dirty="0">
                <a:solidFill>
                  <a:srgbClr val="FFFFFF"/>
                </a:solidFill>
                <a:latin typeface="Lucida Sans Unicode"/>
                <a:cs typeface="Lucida Sans Unicode"/>
              </a:rPr>
              <a:t>cultivo</a:t>
            </a:r>
            <a:r>
              <a:rPr sz="850" spc="-2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20" dirty="0">
                <a:solidFill>
                  <a:srgbClr val="FFFFFF"/>
                </a:solidFill>
                <a:latin typeface="Lucida Sans Unicode"/>
                <a:cs typeface="Lucida Sans Unicode"/>
              </a:rPr>
              <a:t> </a:t>
            </a:r>
            <a:r>
              <a:rPr sz="850" spc="20" dirty="0">
                <a:solidFill>
                  <a:srgbClr val="FFFFFF"/>
                </a:solidFill>
                <a:latin typeface="Lucida Sans Unicode"/>
                <a:cs typeface="Lucida Sans Unicode"/>
              </a:rPr>
              <a:t>la</a:t>
            </a:r>
            <a:r>
              <a:rPr sz="850" spc="-15" dirty="0">
                <a:solidFill>
                  <a:srgbClr val="FFFFFF"/>
                </a:solidFill>
                <a:latin typeface="Lucida Sans Unicode"/>
                <a:cs typeface="Lucida Sans Unicode"/>
              </a:rPr>
              <a:t> </a:t>
            </a:r>
            <a:r>
              <a:rPr sz="850" spc="30" dirty="0">
                <a:solidFill>
                  <a:srgbClr val="FFFFFF"/>
                </a:solidFill>
                <a:latin typeface="Lucida Sans Unicode"/>
                <a:cs typeface="Lucida Sans Unicode"/>
              </a:rPr>
              <a:t>remolacha</a:t>
            </a:r>
            <a:r>
              <a:rPr sz="850" spc="-20" dirty="0">
                <a:solidFill>
                  <a:srgbClr val="FFFFFF"/>
                </a:solidFill>
                <a:latin typeface="Lucida Sans Unicode"/>
                <a:cs typeface="Lucida Sans Unicode"/>
              </a:rPr>
              <a:t> </a:t>
            </a:r>
            <a:r>
              <a:rPr sz="850" spc="25" dirty="0">
                <a:solidFill>
                  <a:srgbClr val="FFFFFF"/>
                </a:solidFill>
                <a:latin typeface="Lucida Sans Unicode"/>
                <a:cs typeface="Lucida Sans Unicode"/>
              </a:rPr>
              <a:t>azucarera</a:t>
            </a:r>
            <a:r>
              <a:rPr sz="850" spc="-20" dirty="0">
                <a:solidFill>
                  <a:srgbClr val="FFFFFF"/>
                </a:solidFill>
                <a:latin typeface="Lucida Sans Unicode"/>
                <a:cs typeface="Lucida Sans Unicode"/>
              </a:rPr>
              <a:t> </a:t>
            </a:r>
            <a:r>
              <a:rPr sz="850" spc="30" dirty="0">
                <a:solidFill>
                  <a:srgbClr val="FFFFFF"/>
                </a:solidFill>
                <a:latin typeface="Lucida Sans Unicode"/>
                <a:cs typeface="Lucida Sans Unicode"/>
              </a:rPr>
              <a:t>en</a:t>
            </a:r>
            <a:r>
              <a:rPr sz="850" spc="-20" dirty="0">
                <a:solidFill>
                  <a:srgbClr val="FFFFFF"/>
                </a:solidFill>
                <a:latin typeface="Lucida Sans Unicode"/>
                <a:cs typeface="Lucida Sans Unicode"/>
              </a:rPr>
              <a:t> </a:t>
            </a:r>
            <a:r>
              <a:rPr sz="850" spc="-10" dirty="0">
                <a:solidFill>
                  <a:srgbClr val="FFFFFF"/>
                </a:solidFill>
                <a:latin typeface="Lucida Sans Unicode"/>
                <a:cs typeface="Lucida Sans Unicode"/>
              </a:rPr>
              <a:t>Es- </a:t>
            </a:r>
            <a:r>
              <a:rPr sz="850" spc="-254" dirty="0">
                <a:solidFill>
                  <a:srgbClr val="FFFFFF"/>
                </a:solidFill>
                <a:latin typeface="Lucida Sans Unicode"/>
                <a:cs typeface="Lucida Sans Unicode"/>
              </a:rPr>
              <a:t> </a:t>
            </a:r>
            <a:r>
              <a:rPr sz="850" spc="15" dirty="0">
                <a:solidFill>
                  <a:srgbClr val="FFFFFF"/>
                </a:solidFill>
                <a:latin typeface="Lucida Sans Unicode"/>
                <a:cs typeface="Lucida Sans Unicode"/>
              </a:rPr>
              <a:t>paña, </a:t>
            </a:r>
            <a:r>
              <a:rPr sz="850" spc="30" dirty="0">
                <a:solidFill>
                  <a:srgbClr val="FFFFFF"/>
                </a:solidFill>
                <a:latin typeface="Lucida Sans Unicode"/>
                <a:cs typeface="Lucida Sans Unicode"/>
              </a:rPr>
              <a:t>especialmente </a:t>
            </a:r>
            <a:r>
              <a:rPr sz="850" spc="20" dirty="0">
                <a:solidFill>
                  <a:srgbClr val="FFFFFF"/>
                </a:solidFill>
                <a:latin typeface="Lucida Sans Unicode"/>
                <a:cs typeface="Lucida Sans Unicode"/>
              </a:rPr>
              <a:t>dirigido </a:t>
            </a:r>
            <a:r>
              <a:rPr sz="850" spc="40" dirty="0">
                <a:solidFill>
                  <a:srgbClr val="FFFFFF"/>
                </a:solidFill>
                <a:latin typeface="Lucida Sans Unicode"/>
                <a:cs typeface="Lucida Sans Unicode"/>
              </a:rPr>
              <a:t>a </a:t>
            </a:r>
            <a:r>
              <a:rPr sz="850" spc="20" dirty="0">
                <a:solidFill>
                  <a:srgbClr val="FFFFFF"/>
                </a:solidFill>
                <a:latin typeface="Lucida Sans Unicode"/>
                <a:cs typeface="Lucida Sans Unicode"/>
              </a:rPr>
              <a:t>aquellas </a:t>
            </a:r>
            <a:r>
              <a:rPr sz="850" spc="25" dirty="0">
                <a:solidFill>
                  <a:srgbClr val="FFFFFF"/>
                </a:solidFill>
                <a:latin typeface="Lucida Sans Unicode"/>
                <a:cs typeface="Lucida Sans Unicode"/>
              </a:rPr>
              <a:t>explotaciones </a:t>
            </a:r>
            <a:r>
              <a:rPr sz="850" spc="-254" dirty="0">
                <a:solidFill>
                  <a:srgbClr val="FFFFFF"/>
                </a:solidFill>
                <a:latin typeface="Lucida Sans Unicode"/>
                <a:cs typeface="Lucida Sans Unicode"/>
              </a:rPr>
              <a:t> </a:t>
            </a:r>
            <a:r>
              <a:rPr sz="850" spc="30" dirty="0">
                <a:solidFill>
                  <a:srgbClr val="FFFFFF"/>
                </a:solidFill>
                <a:latin typeface="Lucida Sans Unicode"/>
                <a:cs typeface="Lucida Sans Unicode"/>
              </a:rPr>
              <a:t>que</a:t>
            </a:r>
            <a:r>
              <a:rPr sz="850" spc="-55" dirty="0">
                <a:solidFill>
                  <a:srgbClr val="FFFFFF"/>
                </a:solidFill>
                <a:latin typeface="Lucida Sans Unicode"/>
                <a:cs typeface="Lucida Sans Unicode"/>
              </a:rPr>
              <a:t> </a:t>
            </a:r>
            <a:r>
              <a:rPr sz="850" spc="35" dirty="0">
                <a:solidFill>
                  <a:srgbClr val="FFFFFF"/>
                </a:solidFill>
                <a:latin typeface="Lucida Sans Unicode"/>
                <a:cs typeface="Lucida Sans Unicode"/>
              </a:rPr>
              <a:t>deben</a:t>
            </a:r>
            <a:r>
              <a:rPr sz="850" spc="-50" dirty="0">
                <a:solidFill>
                  <a:srgbClr val="FFFFFF"/>
                </a:solidFill>
                <a:latin typeface="Lucida Sans Unicode"/>
                <a:cs typeface="Lucida Sans Unicode"/>
              </a:rPr>
              <a:t> </a:t>
            </a:r>
            <a:r>
              <a:rPr sz="850" spc="25" dirty="0">
                <a:solidFill>
                  <a:srgbClr val="FFFFFF"/>
                </a:solidFill>
                <a:latin typeface="Lucida Sans Unicode"/>
                <a:cs typeface="Lucida Sans Unicode"/>
              </a:rPr>
              <a:t>soportar</a:t>
            </a:r>
            <a:r>
              <a:rPr sz="850" spc="-50" dirty="0">
                <a:solidFill>
                  <a:srgbClr val="FFFFFF"/>
                </a:solidFill>
                <a:latin typeface="Lucida Sans Unicode"/>
                <a:cs typeface="Lucida Sans Unicode"/>
              </a:rPr>
              <a:t> </a:t>
            </a:r>
            <a:r>
              <a:rPr sz="850" spc="30" dirty="0">
                <a:solidFill>
                  <a:srgbClr val="FFFFFF"/>
                </a:solidFill>
                <a:latin typeface="Lucida Sans Unicode"/>
                <a:cs typeface="Lucida Sans Unicode"/>
              </a:rPr>
              <a:t>mayores</a:t>
            </a:r>
            <a:r>
              <a:rPr sz="850" spc="-55" dirty="0">
                <a:solidFill>
                  <a:srgbClr val="FFFFFF"/>
                </a:solidFill>
                <a:latin typeface="Lucida Sans Unicode"/>
                <a:cs typeface="Lucida Sans Unicode"/>
              </a:rPr>
              <a:t> </a:t>
            </a:r>
            <a:r>
              <a:rPr sz="850" spc="30" dirty="0">
                <a:solidFill>
                  <a:srgbClr val="FFFFFF"/>
                </a:solidFill>
                <a:latin typeface="Lucida Sans Unicode"/>
                <a:cs typeface="Lucida Sans Unicode"/>
              </a:rPr>
              <a:t>costes</a:t>
            </a:r>
            <a:r>
              <a:rPr sz="850" spc="-50" dirty="0">
                <a:solidFill>
                  <a:srgbClr val="FFFFFF"/>
                </a:solidFill>
                <a:latin typeface="Lucida Sans Unicode"/>
                <a:cs typeface="Lucida Sans Unicode"/>
              </a:rPr>
              <a:t> </a:t>
            </a:r>
            <a:r>
              <a:rPr sz="850" spc="30" dirty="0">
                <a:solidFill>
                  <a:srgbClr val="FFFFFF"/>
                </a:solidFill>
                <a:latin typeface="Lucida Sans Unicode"/>
                <a:cs typeface="Lucida Sans Unicode"/>
              </a:rPr>
              <a:t>energéticos</a:t>
            </a:r>
            <a:r>
              <a:rPr sz="850" spc="-5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50" dirty="0">
                <a:solidFill>
                  <a:srgbClr val="FFFFFF"/>
                </a:solidFill>
                <a:latin typeface="Lucida Sans Unicode"/>
                <a:cs typeface="Lucida Sans Unicode"/>
              </a:rPr>
              <a:t> </a:t>
            </a:r>
            <a:r>
              <a:rPr sz="850" spc="-25" dirty="0">
                <a:solidFill>
                  <a:srgbClr val="FFFFFF"/>
                </a:solidFill>
                <a:latin typeface="Lucida Sans Unicode"/>
                <a:cs typeface="Lucida Sans Unicode"/>
              </a:rPr>
              <a:t>rie- </a:t>
            </a:r>
            <a:r>
              <a:rPr sz="850" spc="-260" dirty="0">
                <a:solidFill>
                  <a:srgbClr val="FFFFFF"/>
                </a:solidFill>
                <a:latin typeface="Lucida Sans Unicode"/>
                <a:cs typeface="Lucida Sans Unicode"/>
              </a:rPr>
              <a:t> </a:t>
            </a:r>
            <a:r>
              <a:rPr sz="850" spc="45" dirty="0">
                <a:solidFill>
                  <a:srgbClr val="FFFFFF"/>
                </a:solidFill>
                <a:latin typeface="Lucida Sans Unicode"/>
                <a:cs typeface="Lucida Sans Unicode"/>
              </a:rPr>
              <a:t>g</a:t>
            </a:r>
            <a:r>
              <a:rPr sz="850" spc="50" dirty="0">
                <a:solidFill>
                  <a:srgbClr val="FFFFFF"/>
                </a:solidFill>
                <a:latin typeface="Lucida Sans Unicode"/>
                <a:cs typeface="Lucida Sans Unicode"/>
              </a:rPr>
              <a:t>o</a:t>
            </a:r>
            <a:r>
              <a:rPr sz="850" spc="-70" dirty="0">
                <a:solidFill>
                  <a:srgbClr val="FFFFFF"/>
                </a:solidFill>
                <a:latin typeface="Lucida Sans Unicode"/>
                <a:cs typeface="Lucida Sans Unicode"/>
              </a:rPr>
              <a:t> </a:t>
            </a:r>
            <a:r>
              <a:rPr sz="850" spc="75" dirty="0">
                <a:solidFill>
                  <a:srgbClr val="FFFFFF"/>
                </a:solidFill>
                <a:latin typeface="Lucida Sans Unicode"/>
                <a:cs typeface="Lucida Sans Unicode"/>
              </a:rPr>
              <a:t>y</a:t>
            </a:r>
            <a:r>
              <a:rPr sz="850" spc="-70" dirty="0">
                <a:solidFill>
                  <a:srgbClr val="FFFFFF"/>
                </a:solidFill>
                <a:latin typeface="Lucida Sans Unicode"/>
                <a:cs typeface="Lucida Sans Unicode"/>
              </a:rPr>
              <a:t> </a:t>
            </a:r>
            <a:r>
              <a:rPr sz="850" spc="30" dirty="0">
                <a:solidFill>
                  <a:srgbClr val="FFFFFF"/>
                </a:solidFill>
                <a:latin typeface="Lucida Sans Unicode"/>
                <a:cs typeface="Lucida Sans Unicode"/>
              </a:rPr>
              <a:t>qu</a:t>
            </a:r>
            <a:r>
              <a:rPr sz="850" spc="35" dirty="0">
                <a:solidFill>
                  <a:srgbClr val="FFFFFF"/>
                </a:solidFill>
                <a:latin typeface="Lucida Sans Unicode"/>
                <a:cs typeface="Lucida Sans Unicode"/>
              </a:rPr>
              <a:t>e</a:t>
            </a:r>
            <a:r>
              <a:rPr sz="850" spc="-70" dirty="0">
                <a:solidFill>
                  <a:srgbClr val="FFFFFF"/>
                </a:solidFill>
                <a:latin typeface="Lucida Sans Unicode"/>
                <a:cs typeface="Lucida Sans Unicode"/>
              </a:rPr>
              <a:t> </a:t>
            </a:r>
            <a:r>
              <a:rPr sz="850" spc="30" dirty="0">
                <a:solidFill>
                  <a:srgbClr val="FFFFFF"/>
                </a:solidFill>
                <a:latin typeface="Lucida Sans Unicode"/>
                <a:cs typeface="Lucida Sans Unicode"/>
              </a:rPr>
              <a:t>queda</a:t>
            </a:r>
            <a:r>
              <a:rPr sz="850" spc="35" dirty="0">
                <a:solidFill>
                  <a:srgbClr val="FFFFFF"/>
                </a:solidFill>
                <a:latin typeface="Lucida Sans Unicode"/>
                <a:cs typeface="Lucida Sans Unicode"/>
              </a:rPr>
              <a:t>n</a:t>
            </a:r>
            <a:r>
              <a:rPr sz="850" spc="-70" dirty="0">
                <a:solidFill>
                  <a:srgbClr val="FFFFFF"/>
                </a:solidFill>
                <a:latin typeface="Lucida Sans Unicode"/>
                <a:cs typeface="Lucida Sans Unicode"/>
              </a:rPr>
              <a:t> </a:t>
            </a:r>
            <a:r>
              <a:rPr sz="850" spc="20" dirty="0">
                <a:solidFill>
                  <a:srgbClr val="FFFFFF"/>
                </a:solidFill>
                <a:latin typeface="Lucida Sans Unicode"/>
                <a:cs typeface="Lucida Sans Unicode"/>
              </a:rPr>
              <a:t>fuer</a:t>
            </a:r>
            <a:r>
              <a:rPr sz="850" spc="25" dirty="0">
                <a:solidFill>
                  <a:srgbClr val="FFFFFF"/>
                </a:solidFill>
                <a:latin typeface="Lucida Sans Unicode"/>
                <a:cs typeface="Lucida Sans Unicode"/>
              </a:rPr>
              <a:t>a</a:t>
            </a:r>
            <a:r>
              <a:rPr sz="850" spc="-7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70" dirty="0">
                <a:solidFill>
                  <a:srgbClr val="FFFFFF"/>
                </a:solidFill>
                <a:latin typeface="Lucida Sans Unicode"/>
                <a:cs typeface="Lucida Sans Unicode"/>
              </a:rPr>
              <a:t> </a:t>
            </a:r>
            <a:r>
              <a:rPr sz="850" spc="10" dirty="0">
                <a:solidFill>
                  <a:srgbClr val="FFFFFF"/>
                </a:solidFill>
                <a:latin typeface="Lucida Sans Unicode"/>
                <a:cs typeface="Lucida Sans Unicode"/>
              </a:rPr>
              <a:t>l</a:t>
            </a:r>
            <a:r>
              <a:rPr sz="850" spc="30" dirty="0">
                <a:solidFill>
                  <a:srgbClr val="FFFFFF"/>
                </a:solidFill>
                <a:latin typeface="Lucida Sans Unicode"/>
                <a:cs typeface="Lucida Sans Unicode"/>
              </a:rPr>
              <a:t>a</a:t>
            </a:r>
            <a:r>
              <a:rPr sz="850" spc="-70" dirty="0">
                <a:solidFill>
                  <a:srgbClr val="FFFFFF"/>
                </a:solidFill>
                <a:latin typeface="Lucida Sans Unicode"/>
                <a:cs typeface="Lucida Sans Unicode"/>
              </a:rPr>
              <a:t> </a:t>
            </a:r>
            <a:r>
              <a:rPr sz="850" spc="20" dirty="0">
                <a:solidFill>
                  <a:srgbClr val="FFFFFF"/>
                </a:solidFill>
                <a:latin typeface="Lucida Sans Unicode"/>
                <a:cs typeface="Lucida Sans Unicode"/>
              </a:rPr>
              <a:t>modernizació</a:t>
            </a:r>
            <a:r>
              <a:rPr sz="850" spc="30" dirty="0">
                <a:solidFill>
                  <a:srgbClr val="FFFFFF"/>
                </a:solidFill>
                <a:latin typeface="Lucida Sans Unicode"/>
                <a:cs typeface="Lucida Sans Unicode"/>
              </a:rPr>
              <a:t>n</a:t>
            </a:r>
            <a:r>
              <a:rPr sz="850" spc="-7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70" dirty="0">
                <a:solidFill>
                  <a:srgbClr val="FFFFFF"/>
                </a:solidFill>
                <a:latin typeface="Lucida Sans Unicode"/>
                <a:cs typeface="Lucida Sans Unicode"/>
              </a:rPr>
              <a:t> </a:t>
            </a:r>
            <a:r>
              <a:rPr sz="850" spc="25" dirty="0">
                <a:solidFill>
                  <a:srgbClr val="FFFFFF"/>
                </a:solidFill>
                <a:latin typeface="Lucida Sans Unicode"/>
                <a:cs typeface="Lucida Sans Unicode"/>
              </a:rPr>
              <a:t>regadíos  </a:t>
            </a:r>
            <a:r>
              <a:rPr sz="850" spc="30" dirty="0">
                <a:solidFill>
                  <a:srgbClr val="FFFFFF"/>
                </a:solidFill>
                <a:latin typeface="Lucida Sans Unicode"/>
                <a:cs typeface="Lucida Sans Unicode"/>
              </a:rPr>
              <a:t>en</a:t>
            </a:r>
            <a:r>
              <a:rPr sz="850" spc="-25" dirty="0">
                <a:solidFill>
                  <a:srgbClr val="FFFFFF"/>
                </a:solidFill>
                <a:latin typeface="Lucida Sans Unicode"/>
                <a:cs typeface="Lucida Sans Unicode"/>
              </a:rPr>
              <a:t> </a:t>
            </a:r>
            <a:r>
              <a:rPr sz="850" spc="25" dirty="0">
                <a:solidFill>
                  <a:srgbClr val="FFFFFF"/>
                </a:solidFill>
                <a:latin typeface="Lucida Sans Unicode"/>
                <a:cs typeface="Lucida Sans Unicode"/>
              </a:rPr>
              <a:t>comunidades</a:t>
            </a:r>
            <a:r>
              <a:rPr sz="850" spc="-2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20" dirty="0">
                <a:solidFill>
                  <a:srgbClr val="FFFFFF"/>
                </a:solidFill>
                <a:latin typeface="Lucida Sans Unicode"/>
                <a:cs typeface="Lucida Sans Unicode"/>
              </a:rPr>
              <a:t> </a:t>
            </a:r>
            <a:r>
              <a:rPr sz="850" spc="20" dirty="0">
                <a:solidFill>
                  <a:srgbClr val="FFFFFF"/>
                </a:solidFill>
                <a:latin typeface="Lucida Sans Unicode"/>
                <a:cs typeface="Lucida Sans Unicode"/>
              </a:rPr>
              <a:t>regantes.</a:t>
            </a:r>
            <a:endParaRPr sz="850" dirty="0">
              <a:latin typeface="Lucida Sans Unicode"/>
              <a:cs typeface="Lucida Sans Unicode"/>
            </a:endParaRPr>
          </a:p>
        </p:txBody>
      </p:sp>
      <p:sp>
        <p:nvSpPr>
          <p:cNvPr id="6" name="object 6">
            <a:extLst>
              <a:ext uri="{FF2B5EF4-FFF2-40B4-BE49-F238E27FC236}">
                <a16:creationId xmlns:a16="http://schemas.microsoft.com/office/drawing/2014/main" id="{85329A04-6E91-3ACE-0E55-06CF531358BF}"/>
              </a:ext>
            </a:extLst>
          </p:cNvPr>
          <p:cNvSpPr txBox="1"/>
          <p:nvPr/>
        </p:nvSpPr>
        <p:spPr>
          <a:xfrm>
            <a:off x="7963536" y="969368"/>
            <a:ext cx="3274060" cy="2110192"/>
          </a:xfrm>
          <a:prstGeom prst="rect">
            <a:avLst/>
          </a:prstGeom>
        </p:spPr>
        <p:txBody>
          <a:bodyPr vert="horz" wrap="square" lIns="0" tIns="14604" rIns="0" bIns="0" rtlCol="0">
            <a:spAutoFit/>
          </a:bodyPr>
          <a:lstStyle/>
          <a:p>
            <a:pPr marL="12700">
              <a:lnSpc>
                <a:spcPct val="100000"/>
              </a:lnSpc>
              <a:spcBef>
                <a:spcPts val="114"/>
              </a:spcBef>
            </a:pPr>
            <a:r>
              <a:rPr sz="4950" b="1" spc="114" dirty="0">
                <a:solidFill>
                  <a:srgbClr val="FFFFFF"/>
                </a:solidFill>
                <a:latin typeface="Arial"/>
                <a:cs typeface="Arial"/>
              </a:rPr>
              <a:t>EFF</a:t>
            </a:r>
            <a:r>
              <a:rPr sz="4950" spc="114" dirty="0">
                <a:solidFill>
                  <a:srgbClr val="FFFFFF"/>
                </a:solidFill>
                <a:latin typeface="Microsoft Sans Serif"/>
                <a:cs typeface="Microsoft Sans Serif"/>
              </a:rPr>
              <a:t>IREM</a:t>
            </a:r>
            <a:endParaRPr sz="4950" dirty="0">
              <a:latin typeface="Arial"/>
              <a:cs typeface="Arial"/>
            </a:endParaRPr>
          </a:p>
          <a:p>
            <a:pPr marL="66675" marR="363855">
              <a:lnSpc>
                <a:spcPct val="100000"/>
              </a:lnSpc>
              <a:spcBef>
                <a:spcPts val="2325"/>
              </a:spcBef>
            </a:pPr>
            <a:r>
              <a:rPr lang="es-ES" sz="2250" spc="150" dirty="0">
                <a:solidFill>
                  <a:srgbClr val="FFFFFF"/>
                </a:solidFill>
                <a:latin typeface="Arial" panose="020B0604020202020204" pitchFamily="34" charset="0"/>
                <a:cs typeface="Arial" panose="020B0604020202020204" pitchFamily="34" charset="0"/>
              </a:rPr>
              <a:t>CONCEPTOS DE EFICIENCIA ENERGÉTICA</a:t>
            </a:r>
            <a:endParaRPr sz="2250"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E8D56EDD-B530-380D-A920-073203D39B0A}"/>
              </a:ext>
            </a:extLst>
          </p:cNvPr>
          <p:cNvPicPr>
            <a:picLocks noChangeAspect="1"/>
          </p:cNvPicPr>
          <p:nvPr/>
        </p:nvPicPr>
        <p:blipFill rotWithShape="1">
          <a:blip r:embed="rId18"/>
          <a:srcRect l="5840" t="-1" r="13467" b="6224"/>
          <a:stretch/>
        </p:blipFill>
        <p:spPr>
          <a:xfrm>
            <a:off x="-20956" y="5280524"/>
            <a:ext cx="5217162" cy="701769"/>
          </a:xfrm>
          <a:prstGeom prst="rect">
            <a:avLst/>
          </a:prstGeom>
        </p:spPr>
      </p:pic>
      <p:sp>
        <p:nvSpPr>
          <p:cNvPr id="2" name="CuadroTexto 1">
            <a:extLst>
              <a:ext uri="{FF2B5EF4-FFF2-40B4-BE49-F238E27FC236}">
                <a16:creationId xmlns:a16="http://schemas.microsoft.com/office/drawing/2014/main" id="{D3653D5D-2FF4-57FE-25E0-33DCA42B062D}"/>
              </a:ext>
            </a:extLst>
          </p:cNvPr>
          <p:cNvSpPr txBox="1"/>
          <p:nvPr/>
        </p:nvSpPr>
        <p:spPr>
          <a:xfrm>
            <a:off x="678815" y="3983305"/>
            <a:ext cx="4178041" cy="1146468"/>
          </a:xfrm>
          <a:prstGeom prst="rect">
            <a:avLst/>
          </a:prstGeom>
          <a:solidFill>
            <a:schemeClr val="bg1">
              <a:lumMod val="95000"/>
              <a:alpha val="65000"/>
            </a:schemeClr>
          </a:solidFill>
        </p:spPr>
        <p:txBody>
          <a:bodyPr wrap="square">
            <a:spAutoFit/>
          </a:bodyPr>
          <a:lstStyle/>
          <a:p>
            <a:pPr marL="12700">
              <a:lnSpc>
                <a:spcPct val="100000"/>
              </a:lnSpc>
              <a:spcBef>
                <a:spcPts val="565"/>
              </a:spcBef>
            </a:pPr>
            <a:r>
              <a:rPr lang="es-ES" sz="1400" b="1" spc="50" dirty="0">
                <a:solidFill>
                  <a:schemeClr val="tx1">
                    <a:lumMod val="65000"/>
                    <a:lumOff val="35000"/>
                  </a:schemeClr>
                </a:solidFill>
                <a:latin typeface="Arial"/>
                <a:cs typeface="Arial"/>
              </a:rPr>
              <a:t>Agricultores</a:t>
            </a:r>
            <a:endParaRPr lang="es-ES" sz="1400" spc="50" dirty="0">
              <a:solidFill>
                <a:schemeClr val="tx1">
                  <a:lumMod val="65000"/>
                  <a:lumOff val="35000"/>
                </a:schemeClr>
              </a:solidFill>
              <a:latin typeface="Arial"/>
              <a:cs typeface="Arial"/>
            </a:endParaRPr>
          </a:p>
          <a:p>
            <a:pPr marL="151131">
              <a:lnSpc>
                <a:spcPct val="100000"/>
              </a:lnSpc>
              <a:spcBef>
                <a:spcPts val="480"/>
              </a:spcBef>
              <a:buSzPct val="88235"/>
              <a:tabLst>
                <a:tab pos="216535" algn="l"/>
              </a:tabLst>
            </a:pPr>
            <a:r>
              <a:rPr lang="es-ES" sz="1400" spc="50" dirty="0">
                <a:solidFill>
                  <a:schemeClr val="tx1">
                    <a:lumMod val="65000"/>
                    <a:lumOff val="35000"/>
                  </a:schemeClr>
                </a:solidFill>
                <a:latin typeface="Arial"/>
                <a:cs typeface="Arial"/>
              </a:rPr>
              <a:t>Juan Manuel Corrales (Sa)</a:t>
            </a:r>
          </a:p>
          <a:p>
            <a:pPr marL="151131">
              <a:lnSpc>
                <a:spcPct val="100000"/>
              </a:lnSpc>
              <a:spcBef>
                <a:spcPts val="475"/>
              </a:spcBef>
              <a:buSzPct val="88235"/>
              <a:tabLst>
                <a:tab pos="216535" algn="l"/>
              </a:tabLst>
            </a:pPr>
            <a:r>
              <a:rPr lang="es-ES" sz="1400" spc="50" dirty="0" err="1">
                <a:solidFill>
                  <a:schemeClr val="tx1">
                    <a:lumMod val="65000"/>
                    <a:lumOff val="35000"/>
                  </a:schemeClr>
                </a:solidFill>
                <a:latin typeface="Arial"/>
                <a:cs typeface="Arial"/>
              </a:rPr>
              <a:t>Valjimeno</a:t>
            </a:r>
            <a:r>
              <a:rPr lang="es-ES" sz="1400" spc="50" dirty="0">
                <a:solidFill>
                  <a:schemeClr val="tx1">
                    <a:lumMod val="65000"/>
                    <a:lumOff val="35000"/>
                  </a:schemeClr>
                </a:solidFill>
                <a:latin typeface="Arial"/>
                <a:cs typeface="Arial"/>
              </a:rPr>
              <a:t> (Se)</a:t>
            </a:r>
          </a:p>
          <a:p>
            <a:pPr marL="151131">
              <a:lnSpc>
                <a:spcPct val="100000"/>
              </a:lnSpc>
              <a:spcBef>
                <a:spcPts val="475"/>
              </a:spcBef>
              <a:buSzPct val="88235"/>
              <a:tabLst>
                <a:tab pos="216535" algn="l"/>
              </a:tabLst>
            </a:pPr>
            <a:r>
              <a:rPr lang="es-ES" sz="1400" spc="50" dirty="0">
                <a:solidFill>
                  <a:schemeClr val="tx1">
                    <a:lumMod val="65000"/>
                    <a:lumOff val="35000"/>
                  </a:schemeClr>
                </a:solidFill>
                <a:latin typeface="Arial"/>
                <a:cs typeface="Arial"/>
              </a:rPr>
              <a:t>Félix del Villar (Va)</a:t>
            </a:r>
          </a:p>
        </p:txBody>
      </p:sp>
    </p:spTree>
    <p:extLst>
      <p:ext uri="{BB962C8B-B14F-4D97-AF65-F5344CB8AC3E}">
        <p14:creationId xmlns:p14="http://schemas.microsoft.com/office/powerpoint/2010/main" val="243831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656D118-0FF3-8096-CF1A-DC0C8CF786FB}"/>
              </a:ext>
            </a:extLst>
          </p:cNvPr>
          <p:cNvPicPr>
            <a:picLocks noChangeAspect="1"/>
          </p:cNvPicPr>
          <p:nvPr/>
        </p:nvPicPr>
        <p:blipFill>
          <a:blip r:embed="rId2"/>
          <a:stretch>
            <a:fillRect/>
          </a:stretch>
        </p:blipFill>
        <p:spPr>
          <a:xfrm>
            <a:off x="304800" y="0"/>
            <a:ext cx="7128815" cy="6858000"/>
          </a:xfrm>
          <a:prstGeom prst="rect">
            <a:avLst/>
          </a:prstGeom>
        </p:spPr>
      </p:pic>
      <p:pic>
        <p:nvPicPr>
          <p:cNvPr id="11" name="Imagen 10">
            <a:extLst>
              <a:ext uri="{FF2B5EF4-FFF2-40B4-BE49-F238E27FC236}">
                <a16:creationId xmlns:a16="http://schemas.microsoft.com/office/drawing/2014/main" id="{E8ED0DAC-B310-63F1-B1E4-04F312E58FE1}"/>
              </a:ext>
            </a:extLst>
          </p:cNvPr>
          <p:cNvPicPr>
            <a:picLocks noChangeAspect="1"/>
          </p:cNvPicPr>
          <p:nvPr/>
        </p:nvPicPr>
        <p:blipFill>
          <a:blip r:embed="rId3"/>
          <a:stretch>
            <a:fillRect/>
          </a:stretch>
        </p:blipFill>
        <p:spPr>
          <a:xfrm>
            <a:off x="7772400" y="4686663"/>
            <a:ext cx="3786188" cy="914400"/>
          </a:xfrm>
          <a:prstGeom prst="rect">
            <a:avLst/>
          </a:prstGeom>
        </p:spPr>
      </p:pic>
      <p:pic>
        <p:nvPicPr>
          <p:cNvPr id="13" name="Imagen 12">
            <a:extLst>
              <a:ext uri="{FF2B5EF4-FFF2-40B4-BE49-F238E27FC236}">
                <a16:creationId xmlns:a16="http://schemas.microsoft.com/office/drawing/2014/main" id="{83EF69AE-EA81-1899-A878-518E557AECEC}"/>
              </a:ext>
            </a:extLst>
          </p:cNvPr>
          <p:cNvPicPr>
            <a:picLocks noChangeAspect="1"/>
          </p:cNvPicPr>
          <p:nvPr/>
        </p:nvPicPr>
        <p:blipFill>
          <a:blip r:embed="rId4"/>
          <a:stretch>
            <a:fillRect/>
          </a:stretch>
        </p:blipFill>
        <p:spPr>
          <a:xfrm>
            <a:off x="5351752" y="5640770"/>
            <a:ext cx="6206836" cy="457200"/>
          </a:xfrm>
          <a:prstGeom prst="rect">
            <a:avLst/>
          </a:prstGeom>
        </p:spPr>
      </p:pic>
      <p:sp>
        <p:nvSpPr>
          <p:cNvPr id="15" name="CuadroTexto 14">
            <a:extLst>
              <a:ext uri="{FF2B5EF4-FFF2-40B4-BE49-F238E27FC236}">
                <a16:creationId xmlns:a16="http://schemas.microsoft.com/office/drawing/2014/main" id="{D82F15E1-B362-DB9A-778E-6FFD88845522}"/>
              </a:ext>
            </a:extLst>
          </p:cNvPr>
          <p:cNvSpPr txBox="1"/>
          <p:nvPr/>
        </p:nvSpPr>
        <p:spPr>
          <a:xfrm>
            <a:off x="7620000" y="1066800"/>
            <a:ext cx="3048000" cy="954107"/>
          </a:xfrm>
          <a:prstGeom prst="rect">
            <a:avLst/>
          </a:prstGeom>
          <a:noFill/>
        </p:spPr>
        <p:txBody>
          <a:bodyPr wrap="square">
            <a:spAutoFit/>
          </a:bodyPr>
          <a:lstStyle/>
          <a:p>
            <a:r>
              <a:rPr lang="es-ES" sz="2800" dirty="0">
                <a:solidFill>
                  <a:srgbClr val="585858"/>
                </a:solidFill>
                <a:latin typeface="Trebuchet MS"/>
              </a:rPr>
              <a:t>Precio de la energía</a:t>
            </a:r>
            <a:endParaRPr lang="es-ES" sz="2800" dirty="0"/>
          </a:p>
        </p:txBody>
      </p:sp>
      <p:cxnSp>
        <p:nvCxnSpPr>
          <p:cNvPr id="17" name="Conector recto de flecha 16">
            <a:extLst>
              <a:ext uri="{FF2B5EF4-FFF2-40B4-BE49-F238E27FC236}">
                <a16:creationId xmlns:a16="http://schemas.microsoft.com/office/drawing/2014/main" id="{B7F92EF4-9473-4706-445E-7BEA7AAEF54E}"/>
              </a:ext>
            </a:extLst>
          </p:cNvPr>
          <p:cNvCxnSpPr>
            <a:cxnSpLocks/>
          </p:cNvCxnSpPr>
          <p:nvPr/>
        </p:nvCxnSpPr>
        <p:spPr>
          <a:xfrm>
            <a:off x="5119335" y="4002464"/>
            <a:ext cx="2819400" cy="7222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ángulo: esquinas redondeadas 19">
            <a:extLst>
              <a:ext uri="{FF2B5EF4-FFF2-40B4-BE49-F238E27FC236}">
                <a16:creationId xmlns:a16="http://schemas.microsoft.com/office/drawing/2014/main" id="{94896B3F-1C8A-D275-3333-4AEB8BD3348B}"/>
              </a:ext>
            </a:extLst>
          </p:cNvPr>
          <p:cNvSpPr/>
          <p:nvPr/>
        </p:nvSpPr>
        <p:spPr>
          <a:xfrm>
            <a:off x="838200" y="3505200"/>
            <a:ext cx="4267200" cy="533400"/>
          </a:xfrm>
          <a:prstGeom prst="round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37643AD0-0FDB-0BAD-045B-CF5761E9CBB6}"/>
              </a:ext>
            </a:extLst>
          </p:cNvPr>
          <p:cNvSpPr/>
          <p:nvPr/>
        </p:nvSpPr>
        <p:spPr>
          <a:xfrm>
            <a:off x="8839200" y="4675554"/>
            <a:ext cx="1143000" cy="722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40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UUExQVFhUXGBsZGRgYGB0YHRwZHxoXGhgdHRcYHCggGRwlGxgXITEiJSkrLi4uGCAzODMsNygtLisBCgoKDg0OGhAQGy0kHyQsLCwsLCwsLTYsLCwvNywsLCwsLSwsLCwsLC8sLCwsLCwsLCwsLCwsLCwsLCwsLCwsLP/AABEIAMkA+gMBIgACEQEDEQH/xAAcAAEAAgIDAQAAAAAAAAAAAAAABQYEBwECAwj/xABEEAACAQIEAwYEAggDBgcBAAABAhEAAwQSITEFBkETIlFhcYEykaGxBxQjQlJyksHR8IKy4SRiY6LC8RUXM0NTc5MW/8QAGgEBAAIDAQAAAAAAAAAAAAAAAAIDAQQFBv/EACsRAAICAQQBBAEEAgMAAAAAAAABAgMRBBIhMQUTIkFRYSNxgcEykQYUFf/aAAwDAQACEQMRAD8A3jSlKAUpSgFKUoBSlKAUpSgFKUoBSlKAUpSgFQPNPHThkAtp2l1vhXoP95j4fep41VOZMSq3QGiWgCSB7CdzqajJ4ROuKb5IPA8c4iTLlJOy5RHpP+tWDgXNIuP2V5ezu/8AKx8AehqBxvEhYuW1YgFzpIJn5bdakOM4POoZRJ3BG+3Q1UpSRfKEXwXQVzWFwa+Xs22bcrr5nafes2r0arFKUoBSlKAUpSgFKUoBSlKAUpSgFKUoBSlKAUpSgFKUoBSlYt3iNpbi2muILjglULAMwG5C7mJoDKpXANc0ApSlAKp3N9i2bqM6oWUZgzbKRrP2q4Gq9zPgQ0OwlV30n3g9NqhPotpaUuSr4Xidu61uHRzJHd3Hh9J1q0YxQFDTlC6nTpt/fpVe4detEEAZcp02FZz8btMMoecrBW6iW0g+O/tBPSq4rJfOSTLTwk/ok0jTb3NZledqIEbdI8K9KvRqN5YpSlDApSlAKUpQClKUApSlAKUpQClKUApSlAKUpQClKUANa5/Ffltrqfm7RK3rIlGXQgrJGv8Af1rY1Uz8UuJvZwb5DlzAgmVGw/3pn2FAZX4b8ynH4JLzQLgJS4BtnEajyIKn3q0TWoPwT4oUCYcCRcR3JldMhAEAGdc2uYdBr0rY/G+Ldn3BIJBOeJCiR0O7GdB86rtsjVFzk+EZjFyeESt28qiWYKPEmPvS1eVhKsGHiDP2rXR5etY0l2wwv6/HeuFjPWNdPYRVc4xyxgMPiEtd7B4hxmQ2LpBIkgQD5jbStFeSWM7JY+8FvovrKNy4rEKiM7GFUST4Ab1rPF84WRcvMhdUuQT2hkNHdORR8JJAO8aHbUVHYy7xG3bZDiTibMEEkAXFHiw3aPET7VFnlzF4hReKZu6ApdxJHQKJAA1n3Nb2nuqvWYvgqnCcfgmMXzhg2U5LTB41YhSPbvfyqNPELsWWBUpP6ISigSrKxII70hivWd+s1hWuUsa2nZBf3mQfaasnBuTWUTdKFpkAAFR18AS0ga+FbL9OPRBRsl2SnC+M3VCjOyuuUQR+jhjqSBt5ASfvV64ZjO0UyCrKYYeft0IIPvWqreN/2g2bZCOVuC4zQc1xAHBJ6jTSddavvLrm2wtHcgkjVv1iZLny0jzFR4ayYWU8MstK4rmoExSlKAUpSgFKUoBSlKAUpSgFKUoBSlcE0BzSvLt1mMwnwnX5V44niNq3rcuov7zAfehjKMulVnE894BDBxCsfBAz/wCUGvH/APvsMdVW+w8rTD7xQh6sPstla3/GpyMLpPwtqFUjdd2Oo9qmP/MLDbZbvuFH/XVC50xV7HrehVgtFkMpBFuF1Lk5VJbMetDHr1/aMP8AAuyTjiSNsKSNPF1G/X1q+c+22Vg+U5dZcKWyyI6bQROseulVj8MsH+RvvcvtbVTYFsZWDHNmDGRPhFbCfmjCujhXDHKRlKtB0OkkRrVV1asi4ssr1UISTTRVuWuZOxF4XOzBsrMTlU2oBW4DroQZPgTHrp/mrm/81xBsYJA0W2p0yqoga+OrH1apLjeF7e0z3QbLoQpXcFc0hROokE/KoO1wM3Ua4RlQKSD5AwfkTUKHJxw1hounKMnlPJY8HzsRdtmGykr2gc5gFACkjyAE+e1bKwfFP2CzzDBtgRpBUTsd58vl89WQWWCAVB01gx19q2L+HN10JB0XMmUE9dQY12iKp1DhTF2pL+Pktpk37GbC41z1g8PAL9o86rbGbKRvJ2FYNr8RLFxSVR1WcpLZRqdtA0++1an41eDYi8bcZTcfL6ZjHzEV64eyxEyVbpBjX23FdGunfFP7NSeo2syONY0NjDeto2UmCw/a6fDOn3BreHJTXWto96JyATsP92PVSK0xg7jblSSNGAHhpMAbRGtWrgLpbFyybznuo1susEjvKFldCQuUSD4Vi+Eqa3KPPBCuatms8G6FuA7EGu9a45axDC6IJ1rYllpArlaHyC1MnHGGjcvodTPSlKV0zXFKUoBSlKAUpSgFKVwaATXjisWltS1x1RRuWYKPmTUPj+MN2z2UhcqKxbc94sBC7QMpqvcV4OtxYv3rt4bEM+UQddrYURQrlP6JPinPtm3ItW72Ib/hW2y/xkQR6TVK41z7jroI/KGza0zSHmAZg3CFAB2OmoJrKxOBwizmb+LE3D97lUjmjG27dxRh2ABHeIuM2vhLMYqOTSunbjv/AES1/mG6yEFxbn/41iPSCo+9Y+EsW3+CziMY/UtISfQT9YqV5KwWFu2u0uBHuBiDmaQPDuzHzq7WHWIUrA6LED2G1SSZVXXOay2VXA8Cxr7CxhU8EUM0e39a8LnJmMuXGGZGUHS5ed7hbz7JIC+hatj2bIUTcMeX97148S4/ZsLmuOqLtLkKPbqflUHLPRtR00FzIqeB/Du6INzFnQzlt2kRT5frEj3qVfkiydS7z5Ko/wCmoLiv4s4ZZFs3Lh/4aBR/Fcj6CstMa+JsJdkhbiBwCSx1EwdQPpVcoWS6eBZGmKy45PbF8q4S3AIuNMnRxI9o666eVYdzgGF3BvDpErO/RSNR5zppVextshjr1HgN58PasMEz/rWu9NZ8TZzLNZpYvDqJzi/AUS211HZgpCkOgB709ZMitXcGwxv4hbYH60e0/wBKvKudvGep6KSNJjoKxPwq4cO/iG2UaHzrZohKPEnk2vHzrnKUq1hccfksuOwQs9wAXLOUZ7NwZhI6oxk2z6beFVXmWbSnsLgyspI1/SKDIIIHwkZTtuCD1qX4dzL2+dyqhe1KLqe8BEtJEddqjOYcMG7YKPg+HXyBPtrUnpapT3NHW9WSWCo4Oxm+GYBA8N9vtU5wi3BZLrZFYiSRMDSSMupqH4czsezCMzMRlC6xHU+VWW1ytimIM2lHgXk+4UH710ILg1JnthrwZmS2ezznXNcKDT9o9YOo3qbtE91WW1FtSgNvUMQW7+bZtHifAxVdxfDL9lpLIZ9QAT5xoJ61ncIxZh1uFc9uQcpzLBPQjfY/SqPI2bKJP5xgs0UHK1L4Llym+a+R4Ctl2PhFaR5F5iHaXCi5iInMwXx2iSdvCtjcO5tllW5bVQxC5g8wSYGhUfSuB4zSWVTlKS4Z0tXZGcuC20rzF9SYkT4TXctXZUk+jTwc0rotwHau00TT6BzSuJpNZBzSuJrmgFcGuaGgKNzDgLj4q6UDkCyrxK6kFlyqWBjbb18ageFWLeMyi07ElM/eCiACAZhNwSBFWnmfjBw2ItZlPZ3EcZwJCspVlU+Z79a95P4+MOwZ0ydo90EkQVts5e2SPkI3gyawyDMh+FXPzf5X9ILhXMp7RgrIN2zAiAJAI8xVX/EblDEWwLgU3VX4irM5A8SG1jzHvFW3Hc72rWPskMHXJcS466hA+QjXr3kEjzqQ4lzThrX6W5ftldxlYMW8go3rPBngoH4chTbdWBkEHcjT2NXfh18Wr6jXs7oywSSA4kgidpE/w+dUvlPmQXr3ZC0qLmuFCPiCM5ZUMdFBA9quWOwpe2QphhDKfBgZX6j6mrVzEi0Wa6FGrtA9co9J3Pzqt81ct/nEdEhFIV1ZlIC3VOUkCJIa2xBMfqLU1wjHC9aRxuQJHUGNQfOswtUcGu+zRjW+GWPiuX8W46IOwtz+80uR5itncGFt8LZKqEU21K2wTcKqRIEtmn1gVnPyvgzdN04a0XJkkrInxynuz5xUllAEAADwGg+QqOMEbPcsFM4tbyjqD4eHlp5fWaikGsVP8yFQdSAdNP8ASq72onrUWeb1Mf1WTmL4WVwzXBuB95FRnMV8YDha2lMXLgj57n5VKtxXt7K4dFOZoEmNwZmQTpAPSqJztjTjeIJZXVQwQD37x+Un2rMXwd3xygk9n4Jjg1jssLZTvA5MxBAIl++dteoFQvOGdWDm4Cl1mIRTqpELqPOKsOOugbSB4ST6bnwqk4vBm/iXHaqsa96dBAnSKWNxSeTqxw8mdw5yiTmiQCxHXy9KmbOKdTbdHzq8ArsfOAeoj71FcvWZ7W0xDAKEBEwd40IB28ayeADU2z+qxK+Whn+fzrerXCaNOx8tFkv42R3lIgxrp7a9DUVgwga80hQ0DKOgA3HvU9wTlr8wjdrcYJ0iJmSTqRECqrxtLVi66KzNl8Y1+QrleR1cLM6eP+S7NzQ1uD9WXR1wHCUvPlUhbk6EA/XKKseAs4uwVzN24Rgy5ZziOh0OhBI7wHrUdyS4tJiMS3/t2yF/ffuD7n5VIcvYq/cbs0bKCZJAg+JJbeAPtVNcdq7ZydT5G52ZXX4XJcV432ZzSUZh1RgdTJHeWrJwHHPdRi7E6xtGkelauw/HGa45tsuVZJuuoMKN27wIUabAUwP4o2g+VjcKnTtMqoPI5EjT1mufd42dcXKmT+8ZOvp9TbbH9ZJfX3/JuWwcoAHQRXt+ZNYPC3S7bRxclWUEMDofPWsl8P4XD7gf0rWp/wC1Gv2NL8ZRc9uTouN7NZutp1J2msl8WIJGp6CotMKb9sBtJg9Rr6g12xWDKKWIUga6MR1rFGq1Uady5XPPD/sw4e/BK2MQDvoayKicNZbSBoOs1K11PGam26rdYsfT+yE4pPg5pSldMgU78VsMW4e7rvaZX2B0nKdD5N9K0HieKnQ5bf8AAvTL4DrlPzr6g4zghesXbR/9xGX5ggV8m4m2ykqwgqSGHgRII9oNYbwQk8Hve4jI1RDt+10Yzs3XSse9i0KkG0Jk6hnHmNCT0isVv7+33FeLNWMjJncr4rs8TbaYGYfI1unDXvlWgbTwwPga23wjjAZFPiBV1b4wGWbgVzJiLlrZX/SJ7znA9Gk/41qeuMBuRVFx2Ng2rinvW3EehiR6SFP+GrBi+JYd1+IAnzrMkal84w+SWu31VSzEBRuT4VXkxT4x4skW0SR2h+IzEhR/Xyqp8ZxoLsqOzIG0BO8fYVJcAxpWyLFs21UEsC94hpJlgP0cHU1Vuy8Gk79/D4/ssfDOE4XUgi6wOrMc2vXyqg38ALGLuqjZrVzvI2+xOZZ8RNWTCjsrHYI1vKCwJ7QljmEsZFvbvxMdKpHGeZnUphbVpQthiinMXZjqp6DeT0qMkZ9P1IyhBfBe+AYfJbuXTue4v/Uarh5btrcN1C6vrqG8RB+hNRg4vj7dlW7FjaaWBUg7nWQFJG3WuuB5uRh+md0PgEzz7iKnFpLB0NNT6VaiTR4SDq124ZgfENyYHTxqucU4VctvccLIMamJge/lUza5kwrkDtiNVPftlRoQfiEgbdazsSyDKzqblsgnuwQRlYAg7ETFZk+MoubaRQMBiWFwMjQwjQ6VdOHYbtGDgQTJP70H6aVSLWHDYjIhBn1Gs+db55X5Vt28NNxFJCkllYzESfCpVXOPGDEqVNZ6NeYjmp8KotK5HdmPMk+U9Kp/5k3bhYmZ1nzqP4hjmvXGuMdXM/0HlA09q9+H3Qo1mfStOVMPUlYlyydk5KnYiwW8SxQWh8JbMR4tqB8gT86sWJxn5fCdja1xOKGUxulnZvQudPQGq5bxdhLSXO9nlgZmCQFI3G+smsT/AMeFuXQh7z6Buieft0FZrh7ss5tGnbs3SXCJvijJatrhFIJ0fENvJ0yp9tPP1qKbCK7aBY8CFK/Md4Hz1qPsWWYTnOYySTrPTWd5IJrPsJdQqe6wBGaNCROunpWx2dMvv4e83flFNi+oWwh6AsVLE6jUkiZ0/wC1bbFyVDDVSJBGojeZHStEX7DXBcdUYovxEAkCf2j096vPAOczbwaWRazFVKZi8aaxplOwIrlazx9Njcs4/YxPVRoWbHhF6t3c4DLJBAIIB2O1cXHgd6QPMED6+dVXhvO/Z2bcWS3dAnNAIAiRp5VzxLn1XtkGwRsfjB2YHw8vrXCXh91Tk5tS+vgh/wCtpt+3cW/DO2YQTE1K1XOXuP8Abu1tbTrkEliRAnYeMnX5VZK7niNJLT0JSk3nnn4/Bb60LvdDo5pXE1zXVBwa+avxPwKW+IYgWyCrNmMdGYS6/OfnW7efOafyNpSqh3ckAMYAAGraDXUjSvnt8RdxRe42ZyzFgY8T8RPSd9dtBUZLKIWdEG6a/wB77/cGvBl/v12qVvYRl3EHwPzH2H8VR11dYH99RWEVow7og1Y+DcSi2BOxqAvCRXFi8RU4vDJrkuo4gXYCdFGb32H8/nXY4mP7/wBaiOAqWBjdjpJA0UTuYHQ13v4iP7/0NQlLLOVqIerd+EZYvSxnNMaQCdZ8ztXlhuM9m75ssACJE+tQ74g5hl38tPsBWRdum4QHM+G32FRRYtMs8/JbrHFEa3nBsmROXLB+XtVKwaul3tSRnksAdSSZ1iR41n2BCwNt46f60u4ZTq0k+NTNrT6VV5z8nqnMWKVVQNCIAq91ZgeZGtYJtC+5LaudSQAvzA0mslcNHVo8DWRh8PDhgI01rJt4IPE8JZDHlInY+XrXvwfiT2JRpay/xqN1P7a+DD5HUGrDdOlYRwQ7TNGkbef/AGoMGDw+0qYsSwEQQ5BKsIzAwNSG0j11itvcL5zLYK+tzIXNm52YtgyTkOhBJjca1qL8lnuFF3t6rG+U96APJp/iqxcO5W3dj3n0QxBV9SRGoIJIG+hqDlh9klHPwUSygNZ62qxsZiQ1wkCPUzJk+Hy9q5XEVIwZfMVzLZw1sfs3Lh9WuFR/y2hUNZrP5iaWtD9mxbHzBY/5qwLNZZgnrAXQEkRER5D+s1L4WzPeVmIG8wPoBNVvDEk6SfarbyqC9xLRWM1y2JmZBYCjlti39GMZZsDBWDYREjQCSP2p+KfEHUekVTeKYj8q122BIzlQTO36ug3JBGlbAxeYmG/VkfWtbfiMhGIGUGXCD3ZEHzMfevOeJvdt893zyb3kdNCdMYyR5cI4+5a3bdbnYr3ZVRcKLJk5VOupmJJ9a2r/AOXva2wRiAVYAghDqNx+tVa5a5TtvYzOzC0hyKEOQ3HGjuTGozSFHh9b3yUz2bj4S45uBVF20zbhCcrKfQx/FXTr1GmsudMf8kciXi6n+pKJN8v8HGGQjMXZjmZzuToPkIqWriK5roJJLCNiEFBbV0QnF+N9k2S2q3LkSVLhSAduhP0qv8R50xNoZmwoUeOYv9gKof4nmeJXfJU/yg1H4HmO/aIAcsIAIbXQtLQdxIAGlV7+cHOnq2puPRm84czJxAKLqRlBAKEjQ7gyT9qxeX+Pfk0ZLdtSrbhtZEQAZmR1j1rP/wDFMHif/Wtm1cOuZNASWyoJA7qgbyNYqJxuGsi66LfBVDGbITmPWAsiB4zrUslFl9vaeUR2MtWr983Lva2wxk9mQ4Go2S4NBvttpUieSbF2BhL+cmDFzulVXxjckkDbfw1rxZMON7l1v3UVfqzn7V4NxDDoyjJc1Oha51/wICPnTJGGotfBCcW5buWma2WTMN9ffSBUaOWsURmFlyp/WA0PvtVvx9y1cB76gz8Qzk/88E1D43EW4Azu0CBJ0HoCNKGxXqLPkiBiSiBShEaGYGvXr41hYjHk+HzrtiSnQVhO/lWUkbkIRbzgy8JZa7JmAPvUpgcMFXXfWT5CsXg9zTJHnUzbwhfKq9dT6LoPmdaGwkjHCsO8GIJ1idq72ncMCSWHma7X7bruFH1r2sJpWTJkBZIqx8J5Xu3VztFu3vmaZI8QorL5K5fLzfdQVXRAdi07kdQPv6VfsHhyFbPBLb+Y6Vy9Xr9j2Q7N2jTJrdIpV3kQRC4gZvBkgT6gn7VWeLcLuYdyl1YO48CPEHqKvfFbrpei33p+IT8j6168QwZxVg23WHjNbJI0b18GgitbT+QmpLe8pltuli17ezVmDu9jiEu6QTlY+AOgPptPoK2FhcfZKC4w7y7L4kkQR0PQz51r/EYeZUyNYPiNdRUtwHh7QzKVybQ9wKJ0M5cpJ6bRtXadam8nPVjgsGt7852nxP3NchTW0cRaUTmuWADuFss/1uHL9Kh8Ny2124PyuHu3mkEEqFQGdCSoyqPUirdhXuKbzEpGIZSIKhFPsiisKwe8PUfet7/iVyrYwnBSzWbT4qbYfEZAHLtcBuNmiY3Anoa0KuhmosEpg7m87VceTX/2iy4+EXUAPowJj0qgIDMedXnl7GgGyD+qysfSVmoWrdXJfhmYvlG3sagPeE96TWsuc708RS3Goe2R/gtjT51tMYUDQaL18h1OvlWk+Z8UzYwYsAxnzqIMQHJieuhUHwkeNeY/4/Buc5fXB0NbP2pG5eWwv5ayhEqbKOZ6sQG+5NSXDrccQt//AE3Z9M1qPqaqHL/MthLHZX3KoO9ZcKxzJJKjugwy/DB8KuvJua8XxTKyq4W3azCCbaySxHTMzH+EVLx+huhr5TkuE3z+5VZbF1pItVKUr1JqFW5x5NtY1c2iXgO7cA98rD9Zft0rSfH+FXsI+XEW2TUAPBKNqfheIPTTfyr6Vryv2FdSrKGU6EESCPMGoSgnya1ulhZz0z5hsOJH+H/Ma4tHf94/etycf/CnB3gWsA4e5uOzPcnpNs6AT+zFaV4lhr2EutZvrlYHY9fNTsQehqvDXZoW6OaXB7XDUbjlJZSBMGTWT+bU+R86xr1ymSiqEoPoxsZiyATlHzqKvY0nYCsrHNIipHkjle5xDFLYtwo+K45juIN2gnUyQAB1I6TVkUdWiuO3OCH4fwzEYlstizcut1FtC0TtMDTY7+Bq38M/B7il3U2ktD/i3APomY/St2/hxyEOFi/+lN1rrDWMoCLmyDLJ73eYk+dWHmbiv5XC3r+XN2algsxJ2AnpqRUzaR80cQ5Zu8PxBs3sucJmlSSpBkKQSAYJkajcGsvC3GUsQQBAUaSYG/1rz4xzBdx1579/Ln7qwogKgYlVHXSW311qPW65U94xJGw8aiZMtyHcAyRuZP8ASsrCYfMyqu7EKPUmB9aiLKwZDGfWrbyTZz4u1PQlv4QSPqBVds9kHL6JwjukkbLDph7du0OigADy3P8AfjWThHLjQEddarmOcvef1Cj0gfzJq4LaChY0gR6ivKP3ttnYl7IpFabDtbxDORIJB9NIP0rvicYrOGQ7ERG0b/OZqV4qdJMbVUeHGQKis8/gkuUmVXm+x2eKvgdWLD/EM33atpco8q4C9hrV1Fe4rLPfcjvTDAqpAkMCPatX8+POLvAbgKPcIv8AOt9cD4Zaw9lbVlQiDWBJ1OrHU9Sa9bp2/Tj+xxLUtzOuF5ewtvVMPaB8cgJ+ZE1IqgGg0rtSriBE808DTG4W7hrhhbixI3VgQVYejAH2r5I5g4U+FxN7DPq1pykxGaD3WA6BhB96+zTVA/E/8OrfEbZuWgiYtdVeAM+gGRz12EHp6E0B84XFh5neCOp1A/nUxwYHtAoDbEn2H86yBwp7TtavW2t3V1ysIMdY6GDrI0IOle2DxwSSO80EQsNvIEkaD50wYLbiOcbrYbsMoDRla4CcxTwjoSNCevvWzsPyJhWwaYe7bBA75IYyLhVQ7K+4BjbYjpWuORuTbuMNu68JaVibni2uiqPMbn/tW81FV1U11JqtYzySbb7KvwfkDA4cAJaLQZ/SMzif3Scv0qzqsaCu1KsMClKUApSlAcRUNzPyxh8dbNu/bDaEK8d5J6q38tj1FTVKA+eePfhNjrDE2AMRa6FSFePAox+xNVe7ytxHNlGBxf8A+Lx/FEfWvq6uKjtRFwi+0fNfDvwl4pegtat2VP8A8lwSPVUzH2+1b15N5WtYHD2rSqhuKsPdCBWdjBYk7wSBpPQeFT9c1lLBlJLoVFc0cK/NYW7YBym4sA7gEEMs+UgVK0rJk+XuK8JuYa6UvWyjyJBG47wBB6gkGD1ioWz8I3Op0962J+NBujHjOoCG0nZsBuFYlgT1IJPsRWvMOx7ygbMdem81EydgNddPIVb+QrkYu355h81MVV8Nbh9dTB1qS4fizbuI67owb5GYqu6O+tx/BZW8STNo8QwDC6WUTOvvp/SrBZvzDMNl28+v9+dR97ilvIlzN3XAy+cia9Tfm3mGxGnvtXkG3BtHYaUoojlxbYm4ybW5InrlGhPz2rwwvD1t3IzaAknoVA118oqL4cl5HbJGUkx6Ez8prnnPifZWjbGl29uB+rb67/tRHpNbNNTsmor5Iznsjko3FsV2t67c/bdm9iZA+UCt5/hkrjh1jOSZDFZ6JmbIPTLEeRFa9/CngVjFXbzX1S4LaqFttr8RPey+Ayx7mt020AAAAAAgAaADpXqYx2rBxZPLyd6UpUzArgiuaUBiY7hlm8IvWrdwDYOoaPSRpWNhOW8Hajs8Lh0jbLaQfWKlKUB1VANAIrtSlAKUpQClKUApSlAKUpQClKUApSlAKUpQGj/x0S8MZYcgmx2UL4Z8z9r75Tb+QrXfaxpHWP79RrX09zLwC1jbJtXQd5Vh8St0YfXTqCRWiud+RL+CGdouWSY7RARHhnU/CfDUj00FRZkqV25J/pXthLnSsNmjTrXpw8d8E7dPWhkuvAePKii1eGa1MqR8Vs+I8vLzq5YbidgooGJtwp/WMd3wKk+FapZ9YruD4a1oX+Prtlno2a9VKCx2bD4lzbYsgiz+ludDsg9+vtVBxeKa9cLu0sx1b/TwHhXXCWGu3rdlIz3GCqCQozHbU7Vs3DfhBDWy2KJXTtFFuD5hGzaA+JBP8r9PpYUr2ldt0p9l65V4FhsNaU4dF76JmuAd64AvdZj5yT71OV5YawqKqKAqqAqgbAAQAPQV61tFApSlAKUpQClKUApSlAKUpQClKUApSlAKUpQClKUApSlAKUpQCvO9aDAhgCCIIIkEeBB3FelKA1BzR+D2Zi+DuLEki1d0ieiuBt5Ee9UTiHI/EbXxYO6Y6pluf5Ca+maCsYB8qpy3j5P+x4ok7DsnHzJEVM8D5D4ozEnCMoaNbjogHsWzdegr6SrgUM5Kpyfydaw1qy12zZOKQHNdCgmSZgMROggT5VawKCuayYFKUoBSlKAUpSgFKUoBSlKAUpSgFKUoD//Z"/>
          <p:cNvSpPr>
            <a:spLocks noChangeAspect="1" noChangeArrowheads="1"/>
          </p:cNvSpPr>
          <p:nvPr/>
        </p:nvSpPr>
        <p:spPr bwMode="auto">
          <a:xfrm>
            <a:off x="1712956" y="9441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1 Título"/>
          <p:cNvSpPr>
            <a:spLocks noGrp="1"/>
          </p:cNvSpPr>
          <p:nvPr>
            <p:ph type="title"/>
          </p:nvPr>
        </p:nvSpPr>
        <p:spPr>
          <a:xfrm>
            <a:off x="1981200" y="1274328"/>
            <a:ext cx="8229600" cy="4401205"/>
          </a:xfr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_tradnl" sz="4000" kern="1200" dirty="0">
                <a:solidFill>
                  <a:srgbClr val="48452A"/>
                </a:solidFill>
                <a:latin typeface="Trebuchet MS"/>
                <a:cs typeface="+mn-cs"/>
              </a:rPr>
              <a:t>El cultivo de la remolacha en Castilla y León tiene futuro… </a:t>
            </a:r>
            <a:br>
              <a:rPr lang="es-ES_tradnl" sz="4000" dirty="0">
                <a:solidFill>
                  <a:srgbClr val="003300"/>
                </a:solidFill>
              </a:rPr>
            </a:br>
            <a:br>
              <a:rPr lang="es-ES_tradnl" sz="4000" dirty="0">
                <a:solidFill>
                  <a:srgbClr val="003300"/>
                </a:solidFill>
              </a:rPr>
            </a:br>
            <a:r>
              <a:rPr lang="es-ES_tradnl" sz="4000" kern="1200" dirty="0">
                <a:solidFill>
                  <a:srgbClr val="C00000"/>
                </a:solidFill>
                <a:latin typeface="Trebuchet MS"/>
                <a:cs typeface="+mn-cs"/>
              </a:rPr>
              <a:t>…si ponemos en marcha </a:t>
            </a:r>
            <a:r>
              <a:rPr lang="es-ES_tradnl" sz="4000" b="1" kern="1200" dirty="0">
                <a:solidFill>
                  <a:srgbClr val="C00000"/>
                </a:solidFill>
                <a:latin typeface="Trebuchet MS"/>
                <a:cs typeface="+mn-cs"/>
              </a:rPr>
              <a:t>un Plan </a:t>
            </a:r>
            <a:r>
              <a:rPr lang="es-ES_tradnl" sz="4000" kern="1200" dirty="0">
                <a:solidFill>
                  <a:srgbClr val="C00000"/>
                </a:solidFill>
                <a:latin typeface="Trebuchet MS"/>
                <a:cs typeface="+mn-cs"/>
              </a:rPr>
              <a:t>para </a:t>
            </a:r>
            <a:r>
              <a:rPr lang="es-ES_tradnl" sz="4000" b="1" kern="1200" dirty="0">
                <a:solidFill>
                  <a:srgbClr val="C00000"/>
                </a:solidFill>
                <a:latin typeface="Trebuchet MS"/>
                <a:cs typeface="+mn-cs"/>
              </a:rPr>
              <a:t>disminuir los costes </a:t>
            </a:r>
            <a:r>
              <a:rPr lang="es-ES_tradnl" sz="4000" kern="1200" dirty="0">
                <a:solidFill>
                  <a:srgbClr val="C00000"/>
                </a:solidFill>
                <a:latin typeface="Trebuchet MS"/>
                <a:cs typeface="+mn-cs"/>
              </a:rPr>
              <a:t>energéticos del riego y la </a:t>
            </a:r>
            <a:r>
              <a:rPr lang="es-ES_tradnl" sz="4000" b="1" kern="1200" dirty="0">
                <a:solidFill>
                  <a:srgbClr val="C00000"/>
                </a:solidFill>
                <a:latin typeface="Trebuchet MS"/>
                <a:cs typeface="+mn-cs"/>
              </a:rPr>
              <a:t>mejorar la eficiencia</a:t>
            </a:r>
            <a:r>
              <a:rPr lang="es-ES_tradnl" sz="4000" kern="1200" dirty="0">
                <a:solidFill>
                  <a:srgbClr val="C00000"/>
                </a:solidFill>
                <a:latin typeface="Trebuchet MS"/>
                <a:cs typeface="+mn-cs"/>
              </a:rPr>
              <a:t> del uso del agua</a:t>
            </a:r>
            <a:endParaRPr lang="es-ES" sz="4000" kern="1200" dirty="0">
              <a:solidFill>
                <a:srgbClr val="C00000"/>
              </a:solidFill>
              <a:latin typeface="Trebuchet MS"/>
              <a:cs typeface="+mn-cs"/>
            </a:endParaRPr>
          </a:p>
        </p:txBody>
      </p:sp>
    </p:spTree>
    <p:extLst>
      <p:ext uri="{BB962C8B-B14F-4D97-AF65-F5344CB8AC3E}">
        <p14:creationId xmlns:p14="http://schemas.microsoft.com/office/powerpoint/2010/main" val="11282623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RVIDOR\Común\REVISTA AIMCRA\ARTICULOS REVISTA_enero 2015\3. Artículo AMI Pablo Dominguez\azuca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6839" y="-50800"/>
            <a:ext cx="11782636"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06839" y="908720"/>
            <a:ext cx="11544068" cy="1143000"/>
          </a:xfrm>
        </p:spPr>
        <p:txBody>
          <a:bodyPr>
            <a:normAutofit fontScale="90000"/>
          </a:bodyPr>
          <a:lstStyle/>
          <a:p>
            <a:r>
              <a:rPr lang="es-ES_tradnl" dirty="0"/>
              <a:t>Autoabastecimiento de azúcar en España </a:t>
            </a:r>
            <a:br>
              <a:rPr lang="es-ES_tradnl" dirty="0"/>
            </a:br>
            <a:r>
              <a:rPr lang="es-ES_tradnl" sz="3600" dirty="0"/>
              <a:t>(toneladas de azúcar)</a:t>
            </a:r>
            <a:endParaRPr lang="es-ES" dirty="0"/>
          </a:p>
        </p:txBody>
      </p:sp>
      <p:graphicFrame>
        <p:nvGraphicFramePr>
          <p:cNvPr id="5" name="4 Gráfico"/>
          <p:cNvGraphicFramePr/>
          <p:nvPr/>
        </p:nvGraphicFramePr>
        <p:xfrm>
          <a:off x="1980948" y="2462548"/>
          <a:ext cx="6096000" cy="4064000"/>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11 Grupo"/>
          <p:cNvGrpSpPr/>
          <p:nvPr/>
        </p:nvGrpSpPr>
        <p:grpSpPr>
          <a:xfrm>
            <a:off x="4835416" y="2852937"/>
            <a:ext cx="5699176" cy="1877337"/>
            <a:chOff x="3340772" y="2622340"/>
            <a:chExt cx="5699176" cy="1877337"/>
          </a:xfrm>
        </p:grpSpPr>
        <p:grpSp>
          <p:nvGrpSpPr>
            <p:cNvPr id="9" name="8 Grupo"/>
            <p:cNvGrpSpPr/>
            <p:nvPr/>
          </p:nvGrpSpPr>
          <p:grpSpPr>
            <a:xfrm>
              <a:off x="3340772" y="2622340"/>
              <a:ext cx="3714776" cy="1877337"/>
              <a:chOff x="3340772" y="2622340"/>
              <a:chExt cx="3714776" cy="1877337"/>
            </a:xfrm>
          </p:grpSpPr>
          <p:sp>
            <p:nvSpPr>
              <p:cNvPr id="8" name="7 Cerrar llave"/>
              <p:cNvSpPr/>
              <p:nvPr/>
            </p:nvSpPr>
            <p:spPr>
              <a:xfrm>
                <a:off x="6552948" y="2622340"/>
                <a:ext cx="502600" cy="1872208"/>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0" name="9 Conector recto"/>
              <p:cNvCxnSpPr/>
              <p:nvPr/>
            </p:nvCxnSpPr>
            <p:spPr>
              <a:xfrm flipV="1">
                <a:off x="3340772" y="2627468"/>
                <a:ext cx="3175444" cy="1"/>
              </a:xfrm>
              <a:prstGeom prst="line">
                <a:avLst/>
              </a:prstGeom>
              <a:ln w="222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5789044" y="4499677"/>
                <a:ext cx="727172" cy="0"/>
              </a:xfrm>
              <a:prstGeom prst="line">
                <a:avLst/>
              </a:prstGeom>
              <a:ln w="22225">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sp>
          <p:nvSpPr>
            <p:cNvPr id="15" name="14 CuadroTexto"/>
            <p:cNvSpPr txBox="1"/>
            <p:nvPr/>
          </p:nvSpPr>
          <p:spPr>
            <a:xfrm>
              <a:off x="7055548" y="3240406"/>
              <a:ext cx="1984400" cy="646331"/>
            </a:xfrm>
            <a:prstGeom prst="rect">
              <a:avLst/>
            </a:prstGeom>
            <a:noFill/>
          </p:spPr>
          <p:txBody>
            <a:bodyPr wrap="square" rtlCol="0">
              <a:spAutoFit/>
            </a:bodyPr>
            <a:lstStyle/>
            <a:p>
              <a:r>
                <a:rPr lang="es-ES_tradnl" sz="3600" b="1" dirty="0"/>
                <a:t>800.000 t</a:t>
              </a:r>
              <a:endParaRPr lang="es-ES" sz="3600" b="1" dirty="0"/>
            </a:p>
          </p:txBody>
        </p:sp>
      </p:grpSp>
      <p:pic>
        <p:nvPicPr>
          <p:cNvPr id="13" name="3 Marcador de contenido"/>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256240" y="359425"/>
            <a:ext cx="1746096" cy="515098"/>
          </a:xfrm>
          <a:solidFill>
            <a:schemeClr val="bg1"/>
          </a:solidFill>
        </p:spPr>
      </p:pic>
    </p:spTree>
    <p:extLst>
      <p:ext uri="{BB962C8B-B14F-4D97-AF65-F5344CB8AC3E}">
        <p14:creationId xmlns:p14="http://schemas.microsoft.com/office/powerpoint/2010/main" val="230099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4708" y="971803"/>
            <a:ext cx="10439199" cy="4775666"/>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claves del ahorro y la mejora</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sz="3600" spc="-5" dirty="0">
                <a:solidFill>
                  <a:srgbClr val="585858"/>
                </a:solidFill>
                <a:latin typeface="Calibri"/>
                <a:cs typeface="Calibri"/>
              </a:rPr>
              <a:t>Contratación</a:t>
            </a:r>
            <a:r>
              <a:rPr sz="3600" spc="-45" dirty="0">
                <a:solidFill>
                  <a:srgbClr val="585858"/>
                </a:solidFill>
                <a:latin typeface="Calibri"/>
                <a:cs typeface="Calibri"/>
              </a:rPr>
              <a:t> </a:t>
            </a:r>
            <a:r>
              <a:rPr sz="3600" spc="-5" dirty="0">
                <a:solidFill>
                  <a:srgbClr val="585858"/>
                </a:solidFill>
                <a:latin typeface="Calibri"/>
                <a:cs typeface="Calibri"/>
              </a:rPr>
              <a:t>eléctrica</a:t>
            </a:r>
            <a:endParaRPr sz="3600" dirty="0">
              <a:latin typeface="Calibri"/>
              <a:cs typeface="Calibri"/>
            </a:endParaRPr>
          </a:p>
          <a:p>
            <a:pPr marL="1522095" indent="-515620">
              <a:lnSpc>
                <a:spcPct val="100000"/>
              </a:lnSpc>
              <a:spcBef>
                <a:spcPts val="2160"/>
              </a:spcBef>
              <a:buAutoNum type="arabicPeriod"/>
              <a:tabLst>
                <a:tab pos="1522095" algn="l"/>
                <a:tab pos="1522730" algn="l"/>
              </a:tabLst>
            </a:pPr>
            <a:r>
              <a:rPr sz="3600" spc="-5" dirty="0">
                <a:solidFill>
                  <a:srgbClr val="585858"/>
                </a:solidFill>
                <a:latin typeface="Calibri"/>
                <a:cs typeface="Calibri"/>
              </a:rPr>
              <a:t>Eficiencia</a:t>
            </a:r>
            <a:r>
              <a:rPr sz="3600" spc="-10" dirty="0">
                <a:solidFill>
                  <a:srgbClr val="585858"/>
                </a:solidFill>
                <a:latin typeface="Calibri"/>
                <a:cs typeface="Calibri"/>
              </a:rPr>
              <a:t> </a:t>
            </a:r>
            <a:r>
              <a:rPr sz="3600" spc="-5" dirty="0">
                <a:solidFill>
                  <a:srgbClr val="585858"/>
                </a:solidFill>
                <a:latin typeface="Calibri"/>
                <a:cs typeface="Calibri"/>
              </a:rPr>
              <a:t>energética</a:t>
            </a:r>
            <a:endParaRPr sz="3600" dirty="0">
              <a:latin typeface="Calibri"/>
              <a:cs typeface="Calibri"/>
            </a:endParaRPr>
          </a:p>
          <a:p>
            <a:pPr marL="2207895" lvl="1" indent="-744220">
              <a:lnSpc>
                <a:spcPct val="100000"/>
              </a:lnSpc>
              <a:spcBef>
                <a:spcPts val="675"/>
              </a:spcBef>
              <a:buAutoNum type="alphaLcParenR"/>
              <a:tabLst>
                <a:tab pos="2207895" algn="l"/>
                <a:tab pos="2208530" algn="l"/>
              </a:tabLst>
            </a:pPr>
            <a:r>
              <a:rPr sz="3600" spc="-5" dirty="0">
                <a:solidFill>
                  <a:srgbClr val="585858"/>
                </a:solidFill>
                <a:latin typeface="Calibri"/>
                <a:cs typeface="Calibri"/>
              </a:rPr>
              <a:t>Eléctrica:</a:t>
            </a:r>
            <a:r>
              <a:rPr sz="3600" spc="-25" dirty="0">
                <a:solidFill>
                  <a:srgbClr val="585858"/>
                </a:solidFill>
                <a:latin typeface="Calibri"/>
                <a:cs typeface="Calibri"/>
              </a:rPr>
              <a:t> </a:t>
            </a:r>
            <a:r>
              <a:rPr sz="3600" spc="-5" dirty="0">
                <a:solidFill>
                  <a:srgbClr val="585858"/>
                </a:solidFill>
                <a:latin typeface="Calibri"/>
                <a:cs typeface="Calibri"/>
              </a:rPr>
              <a:t>consumo</a:t>
            </a:r>
            <a:r>
              <a:rPr sz="3600" spc="-25" dirty="0">
                <a:solidFill>
                  <a:srgbClr val="585858"/>
                </a:solidFill>
                <a:latin typeface="Calibri"/>
                <a:cs typeface="Calibri"/>
              </a:rPr>
              <a:t> </a:t>
            </a:r>
            <a:r>
              <a:rPr sz="2400" spc="-5" dirty="0">
                <a:solidFill>
                  <a:srgbClr val="585858"/>
                </a:solidFill>
                <a:latin typeface="Calibri"/>
                <a:cs typeface="Calibri"/>
              </a:rPr>
              <a:t>(bomba,</a:t>
            </a:r>
            <a:r>
              <a:rPr sz="2400" spc="-25" dirty="0">
                <a:solidFill>
                  <a:srgbClr val="585858"/>
                </a:solidFill>
                <a:latin typeface="Calibri"/>
                <a:cs typeface="Calibri"/>
              </a:rPr>
              <a:t> </a:t>
            </a:r>
            <a:r>
              <a:rPr sz="2400" dirty="0">
                <a:solidFill>
                  <a:srgbClr val="585858"/>
                </a:solidFill>
                <a:latin typeface="Calibri"/>
                <a:cs typeface="Calibri"/>
              </a:rPr>
              <a:t>variador)</a:t>
            </a:r>
            <a:endParaRPr sz="2400" dirty="0">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latin typeface="Calibri"/>
                <a:cs typeface="Calibri"/>
              </a:rPr>
              <a:t>Hidráulica:</a:t>
            </a:r>
            <a:r>
              <a:rPr sz="3600" spc="-40" dirty="0">
                <a:solidFill>
                  <a:srgbClr val="585858"/>
                </a:solidFill>
                <a:latin typeface="Calibri"/>
                <a:cs typeface="Calibri"/>
              </a:rPr>
              <a:t> </a:t>
            </a:r>
            <a:r>
              <a:rPr sz="3600" spc="-5" dirty="0">
                <a:solidFill>
                  <a:srgbClr val="585858"/>
                </a:solidFill>
                <a:latin typeface="Calibri"/>
                <a:cs typeface="Calibri"/>
              </a:rPr>
              <a:t>presión</a:t>
            </a:r>
            <a:r>
              <a:rPr sz="3600" spc="10" dirty="0">
                <a:solidFill>
                  <a:srgbClr val="585858"/>
                </a:solidFill>
                <a:latin typeface="Calibri"/>
                <a:cs typeface="Calibri"/>
              </a:rPr>
              <a:t> </a:t>
            </a:r>
            <a:r>
              <a:rPr sz="2400" spc="-5" dirty="0">
                <a:solidFill>
                  <a:srgbClr val="585858"/>
                </a:solidFill>
                <a:latin typeface="Calibri"/>
                <a:cs typeface="Calibri"/>
              </a:rPr>
              <a:t>(pérdidas</a:t>
            </a:r>
            <a:r>
              <a:rPr sz="2400" dirty="0">
                <a:solidFill>
                  <a:srgbClr val="585858"/>
                </a:solidFill>
                <a:latin typeface="Calibri"/>
                <a:cs typeface="Calibri"/>
              </a:rPr>
              <a:t> carga,</a:t>
            </a:r>
            <a:r>
              <a:rPr sz="2400" spc="-30" dirty="0">
                <a:solidFill>
                  <a:srgbClr val="585858"/>
                </a:solidFill>
                <a:latin typeface="Calibri"/>
                <a:cs typeface="Calibri"/>
              </a:rPr>
              <a:t> </a:t>
            </a:r>
            <a:r>
              <a:rPr sz="2400" spc="-5" dirty="0">
                <a:solidFill>
                  <a:srgbClr val="585858"/>
                </a:solidFill>
                <a:latin typeface="Calibri"/>
                <a:cs typeface="Calibri"/>
              </a:rPr>
              <a:t>baja</a:t>
            </a:r>
            <a:r>
              <a:rPr sz="2400" dirty="0">
                <a:solidFill>
                  <a:srgbClr val="585858"/>
                </a:solidFill>
                <a:latin typeface="Calibri"/>
                <a:cs typeface="Calibri"/>
              </a:rPr>
              <a:t> </a:t>
            </a:r>
            <a:r>
              <a:rPr sz="2400" spc="-5" dirty="0">
                <a:solidFill>
                  <a:srgbClr val="585858"/>
                </a:solidFill>
                <a:latin typeface="Calibri"/>
                <a:cs typeface="Calibri"/>
              </a:rPr>
              <a:t>presión)</a:t>
            </a:r>
            <a:endParaRPr sz="2400" dirty="0">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latin typeface="Calibri"/>
                <a:cs typeface="Calibri"/>
              </a:rPr>
              <a:t>Hídrica: </a:t>
            </a:r>
            <a:r>
              <a:rPr sz="2400" dirty="0">
                <a:solidFill>
                  <a:srgbClr val="585858"/>
                </a:solidFill>
                <a:latin typeface="Calibri"/>
                <a:cs typeface="Calibri"/>
              </a:rPr>
              <a:t>(riego inteligente, </a:t>
            </a:r>
            <a:r>
              <a:rPr sz="2400" dirty="0" err="1">
                <a:solidFill>
                  <a:srgbClr val="585858"/>
                </a:solidFill>
                <a:latin typeface="Calibri"/>
                <a:cs typeface="Calibri"/>
              </a:rPr>
              <a:t>uniformidad</a:t>
            </a:r>
            <a:r>
              <a:rPr sz="2400" dirty="0">
                <a:solidFill>
                  <a:srgbClr val="585858"/>
                </a:solidFill>
                <a:latin typeface="Calibri"/>
                <a:cs typeface="Calibri"/>
              </a:rPr>
              <a:t>)</a:t>
            </a:r>
          </a:p>
          <a:p>
            <a:pPr marL="1522095" indent="-515620">
              <a:lnSpc>
                <a:spcPct val="100000"/>
              </a:lnSpc>
              <a:spcBef>
                <a:spcPts val="1490"/>
              </a:spcBef>
              <a:buAutoNum type="arabicPeriod"/>
              <a:tabLst>
                <a:tab pos="1522095" algn="l"/>
                <a:tab pos="1522730" algn="l"/>
              </a:tabLst>
            </a:pPr>
            <a:r>
              <a:rPr sz="3600" dirty="0">
                <a:solidFill>
                  <a:srgbClr val="585858"/>
                </a:solidFill>
                <a:latin typeface="Calibri"/>
                <a:cs typeface="Calibri"/>
              </a:rPr>
              <a:t>Riego</a:t>
            </a:r>
            <a:r>
              <a:rPr sz="3600" spc="-50" dirty="0">
                <a:solidFill>
                  <a:srgbClr val="585858"/>
                </a:solidFill>
                <a:latin typeface="Calibri"/>
                <a:cs typeface="Calibri"/>
              </a:rPr>
              <a:t> </a:t>
            </a:r>
            <a:r>
              <a:rPr sz="3600" spc="-5" dirty="0">
                <a:solidFill>
                  <a:srgbClr val="585858"/>
                </a:solidFill>
                <a:latin typeface="Calibri"/>
                <a:cs typeface="Calibri"/>
              </a:rPr>
              <a:t>solar</a:t>
            </a:r>
            <a:endParaRPr sz="3600" dirty="0">
              <a:latin typeface="Calibri"/>
              <a:cs typeface="Calibri"/>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102</a:t>
            </a:fld>
            <a:endParaRPr b="0" dirty="0">
              <a:solidFill>
                <a:srgbClr val="888888"/>
              </a:solidFill>
              <a:latin typeface="Calibri"/>
              <a:cs typeface="Calibri"/>
            </a:endParaRPr>
          </a:p>
        </p:txBody>
      </p:sp>
    </p:spTree>
    <p:extLst>
      <p:ext uri="{BB962C8B-B14F-4D97-AF65-F5344CB8AC3E}">
        <p14:creationId xmlns:p14="http://schemas.microsoft.com/office/powerpoint/2010/main" val="24192586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11524" y="1081212"/>
            <a:ext cx="8568952" cy="1152128"/>
          </a:xfrm>
        </p:spPr>
        <p:txBody>
          <a:bodyPr>
            <a:noAutofit/>
          </a:bodyPr>
          <a:lstStyle/>
          <a:p>
            <a:br>
              <a:rPr lang="es-ES_tradnl" dirty="0">
                <a:solidFill>
                  <a:srgbClr val="003300"/>
                </a:solidFill>
                <a:latin typeface="+mn-lt"/>
                <a:ea typeface="+mn-ea"/>
                <a:cs typeface="+mn-cs"/>
              </a:rPr>
            </a:br>
            <a:r>
              <a:rPr lang="es-ES_tradnl" sz="3200" dirty="0">
                <a:solidFill>
                  <a:srgbClr val="003300"/>
                </a:solidFill>
                <a:latin typeface="+mn-lt"/>
                <a:ea typeface="+mn-ea"/>
                <a:cs typeface="+mn-cs"/>
              </a:rPr>
              <a:t>Plan de reducción del coste energético y ahorro de agua en los sondeos de Castilla y León</a:t>
            </a:r>
            <a:endParaRPr lang="es-ES" sz="3200" dirty="0">
              <a:solidFill>
                <a:srgbClr val="003300"/>
              </a:solidFill>
              <a:latin typeface="+mn-lt"/>
              <a:ea typeface="+mn-ea"/>
              <a:cs typeface="+mn-cs"/>
            </a:endParaRPr>
          </a:p>
        </p:txBody>
      </p:sp>
      <p:sp>
        <p:nvSpPr>
          <p:cNvPr id="3" name="2 Marcador de contenido"/>
          <p:cNvSpPr>
            <a:spLocks noGrp="1"/>
          </p:cNvSpPr>
          <p:nvPr>
            <p:ph idx="1"/>
          </p:nvPr>
        </p:nvSpPr>
        <p:spPr>
          <a:xfrm>
            <a:off x="1829996" y="2895600"/>
            <a:ext cx="9904804" cy="3113187"/>
          </a:xfrm>
        </p:spPr>
        <p:txBody>
          <a:bodyPr>
            <a:noAutofit/>
          </a:bodyPr>
          <a:lstStyle/>
          <a:p>
            <a:r>
              <a:rPr lang="es-ES_tradnl" sz="2400" b="1" dirty="0"/>
              <a:t>a) Inversiones en </a:t>
            </a:r>
            <a:r>
              <a:rPr lang="es-ES_tradnl" sz="2400" b="1" dirty="0">
                <a:solidFill>
                  <a:srgbClr val="C00000"/>
                </a:solidFill>
              </a:rPr>
              <a:t>instalaciones de eficiencia energética</a:t>
            </a:r>
            <a:endParaRPr lang="es-ES" sz="2400" dirty="0">
              <a:solidFill>
                <a:srgbClr val="C00000"/>
              </a:solidFill>
            </a:endParaRPr>
          </a:p>
          <a:p>
            <a:pPr lvl="0"/>
            <a:r>
              <a:rPr lang="es-ES_tradnl" sz="2400" dirty="0"/>
              <a:t>Número de instalaciones: 500</a:t>
            </a:r>
            <a:endParaRPr lang="es-ES" sz="2400" dirty="0"/>
          </a:p>
          <a:p>
            <a:pPr lvl="0"/>
            <a:r>
              <a:rPr lang="es-ES_tradnl" sz="2400" dirty="0"/>
              <a:t>Superficie de remolacha: </a:t>
            </a:r>
            <a:r>
              <a:rPr lang="es-ES_tradnl" sz="2400" b="1" dirty="0"/>
              <a:t>5.000 ha </a:t>
            </a:r>
            <a:endParaRPr lang="es-ES" sz="2400" b="1" dirty="0"/>
          </a:p>
          <a:p>
            <a:pPr lvl="0"/>
            <a:r>
              <a:rPr lang="es-ES_tradnl" sz="2400" dirty="0"/>
              <a:t>Superficie total de cultivos regados: </a:t>
            </a:r>
            <a:r>
              <a:rPr lang="es-ES_tradnl" sz="2400" b="1" dirty="0"/>
              <a:t>20.000 ha</a:t>
            </a:r>
            <a:endParaRPr lang="es-ES" sz="2400" b="1" dirty="0"/>
          </a:p>
          <a:p>
            <a:pPr lvl="0"/>
            <a:r>
              <a:rPr lang="es-ES_tradnl" sz="2400" dirty="0"/>
              <a:t>Inversión necesaria en cada instalación: 25.000 €</a:t>
            </a:r>
            <a:endParaRPr lang="es-ES" sz="2400" dirty="0"/>
          </a:p>
          <a:p>
            <a:pPr lvl="0"/>
            <a:r>
              <a:rPr lang="es-ES_tradnl" sz="2400" dirty="0"/>
              <a:t>Coste total para las 500 instalaciones: 12.500.000 €</a:t>
            </a:r>
            <a:endParaRPr lang="es-ES" sz="2400" dirty="0"/>
          </a:p>
          <a:p>
            <a:pPr lvl="0"/>
            <a:r>
              <a:rPr lang="es-ES_tradnl" sz="2400" dirty="0"/>
              <a:t>% ayuda no reembolsable: 40 %</a:t>
            </a:r>
            <a:endParaRPr lang="es-ES" sz="2400" dirty="0"/>
          </a:p>
          <a:p>
            <a:pPr lvl="0"/>
            <a:r>
              <a:rPr lang="es-ES_tradnl" sz="2400" b="1" dirty="0"/>
              <a:t>Total de ayuda necesaria: 5.000.000 € </a:t>
            </a:r>
            <a:r>
              <a:rPr lang="es-ES_tradnl" sz="2400" dirty="0"/>
              <a:t>(la ayuda asciende a 250 €/ha regada)</a:t>
            </a:r>
            <a:endParaRPr lang="es-ES" sz="2400" dirty="0"/>
          </a:p>
        </p:txBody>
      </p:sp>
    </p:spTree>
    <p:extLst>
      <p:ext uri="{BB962C8B-B14F-4D97-AF65-F5344CB8AC3E}">
        <p14:creationId xmlns:p14="http://schemas.microsoft.com/office/powerpoint/2010/main" val="4791997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11524" y="1081212"/>
            <a:ext cx="8568952" cy="1152128"/>
          </a:xfrm>
        </p:spPr>
        <p:txBody>
          <a:bodyPr>
            <a:noAutofit/>
          </a:bodyPr>
          <a:lstStyle/>
          <a:p>
            <a:br>
              <a:rPr lang="es-ES_tradnl" dirty="0">
                <a:solidFill>
                  <a:srgbClr val="003300"/>
                </a:solidFill>
                <a:latin typeface="+mn-lt"/>
                <a:ea typeface="+mn-ea"/>
                <a:cs typeface="+mn-cs"/>
              </a:rPr>
            </a:br>
            <a:r>
              <a:rPr lang="es-ES_tradnl" sz="3200" dirty="0">
                <a:solidFill>
                  <a:srgbClr val="003300"/>
                </a:solidFill>
                <a:latin typeface="+mn-lt"/>
                <a:ea typeface="+mn-ea"/>
                <a:cs typeface="+mn-cs"/>
              </a:rPr>
              <a:t>Plan de reducción del coste energético y ahorro de agua en los sondeos de Castilla y León</a:t>
            </a:r>
            <a:endParaRPr lang="es-ES" sz="3200" dirty="0">
              <a:solidFill>
                <a:srgbClr val="003300"/>
              </a:solidFill>
              <a:latin typeface="+mn-lt"/>
              <a:ea typeface="+mn-ea"/>
              <a:cs typeface="+mn-cs"/>
            </a:endParaRPr>
          </a:p>
        </p:txBody>
      </p:sp>
      <p:sp>
        <p:nvSpPr>
          <p:cNvPr id="3" name="2 Marcador de contenido"/>
          <p:cNvSpPr>
            <a:spLocks noGrp="1"/>
          </p:cNvSpPr>
          <p:nvPr>
            <p:ph idx="1"/>
          </p:nvPr>
        </p:nvSpPr>
        <p:spPr>
          <a:xfrm>
            <a:off x="1811524" y="2895600"/>
            <a:ext cx="9237476" cy="3113187"/>
          </a:xfrm>
        </p:spPr>
        <p:txBody>
          <a:bodyPr>
            <a:noAutofit/>
          </a:bodyPr>
          <a:lstStyle/>
          <a:p>
            <a:r>
              <a:rPr lang="es-ES_tradnl" sz="2400" b="1" dirty="0"/>
              <a:t>b) Inversiones </a:t>
            </a:r>
            <a:r>
              <a:rPr lang="es-ES_tradnl" sz="2400" b="1" dirty="0">
                <a:solidFill>
                  <a:srgbClr val="0070C0"/>
                </a:solidFill>
              </a:rPr>
              <a:t>en instalaciones de energía solar</a:t>
            </a:r>
            <a:endParaRPr lang="es-ES" sz="2400" dirty="0">
              <a:solidFill>
                <a:srgbClr val="0070C0"/>
              </a:solidFill>
            </a:endParaRPr>
          </a:p>
          <a:p>
            <a:pPr lvl="0"/>
            <a:r>
              <a:rPr lang="es-ES_tradnl" sz="2400" dirty="0"/>
              <a:t>Número de instalaciones: 250</a:t>
            </a:r>
            <a:endParaRPr lang="es-ES" sz="2400" dirty="0"/>
          </a:p>
          <a:p>
            <a:pPr lvl="0"/>
            <a:r>
              <a:rPr lang="es-ES_tradnl" sz="2400" dirty="0"/>
              <a:t>Superficie de remolacha: </a:t>
            </a:r>
            <a:r>
              <a:rPr lang="es-ES_tradnl" sz="2400" b="1" dirty="0"/>
              <a:t>5.000 ha</a:t>
            </a:r>
            <a:endParaRPr lang="es-ES" sz="2400" dirty="0"/>
          </a:p>
          <a:p>
            <a:pPr lvl="0"/>
            <a:r>
              <a:rPr lang="es-ES_tradnl" sz="2400" dirty="0"/>
              <a:t>Superficie total de cultivos regados: 20.000 ha</a:t>
            </a:r>
            <a:endParaRPr lang="es-ES" sz="2400" dirty="0"/>
          </a:p>
          <a:p>
            <a:pPr lvl="0"/>
            <a:r>
              <a:rPr lang="es-ES_tradnl" sz="2400" dirty="0"/>
              <a:t>Inversión necesaria en cada instalación: 150.000 €</a:t>
            </a:r>
            <a:endParaRPr lang="es-ES" sz="2400" dirty="0"/>
          </a:p>
          <a:p>
            <a:pPr lvl="0"/>
            <a:r>
              <a:rPr lang="es-ES_tradnl" sz="2400" dirty="0"/>
              <a:t>Coste total para las 500 instalaciones: 37.500.000 €</a:t>
            </a:r>
            <a:endParaRPr lang="es-ES" sz="2400" dirty="0"/>
          </a:p>
          <a:p>
            <a:pPr lvl="0"/>
            <a:r>
              <a:rPr lang="es-ES_tradnl" sz="2400" dirty="0"/>
              <a:t>% ayuda no reembolsable: 40 %</a:t>
            </a:r>
            <a:endParaRPr lang="es-ES" sz="2400" dirty="0"/>
          </a:p>
          <a:p>
            <a:pPr lvl="0"/>
            <a:r>
              <a:rPr lang="es-ES_tradnl" sz="2400" b="1" dirty="0"/>
              <a:t>Ayuda total: 15.000.000 € </a:t>
            </a:r>
            <a:r>
              <a:rPr lang="es-ES_tradnl" sz="2400" dirty="0"/>
              <a:t>(la ayuda asciende a 750 €/ha regada)</a:t>
            </a:r>
            <a:endParaRPr lang="es-ES" sz="2400" dirty="0"/>
          </a:p>
        </p:txBody>
      </p:sp>
    </p:spTree>
    <p:extLst>
      <p:ext uri="{BB962C8B-B14F-4D97-AF65-F5344CB8AC3E}">
        <p14:creationId xmlns:p14="http://schemas.microsoft.com/office/powerpoint/2010/main" val="36791767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M\Desktop\Revista Aimcra Enero 2017\2. Artículos\2.1.b Cambio de modelo energetico\Foto principal fotolia_126395498 (1).jpg">
            <a:extLst>
              <a:ext uri="{FF2B5EF4-FFF2-40B4-BE49-F238E27FC236}">
                <a16:creationId xmlns:a16="http://schemas.microsoft.com/office/drawing/2014/main" id="{4D1431C2-6FF5-506B-1CA7-9A6D5738F1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0" r="1" b="9291"/>
          <a:stretch/>
        </p:blipFill>
        <p:spPr bwMode="auto">
          <a:xfrm>
            <a:off x="0" y="0"/>
            <a:ext cx="12178145" cy="6858000"/>
          </a:xfrm>
          <a:prstGeom prst="rect">
            <a:avLst/>
          </a:prstGeom>
          <a:solidFill>
            <a:srgbClr val="FFFFFF"/>
          </a:solidFill>
        </p:spPr>
      </p:pic>
      <p:sp>
        <p:nvSpPr>
          <p:cNvPr id="6" name="CuadroTexto 5">
            <a:extLst>
              <a:ext uri="{FF2B5EF4-FFF2-40B4-BE49-F238E27FC236}">
                <a16:creationId xmlns:a16="http://schemas.microsoft.com/office/drawing/2014/main" id="{345C762A-8EE3-55C0-2530-830677CC5FEF}"/>
              </a:ext>
            </a:extLst>
          </p:cNvPr>
          <p:cNvSpPr txBox="1"/>
          <p:nvPr/>
        </p:nvSpPr>
        <p:spPr>
          <a:xfrm>
            <a:off x="2133600" y="609600"/>
            <a:ext cx="7924800" cy="707886"/>
          </a:xfrm>
          <a:prstGeom prst="rect">
            <a:avLst/>
          </a:prstGeom>
          <a:noFill/>
        </p:spPr>
        <p:txBody>
          <a:bodyPr wrap="square">
            <a:spAutoFit/>
          </a:bodyPr>
          <a:lstStyle/>
          <a:p>
            <a:pPr algn="ctr"/>
            <a:r>
              <a:rPr lang="es-ES" sz="4000" dirty="0">
                <a:solidFill>
                  <a:srgbClr val="48452A"/>
                </a:solidFill>
                <a:latin typeface="Trebuchet MS"/>
                <a:ea typeface="+mj-ea"/>
              </a:rPr>
              <a:t>Lo más importante es el agua</a:t>
            </a:r>
          </a:p>
        </p:txBody>
      </p:sp>
    </p:spTree>
    <p:extLst>
      <p:ext uri="{BB962C8B-B14F-4D97-AF65-F5344CB8AC3E}">
        <p14:creationId xmlns:p14="http://schemas.microsoft.com/office/powerpoint/2010/main" val="27735532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Imagen 2082" descr="Imagen 1 - Davis Vantage Pro 2 Aerocone 6466M Pluviómetro Kipplöffel Niederschlagsensor">
            <a:extLst>
              <a:ext uri="{FF2B5EF4-FFF2-40B4-BE49-F238E27FC236}">
                <a16:creationId xmlns:a16="http://schemas.microsoft.com/office/drawing/2014/main" id="{8AA1E51D-FC85-080C-DA0E-4CC0E00BA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282" y="2743200"/>
            <a:ext cx="1981200" cy="2271362"/>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2083" descr="6.Hidrowoltmann 1 - CONTADORES DE AGUA">
            <a:extLst>
              <a:ext uri="{FF2B5EF4-FFF2-40B4-BE49-F238E27FC236}">
                <a16:creationId xmlns:a16="http://schemas.microsoft.com/office/drawing/2014/main" id="{0D361192-4CF0-9D36-7F2F-857E9F88F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843" y="3190306"/>
            <a:ext cx="1917699" cy="19176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2084" descr="Ver las imágenes de origen">
            <a:extLst>
              <a:ext uri="{FF2B5EF4-FFF2-40B4-BE49-F238E27FC236}">
                <a16:creationId xmlns:a16="http://schemas.microsoft.com/office/drawing/2014/main" id="{223C6D94-0C15-F4F2-E320-A5CDCC2CB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0" y="3359279"/>
            <a:ext cx="2109621" cy="15797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0F50410D-44EA-848D-913E-003C779EA79B}"/>
              </a:ext>
            </a:extLst>
          </p:cNvPr>
          <p:cNvSpPr>
            <a:spLocks noChangeArrowheads="1"/>
          </p:cNvSpPr>
          <p:nvPr/>
        </p:nvSpPr>
        <p:spPr bwMode="auto">
          <a:xfrm>
            <a:off x="609600" y="1787411"/>
            <a:ext cx="1012411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b="1" kern="0" spc="85" dirty="0">
                <a:solidFill>
                  <a:schemeClr val="tx1">
                    <a:lumMod val="65000"/>
                    <a:lumOff val="35000"/>
                  </a:schemeClr>
                </a:solidFill>
                <a:latin typeface="Trebuchet MS" panose="020B0603020202020204" pitchFamily="34" charset="0"/>
                <a:ea typeface="+mj-ea"/>
                <a:cs typeface="+mj-cs"/>
              </a:rPr>
              <a:t>Sensores básicos relacionados con la monitorización y el ahorro de agua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2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1D1EE4B9-3A87-7EDA-1C61-D37CE7E169A3}"/>
              </a:ext>
            </a:extLst>
          </p:cNvPr>
          <p:cNvSpPr>
            <a:spLocks noChangeArrowheads="1"/>
          </p:cNvSpPr>
          <p:nvPr/>
        </p:nvSpPr>
        <p:spPr bwMode="auto">
          <a:xfrm>
            <a:off x="609600" y="4612212"/>
            <a:ext cx="1012411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ES" sz="1800" b="0" i="0" u="none" strike="noStrike" cap="none" normalizeH="0" baseline="0" dirty="0">
                <a:ln>
                  <a:noFill/>
                </a:ln>
                <a:solidFill>
                  <a:schemeClr val="tx1"/>
                </a:solidFill>
                <a:effectLst/>
                <a:latin typeface="Arial" panose="020B0604020202020204" pitchFamily="34" charset="0"/>
              </a:rPr>
            </a:br>
            <a:endParaRPr kumimoji="0" lang="es-ES" altLang="es-ES"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s-ES" altLang="es-ES" sz="1400" spc="114" dirty="0">
                <a:solidFill>
                  <a:srgbClr val="005FA9"/>
                </a:solidFill>
                <a:latin typeface="Arial"/>
                <a:cs typeface="Arial"/>
              </a:rPr>
              <a:t>     </a:t>
            </a:r>
            <a:r>
              <a:rPr lang="es-ES" altLang="es-ES" sz="1400" spc="114" dirty="0">
                <a:solidFill>
                  <a:schemeClr val="tx1">
                    <a:lumMod val="65000"/>
                    <a:lumOff val="35000"/>
                  </a:schemeClr>
                </a:solidFill>
                <a:latin typeface="Arial"/>
                <a:cs typeface="Arial"/>
              </a:rPr>
              <a:t>Pluviómetro de cazoleta.            Caudalímetro con emisor de pulsos         Sonda de humedad Teros 10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9" name="CuadroTexto 8">
            <a:extLst>
              <a:ext uri="{FF2B5EF4-FFF2-40B4-BE49-F238E27FC236}">
                <a16:creationId xmlns:a16="http://schemas.microsoft.com/office/drawing/2014/main" id="{05B1EBA7-8BF1-5BFE-31DD-505676A1A976}"/>
              </a:ext>
            </a:extLst>
          </p:cNvPr>
          <p:cNvSpPr txBox="1"/>
          <p:nvPr/>
        </p:nvSpPr>
        <p:spPr>
          <a:xfrm>
            <a:off x="609600" y="1037280"/>
            <a:ext cx="9463487" cy="707886"/>
          </a:xfrm>
          <a:prstGeom prst="rect">
            <a:avLst/>
          </a:prstGeom>
          <a:noFill/>
        </p:spPr>
        <p:txBody>
          <a:bodyPr wrap="square">
            <a:spAutoFit/>
          </a:bodyPr>
          <a:lstStyle/>
          <a:p>
            <a:r>
              <a:rPr lang="es-ES" sz="4000" dirty="0">
                <a:solidFill>
                  <a:srgbClr val="48452A"/>
                </a:solidFill>
                <a:latin typeface="Trebuchet MS"/>
                <a:ea typeface="+mj-ea"/>
              </a:rPr>
              <a:t>Lo</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4000" dirty="0">
                <a:solidFill>
                  <a:srgbClr val="48452A"/>
                </a:solidFill>
                <a:latin typeface="Trebuchet MS"/>
                <a:ea typeface="+mj-ea"/>
              </a:rPr>
              <a:t>que no se mide no se puede mejorar</a:t>
            </a:r>
            <a:endParaRPr lang="es-ES" dirty="0"/>
          </a:p>
        </p:txBody>
      </p:sp>
    </p:spTree>
    <p:extLst>
      <p:ext uri="{BB962C8B-B14F-4D97-AF65-F5344CB8AC3E}">
        <p14:creationId xmlns:p14="http://schemas.microsoft.com/office/powerpoint/2010/main" val="24453257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057350" y="2576484"/>
            <a:ext cx="4953000" cy="3409950"/>
          </a:xfrm>
          <a:prstGeom prst="rect">
            <a:avLst/>
          </a:prstGeom>
        </p:spPr>
      </p:pic>
      <p:pic>
        <p:nvPicPr>
          <p:cNvPr id="5" name="Picture 2">
            <a:extLst>
              <a:ext uri="{FF2B5EF4-FFF2-40B4-BE49-F238E27FC236}">
                <a16:creationId xmlns:a16="http://schemas.microsoft.com/office/drawing/2014/main" id="{56484EAA-09EF-4E21-B511-781E70042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205" y="2576484"/>
            <a:ext cx="4754445" cy="340995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697DC0AA-3938-0E67-7B5C-83B72F2E39D8}"/>
              </a:ext>
            </a:extLst>
          </p:cNvPr>
          <p:cNvSpPr txBox="1">
            <a:spLocks noGrp="1"/>
          </p:cNvSpPr>
          <p:nvPr>
            <p:ph type="title"/>
          </p:nvPr>
        </p:nvSpPr>
        <p:spPr>
          <a:xfrm>
            <a:off x="1057350" y="990600"/>
            <a:ext cx="9943631"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hídrica.</a:t>
            </a:r>
            <a:r>
              <a:rPr sz="3200" spc="5" dirty="0">
                <a:solidFill>
                  <a:srgbClr val="48452A"/>
                </a:solidFill>
                <a:latin typeface="Trebuchet MS"/>
                <a:cs typeface="Trebuchet MS"/>
              </a:rPr>
              <a:t> </a:t>
            </a:r>
            <a:r>
              <a:rPr lang="es-ES" sz="2800" spc="-5" dirty="0">
                <a:solidFill>
                  <a:srgbClr val="48452A"/>
                </a:solidFill>
                <a:latin typeface="Trebuchet MS"/>
                <a:cs typeface="Trebuchet MS"/>
              </a:rPr>
              <a:t>Ahorro de agua y mejora de rendimiento</a:t>
            </a:r>
            <a:endParaRPr sz="2800" dirty="0">
              <a:latin typeface="Trebuchet MS"/>
              <a:cs typeface="Trebuchet MS"/>
            </a:endParaRPr>
          </a:p>
          <a:p>
            <a:pPr marL="12700">
              <a:lnSpc>
                <a:spcPct val="100000"/>
              </a:lnSpc>
              <a:spcBef>
                <a:spcPts val="35"/>
              </a:spcBef>
            </a:pPr>
            <a:r>
              <a:rPr lang="es-ES" sz="2000" spc="-5" dirty="0">
                <a:latin typeface="Trebuchet MS"/>
                <a:cs typeface="Trebuchet MS"/>
              </a:rPr>
              <a:t>Programar los riegos en base a las necesidades semanales de cada cultivo</a:t>
            </a:r>
            <a:endParaRPr sz="2000" dirty="0">
              <a:latin typeface="Trebuchet MS"/>
              <a:cs typeface="Trebuchet MS"/>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54074" y="862330"/>
            <a:ext cx="6569709" cy="82359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hídrica.</a:t>
            </a:r>
            <a:r>
              <a:rPr sz="3200" spc="5" dirty="0">
                <a:solidFill>
                  <a:srgbClr val="48452A"/>
                </a:solidFill>
                <a:latin typeface="Trebuchet MS"/>
                <a:cs typeface="Trebuchet MS"/>
              </a:rPr>
              <a:t> </a:t>
            </a:r>
            <a:r>
              <a:rPr sz="3200" spc="-5" dirty="0">
                <a:solidFill>
                  <a:srgbClr val="48452A"/>
                </a:solidFill>
                <a:latin typeface="Trebuchet MS"/>
                <a:cs typeface="Trebuchet MS"/>
              </a:rPr>
              <a:t>Riego</a:t>
            </a:r>
            <a:r>
              <a:rPr sz="3200" spc="-10" dirty="0">
                <a:solidFill>
                  <a:srgbClr val="48452A"/>
                </a:solidFill>
                <a:latin typeface="Trebuchet MS"/>
                <a:cs typeface="Trebuchet MS"/>
              </a:rPr>
              <a:t> </a:t>
            </a:r>
            <a:r>
              <a:rPr sz="3200" dirty="0">
                <a:solidFill>
                  <a:srgbClr val="48452A"/>
                </a:solidFill>
                <a:latin typeface="Trebuchet MS"/>
                <a:cs typeface="Trebuchet MS"/>
              </a:rPr>
              <a:t>inteligente</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A</a:t>
            </a:r>
            <a:r>
              <a:rPr sz="2000" spc="-5" dirty="0" err="1">
                <a:latin typeface="Trebuchet MS"/>
                <a:cs typeface="Trebuchet MS"/>
              </a:rPr>
              <a:t>utomatización</a:t>
            </a:r>
            <a:r>
              <a:rPr sz="2000" spc="-55" dirty="0">
                <a:latin typeface="Trebuchet MS"/>
                <a:cs typeface="Trebuchet MS"/>
              </a:rPr>
              <a:t> </a:t>
            </a:r>
            <a:r>
              <a:rPr sz="2000" dirty="0">
                <a:latin typeface="Trebuchet MS"/>
                <a:cs typeface="Trebuchet MS"/>
              </a:rPr>
              <a:t>y</a:t>
            </a:r>
            <a:r>
              <a:rPr sz="2000" spc="-15" dirty="0">
                <a:latin typeface="Trebuchet MS"/>
                <a:cs typeface="Trebuchet MS"/>
              </a:rPr>
              <a:t> </a:t>
            </a:r>
            <a:r>
              <a:rPr sz="2000" spc="-5" dirty="0">
                <a:latin typeface="Trebuchet MS"/>
                <a:cs typeface="Trebuchet MS"/>
              </a:rPr>
              <a:t>telecontrol</a:t>
            </a:r>
            <a:r>
              <a:rPr lang="es-ES" sz="2000" spc="-5" dirty="0">
                <a:latin typeface="Trebuchet MS"/>
                <a:cs typeface="Trebuchet MS"/>
              </a:rPr>
              <a:t>. Histórico de riegos</a:t>
            </a:r>
            <a:endParaRPr sz="2000" dirty="0">
              <a:latin typeface="Trebuchet MS"/>
              <a:cs typeface="Trebuchet MS"/>
            </a:endParaRPr>
          </a:p>
        </p:txBody>
      </p:sp>
      <p:grpSp>
        <p:nvGrpSpPr>
          <p:cNvPr id="5" name="object 5"/>
          <p:cNvGrpSpPr/>
          <p:nvPr/>
        </p:nvGrpSpPr>
        <p:grpSpPr>
          <a:xfrm>
            <a:off x="4205196" y="2387617"/>
            <a:ext cx="3518587" cy="3799064"/>
            <a:chOff x="7399019" y="1638300"/>
            <a:chExt cx="3810000" cy="4658995"/>
          </a:xfrm>
        </p:grpSpPr>
        <p:pic>
          <p:nvPicPr>
            <p:cNvPr id="6" name="object 6"/>
            <p:cNvPicPr/>
            <p:nvPr/>
          </p:nvPicPr>
          <p:blipFill>
            <a:blip r:embed="rId2" cstate="print"/>
            <a:stretch>
              <a:fillRect/>
            </a:stretch>
          </p:blipFill>
          <p:spPr>
            <a:xfrm>
              <a:off x="7399019" y="1638300"/>
              <a:ext cx="3810000" cy="2439923"/>
            </a:xfrm>
            <a:prstGeom prst="rect">
              <a:avLst/>
            </a:prstGeom>
          </p:spPr>
        </p:pic>
        <p:pic>
          <p:nvPicPr>
            <p:cNvPr id="7" name="object 7"/>
            <p:cNvPicPr/>
            <p:nvPr/>
          </p:nvPicPr>
          <p:blipFill>
            <a:blip r:embed="rId3" cstate="print"/>
            <a:stretch>
              <a:fillRect/>
            </a:stretch>
          </p:blipFill>
          <p:spPr>
            <a:xfrm>
              <a:off x="7917179" y="1929384"/>
              <a:ext cx="2895600" cy="1766316"/>
            </a:xfrm>
            <a:prstGeom prst="rect">
              <a:avLst/>
            </a:prstGeom>
          </p:spPr>
        </p:pic>
        <p:pic>
          <p:nvPicPr>
            <p:cNvPr id="8" name="object 8"/>
            <p:cNvPicPr/>
            <p:nvPr/>
          </p:nvPicPr>
          <p:blipFill>
            <a:blip r:embed="rId2" cstate="print"/>
            <a:stretch>
              <a:fillRect/>
            </a:stretch>
          </p:blipFill>
          <p:spPr>
            <a:xfrm>
              <a:off x="7399019" y="3858767"/>
              <a:ext cx="3810000" cy="2438400"/>
            </a:xfrm>
            <a:prstGeom prst="rect">
              <a:avLst/>
            </a:prstGeom>
          </p:spPr>
        </p:pic>
        <p:pic>
          <p:nvPicPr>
            <p:cNvPr id="9" name="object 9"/>
            <p:cNvPicPr/>
            <p:nvPr/>
          </p:nvPicPr>
          <p:blipFill>
            <a:blip r:embed="rId4" cstate="print"/>
            <a:stretch>
              <a:fillRect/>
            </a:stretch>
          </p:blipFill>
          <p:spPr>
            <a:xfrm>
              <a:off x="7917179" y="4174235"/>
              <a:ext cx="2886455" cy="1731264"/>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108</a:t>
            </a:fld>
            <a:endParaRPr b="0" dirty="0">
              <a:solidFill>
                <a:srgbClr val="888888"/>
              </a:solidFill>
              <a:latin typeface="Calibri"/>
              <a:cs typeface="Calibri"/>
            </a:endParaRPr>
          </a:p>
        </p:txBody>
      </p:sp>
      <p:grpSp>
        <p:nvGrpSpPr>
          <p:cNvPr id="11" name="Grupo 10">
            <a:extLst>
              <a:ext uri="{FF2B5EF4-FFF2-40B4-BE49-F238E27FC236}">
                <a16:creationId xmlns:a16="http://schemas.microsoft.com/office/drawing/2014/main" id="{66DA74DB-0027-4374-E8E6-3BD4EDC73A3D}"/>
              </a:ext>
            </a:extLst>
          </p:cNvPr>
          <p:cNvGrpSpPr/>
          <p:nvPr/>
        </p:nvGrpSpPr>
        <p:grpSpPr>
          <a:xfrm>
            <a:off x="783702" y="4212623"/>
            <a:ext cx="3254898" cy="1974058"/>
            <a:chOff x="0" y="0"/>
            <a:chExt cx="3810000" cy="2439373"/>
          </a:xfrm>
        </p:grpSpPr>
        <p:sp>
          <p:nvSpPr>
            <p:cNvPr id="12" name="object 8">
              <a:extLst>
                <a:ext uri="{FF2B5EF4-FFF2-40B4-BE49-F238E27FC236}">
                  <a16:creationId xmlns:a16="http://schemas.microsoft.com/office/drawing/2014/main" id="{C9F3FBF7-E71E-4E53-9507-06A86448F2AB}"/>
                </a:ext>
              </a:extLst>
            </p:cNvPr>
            <p:cNvSpPr/>
            <p:nvPr/>
          </p:nvSpPr>
          <p:spPr>
            <a:xfrm rot="5400000">
              <a:off x="685313" y="-685313"/>
              <a:ext cx="2439373" cy="3810000"/>
            </a:xfrm>
            <a:prstGeom prst="rect">
              <a:avLst/>
            </a:prstGeom>
            <a:blipFill>
              <a:blip r:embed="rId5" cstate="print"/>
              <a:stretch>
                <a:fillRect/>
              </a:stretch>
            </a:blipFill>
          </p:spPr>
          <p:txBody>
            <a:bodyPr wrap="square" lIns="0" tIns="0" rIns="0" bIns="0" rtlCol="0"/>
            <a:lstStyle/>
            <a:p>
              <a:endParaRPr lang="es-ES"/>
            </a:p>
          </p:txBody>
        </p:sp>
        <p:pic>
          <p:nvPicPr>
            <p:cNvPr id="13" name="image8.jpeg" descr="Interfaz de usuario gráfica&#10;&#10;Descripción generada automáticamente">
              <a:extLst>
                <a:ext uri="{FF2B5EF4-FFF2-40B4-BE49-F238E27FC236}">
                  <a16:creationId xmlns:a16="http://schemas.microsoft.com/office/drawing/2014/main" id="{311DA9DE-407B-0F4C-2B5C-D87CEC6B3C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28" y="337944"/>
              <a:ext cx="3014980" cy="1675130"/>
            </a:xfrm>
            <a:prstGeom prst="rect">
              <a:avLst/>
            </a:prstGeom>
          </p:spPr>
        </p:pic>
      </p:grpSp>
      <p:grpSp>
        <p:nvGrpSpPr>
          <p:cNvPr id="14" name="Grupo 13">
            <a:extLst>
              <a:ext uri="{FF2B5EF4-FFF2-40B4-BE49-F238E27FC236}">
                <a16:creationId xmlns:a16="http://schemas.microsoft.com/office/drawing/2014/main" id="{6583D05A-B86B-0441-5848-B39EC3681779}"/>
              </a:ext>
            </a:extLst>
          </p:cNvPr>
          <p:cNvGrpSpPr/>
          <p:nvPr/>
        </p:nvGrpSpPr>
        <p:grpSpPr>
          <a:xfrm>
            <a:off x="7892688" y="2387617"/>
            <a:ext cx="3613512" cy="3794035"/>
            <a:chOff x="0" y="0"/>
            <a:chExt cx="3810000" cy="4658805"/>
          </a:xfrm>
        </p:grpSpPr>
        <p:grpSp>
          <p:nvGrpSpPr>
            <p:cNvPr id="15" name="Grupo 14">
              <a:extLst>
                <a:ext uri="{FF2B5EF4-FFF2-40B4-BE49-F238E27FC236}">
                  <a16:creationId xmlns:a16="http://schemas.microsoft.com/office/drawing/2014/main" id="{41783B26-6F41-EB36-1FA9-B2F13795111F}"/>
                </a:ext>
              </a:extLst>
            </p:cNvPr>
            <p:cNvGrpSpPr/>
            <p:nvPr/>
          </p:nvGrpSpPr>
          <p:grpSpPr>
            <a:xfrm>
              <a:off x="0" y="0"/>
              <a:ext cx="3810000" cy="4658805"/>
              <a:chOff x="0" y="0"/>
              <a:chExt cx="3810000" cy="4658805"/>
            </a:xfrm>
          </p:grpSpPr>
          <p:sp>
            <p:nvSpPr>
              <p:cNvPr id="18" name="object 8">
                <a:extLst>
                  <a:ext uri="{FF2B5EF4-FFF2-40B4-BE49-F238E27FC236}">
                    <a16:creationId xmlns:a16="http://schemas.microsoft.com/office/drawing/2014/main" id="{4F49CA92-5686-561D-0900-424FD7D1C8D7}"/>
                  </a:ext>
                </a:extLst>
              </p:cNvPr>
              <p:cNvSpPr/>
              <p:nvPr/>
            </p:nvSpPr>
            <p:spPr>
              <a:xfrm rot="5400000">
                <a:off x="685313" y="-685313"/>
                <a:ext cx="2439373" cy="3810000"/>
              </a:xfrm>
              <a:prstGeom prst="rect">
                <a:avLst/>
              </a:prstGeom>
              <a:blipFill>
                <a:blip r:embed="rId5" cstate="print"/>
                <a:stretch>
                  <a:fillRect/>
                </a:stretch>
              </a:blipFill>
            </p:spPr>
            <p:txBody>
              <a:bodyPr wrap="square" lIns="0" tIns="0" rIns="0" bIns="0" rtlCol="0"/>
              <a:lstStyle/>
              <a:p>
                <a:endParaRPr lang="es-ES" dirty="0"/>
              </a:p>
            </p:txBody>
          </p:sp>
          <p:sp>
            <p:nvSpPr>
              <p:cNvPr id="19" name="object 8">
                <a:extLst>
                  <a:ext uri="{FF2B5EF4-FFF2-40B4-BE49-F238E27FC236}">
                    <a16:creationId xmlns:a16="http://schemas.microsoft.com/office/drawing/2014/main" id="{C233E5CC-7F70-03BF-E9C8-0E47BD3005E7}"/>
                  </a:ext>
                </a:extLst>
              </p:cNvPr>
              <p:cNvSpPr/>
              <p:nvPr/>
            </p:nvSpPr>
            <p:spPr>
              <a:xfrm rot="5400000">
                <a:off x="685313" y="1534119"/>
                <a:ext cx="2439373" cy="3810000"/>
              </a:xfrm>
              <a:prstGeom prst="rect">
                <a:avLst/>
              </a:prstGeom>
              <a:blipFill>
                <a:blip r:embed="rId5" cstate="print"/>
                <a:stretch>
                  <a:fillRect/>
                </a:stretch>
              </a:blipFill>
            </p:spPr>
            <p:txBody>
              <a:bodyPr wrap="square" lIns="0" tIns="0" rIns="0" bIns="0" rtlCol="0"/>
              <a:lstStyle/>
              <a:p>
                <a:endParaRPr lang="es-ES"/>
              </a:p>
            </p:txBody>
          </p:sp>
          <p:pic>
            <p:nvPicPr>
              <p:cNvPr id="20" name="3 Imagen">
                <a:extLst>
                  <a:ext uri="{FF2B5EF4-FFF2-40B4-BE49-F238E27FC236}">
                    <a16:creationId xmlns:a16="http://schemas.microsoft.com/office/drawing/2014/main" id="{D9EE89F9-F684-C837-AB8C-BDAC3D4853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227" y="2535596"/>
                <a:ext cx="2886007" cy="1731604"/>
              </a:xfrm>
              <a:prstGeom prst="rect">
                <a:avLst/>
              </a:prstGeom>
            </p:spPr>
          </p:pic>
        </p:grpSp>
        <p:pic>
          <p:nvPicPr>
            <p:cNvPr id="16" name="Picture 4">
              <a:extLst>
                <a:ext uri="{FF2B5EF4-FFF2-40B4-BE49-F238E27FC236}">
                  <a16:creationId xmlns:a16="http://schemas.microsoft.com/office/drawing/2014/main" id="{9CBF40A9-B15D-38D3-9D9C-08F8324E26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146" y="280756"/>
              <a:ext cx="2874620" cy="1768257"/>
            </a:xfrm>
            <a:prstGeom prst="rect">
              <a:avLst/>
            </a:prstGeom>
            <a:noFill/>
            <a:extLst>
              <a:ext uri="{909E8E84-426E-40DD-AFC4-6F175D3DCCD1}">
                <a14:hiddenFill xmlns:a14="http://schemas.microsoft.com/office/drawing/2010/main">
                  <a:solidFill>
                    <a:srgbClr val="FFFFFF"/>
                  </a:solidFill>
                </a14:hiddenFill>
              </a:ext>
            </a:extLst>
          </p:spPr>
        </p:pic>
        <p:pic>
          <p:nvPicPr>
            <p:cNvPr id="17" name="3 Imagen">
              <a:extLst>
                <a:ext uri="{FF2B5EF4-FFF2-40B4-BE49-F238E27FC236}">
                  <a16:creationId xmlns:a16="http://schemas.microsoft.com/office/drawing/2014/main" id="{08A2A5E7-322A-2A07-7F06-FC6409028B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146" y="2570573"/>
              <a:ext cx="2886007" cy="1745206"/>
            </a:xfrm>
            <a:prstGeom prst="rect">
              <a:avLst/>
            </a:prstGeom>
          </p:spPr>
        </p:pic>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6931" y="1219200"/>
            <a:ext cx="10971526" cy="567463"/>
          </a:xfrm>
          <a:prstGeom prst="rect">
            <a:avLst/>
          </a:prstGeom>
        </p:spPr>
        <p:txBody>
          <a:bodyPr vert="horz" wrap="square" lIns="0" tIns="13335" rIns="0" bIns="0" rtlCol="0">
            <a:spAutoFit/>
          </a:bodyPr>
          <a:lstStyle/>
          <a:p>
            <a:pPr marL="12700">
              <a:lnSpc>
                <a:spcPct val="100000"/>
              </a:lnSpc>
              <a:spcBef>
                <a:spcPts val="105"/>
              </a:spcBef>
            </a:pPr>
            <a:r>
              <a:rPr lang="es-ES" sz="3600" kern="1200" dirty="0">
                <a:solidFill>
                  <a:srgbClr val="48452A"/>
                </a:solidFill>
                <a:latin typeface="Trebuchet MS"/>
                <a:cs typeface="+mn-cs"/>
              </a:rPr>
              <a:t>Los b</a:t>
            </a:r>
            <a:r>
              <a:rPr sz="3600" kern="1200" dirty="0" err="1">
                <a:solidFill>
                  <a:srgbClr val="48452A"/>
                </a:solidFill>
                <a:latin typeface="Trebuchet MS"/>
                <a:cs typeface="+mn-cs"/>
              </a:rPr>
              <a:t>eneficios</a:t>
            </a:r>
            <a:r>
              <a:rPr sz="3600" kern="1200" dirty="0">
                <a:solidFill>
                  <a:srgbClr val="48452A"/>
                </a:solidFill>
                <a:latin typeface="Trebuchet MS"/>
                <a:cs typeface="+mn-cs"/>
              </a:rPr>
              <a:t> de </a:t>
            </a:r>
            <a:r>
              <a:rPr lang="es-ES" sz="3600" kern="1200" dirty="0">
                <a:solidFill>
                  <a:srgbClr val="48452A"/>
                </a:solidFill>
                <a:latin typeface="Trebuchet MS"/>
                <a:cs typeface="+mn-cs"/>
              </a:rPr>
              <a:t>cada actuación</a:t>
            </a:r>
            <a:endParaRPr sz="3600" kern="1200" dirty="0">
              <a:solidFill>
                <a:srgbClr val="48452A"/>
              </a:solidFill>
              <a:latin typeface="Trebuchet MS"/>
              <a:cs typeface="+mn-cs"/>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109</a:t>
            </a:fld>
            <a:endParaRPr b="0" dirty="0">
              <a:solidFill>
                <a:srgbClr val="888888"/>
              </a:solidFill>
              <a:latin typeface="Calibri"/>
              <a:cs typeface="Calibri"/>
            </a:endParaRPr>
          </a:p>
        </p:txBody>
      </p:sp>
      <p:graphicFrame>
        <p:nvGraphicFramePr>
          <p:cNvPr id="3" name="object 3"/>
          <p:cNvGraphicFramePr>
            <a:graphicFrameLocks noGrp="1"/>
          </p:cNvGraphicFramePr>
          <p:nvPr>
            <p:extLst>
              <p:ext uri="{D42A27DB-BD31-4B8C-83A1-F6EECF244321}">
                <p14:modId xmlns:p14="http://schemas.microsoft.com/office/powerpoint/2010/main" val="3663250635"/>
              </p:ext>
            </p:extLst>
          </p:nvPr>
        </p:nvGraphicFramePr>
        <p:xfrm>
          <a:off x="526931" y="2133600"/>
          <a:ext cx="10971527" cy="2759707"/>
        </p:xfrm>
        <a:graphic>
          <a:graphicData uri="http://schemas.openxmlformats.org/drawingml/2006/table">
            <a:tbl>
              <a:tblPr firstRow="1" bandRow="1">
                <a:tableStyleId>{2D5ABB26-0587-4C30-8999-92F81FD0307C}</a:tableStyleId>
              </a:tblPr>
              <a:tblGrid>
                <a:gridCol w="3314700">
                  <a:extLst>
                    <a:ext uri="{9D8B030D-6E8A-4147-A177-3AD203B41FA5}">
                      <a16:colId xmlns:a16="http://schemas.microsoft.com/office/drawing/2014/main" val="20000"/>
                    </a:ext>
                  </a:extLst>
                </a:gridCol>
                <a:gridCol w="2033270">
                  <a:extLst>
                    <a:ext uri="{9D8B030D-6E8A-4147-A177-3AD203B41FA5}">
                      <a16:colId xmlns:a16="http://schemas.microsoft.com/office/drawing/2014/main" val="20001"/>
                    </a:ext>
                  </a:extLst>
                </a:gridCol>
                <a:gridCol w="1932939">
                  <a:extLst>
                    <a:ext uri="{9D8B030D-6E8A-4147-A177-3AD203B41FA5}">
                      <a16:colId xmlns:a16="http://schemas.microsoft.com/office/drawing/2014/main" val="20002"/>
                    </a:ext>
                  </a:extLst>
                </a:gridCol>
                <a:gridCol w="1779904">
                  <a:extLst>
                    <a:ext uri="{9D8B030D-6E8A-4147-A177-3AD203B41FA5}">
                      <a16:colId xmlns:a16="http://schemas.microsoft.com/office/drawing/2014/main" val="20003"/>
                    </a:ext>
                  </a:extLst>
                </a:gridCol>
                <a:gridCol w="1910714">
                  <a:extLst>
                    <a:ext uri="{9D8B030D-6E8A-4147-A177-3AD203B41FA5}">
                      <a16:colId xmlns:a16="http://schemas.microsoft.com/office/drawing/2014/main" val="20004"/>
                    </a:ext>
                  </a:extLst>
                </a:gridCol>
              </a:tblGrid>
              <a:tr h="145796">
                <a:tc>
                  <a:txBody>
                    <a:bodyPr/>
                    <a:lstStyle/>
                    <a:p>
                      <a:pPr marL="76200">
                        <a:lnSpc>
                          <a:spcPts val="2775"/>
                        </a:lnSpc>
                      </a:pPr>
                      <a:r>
                        <a:rPr sz="2400" b="1" spc="-5" dirty="0">
                          <a:solidFill>
                            <a:schemeClr val="bg1"/>
                          </a:solidFill>
                          <a:latin typeface="Calibri"/>
                          <a:cs typeface="Calibri"/>
                        </a:rPr>
                        <a:t>Actuación</a:t>
                      </a:r>
                      <a:endParaRPr sz="2400" dirty="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76200">
                        <a:lnSpc>
                          <a:spcPts val="2775"/>
                        </a:lnSpc>
                      </a:pPr>
                      <a:r>
                        <a:rPr sz="2400" b="1" spc="-10" dirty="0">
                          <a:solidFill>
                            <a:schemeClr val="bg1"/>
                          </a:solidFill>
                          <a:latin typeface="Calibri"/>
                          <a:cs typeface="Calibri"/>
                        </a:rPr>
                        <a:t>Objetivo</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gn="ctr">
                        <a:lnSpc>
                          <a:spcPts val="2775"/>
                        </a:lnSpc>
                      </a:pPr>
                      <a:r>
                        <a:rPr sz="2400" b="1" spc="-5" dirty="0">
                          <a:solidFill>
                            <a:schemeClr val="bg1"/>
                          </a:solidFill>
                          <a:latin typeface="Calibri"/>
                          <a:cs typeface="Calibri"/>
                        </a:rPr>
                        <a:t>Ahorro</a:t>
                      </a:r>
                      <a:r>
                        <a:rPr sz="2400" b="1" spc="-55" dirty="0">
                          <a:solidFill>
                            <a:schemeClr val="bg1"/>
                          </a:solidFill>
                          <a:latin typeface="Calibri"/>
                          <a:cs typeface="Calibri"/>
                        </a:rPr>
                        <a:t> </a:t>
                      </a:r>
                      <a:r>
                        <a:rPr sz="2400" b="1" spc="-15" dirty="0">
                          <a:solidFill>
                            <a:schemeClr val="bg1"/>
                          </a:solidFill>
                          <a:latin typeface="Calibri"/>
                          <a:cs typeface="Calibri"/>
                        </a:rPr>
                        <a:t>costes</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1905" algn="ctr">
                        <a:lnSpc>
                          <a:spcPts val="2775"/>
                        </a:lnSpc>
                      </a:pPr>
                      <a:r>
                        <a:rPr sz="2400" b="1" spc="-5" dirty="0">
                          <a:solidFill>
                            <a:schemeClr val="bg1"/>
                          </a:solidFill>
                          <a:latin typeface="Calibri"/>
                          <a:cs typeface="Calibri"/>
                        </a:rPr>
                        <a:t>Ahorro</a:t>
                      </a:r>
                      <a:r>
                        <a:rPr sz="2400" b="1" spc="-60" dirty="0">
                          <a:solidFill>
                            <a:schemeClr val="bg1"/>
                          </a:solidFill>
                          <a:latin typeface="Calibri"/>
                          <a:cs typeface="Calibri"/>
                        </a:rPr>
                        <a:t> </a:t>
                      </a:r>
                      <a:r>
                        <a:rPr sz="2400" b="1" dirty="0">
                          <a:solidFill>
                            <a:schemeClr val="bg1"/>
                          </a:solidFill>
                          <a:latin typeface="Calibri"/>
                          <a:cs typeface="Calibri"/>
                        </a:rPr>
                        <a:t>agua</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635" algn="ctr">
                        <a:lnSpc>
                          <a:spcPts val="2775"/>
                        </a:lnSpc>
                      </a:pPr>
                      <a:r>
                        <a:rPr sz="2400" b="1" dirty="0">
                          <a:solidFill>
                            <a:schemeClr val="bg1"/>
                          </a:solidFill>
                          <a:latin typeface="Calibri"/>
                          <a:cs typeface="Calibri"/>
                        </a:rPr>
                        <a:t>&gt;</a:t>
                      </a:r>
                      <a:r>
                        <a:rPr sz="2400" b="1" spc="-35" dirty="0">
                          <a:solidFill>
                            <a:schemeClr val="bg1"/>
                          </a:solidFill>
                          <a:latin typeface="Calibri"/>
                          <a:cs typeface="Calibri"/>
                        </a:rPr>
                        <a:t> </a:t>
                      </a:r>
                      <a:r>
                        <a:rPr sz="2400" b="1" spc="-15" dirty="0">
                          <a:solidFill>
                            <a:schemeClr val="bg1"/>
                          </a:solidFill>
                          <a:latin typeface="Calibri"/>
                          <a:cs typeface="Calibri"/>
                        </a:rPr>
                        <a:t>Rendimiento</a:t>
                      </a:r>
                      <a:endParaRPr sz="2400" dirty="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481456">
                <a:tc>
                  <a:txBody>
                    <a:bodyPr/>
                    <a:lstStyle/>
                    <a:p>
                      <a:pPr marL="63500">
                        <a:lnSpc>
                          <a:spcPct val="100000"/>
                        </a:lnSpc>
                        <a:spcBef>
                          <a:spcPts val="1265"/>
                        </a:spcBef>
                      </a:pPr>
                      <a:r>
                        <a:rPr sz="2000" spc="-10" dirty="0">
                          <a:latin typeface="Calibri"/>
                          <a:cs typeface="Calibri"/>
                        </a:rPr>
                        <a:t>Contratación</a:t>
                      </a:r>
                      <a:r>
                        <a:rPr sz="2000" spc="-15" dirty="0">
                          <a:latin typeface="Calibri"/>
                          <a:cs typeface="Calibri"/>
                        </a:rPr>
                        <a:t> </a:t>
                      </a:r>
                      <a:r>
                        <a:rPr sz="2000" spc="-5" dirty="0">
                          <a:latin typeface="Calibri"/>
                          <a:cs typeface="Calibri"/>
                        </a:rPr>
                        <a:t>eléctrica</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64135">
                        <a:lnSpc>
                          <a:spcPct val="100000"/>
                        </a:lnSpc>
                        <a:spcBef>
                          <a:spcPts val="1265"/>
                        </a:spcBef>
                      </a:pPr>
                      <a:r>
                        <a:rPr sz="2000" spc="-5" dirty="0">
                          <a:latin typeface="Calibri"/>
                          <a:cs typeface="Calibri"/>
                        </a:rPr>
                        <a:t>Precio</a:t>
                      </a:r>
                      <a:r>
                        <a:rPr sz="2000" spc="-30" dirty="0">
                          <a:latin typeface="Calibri"/>
                          <a:cs typeface="Calibri"/>
                        </a:rPr>
                        <a:t> </a:t>
                      </a:r>
                      <a:r>
                        <a:rPr sz="2000" dirty="0">
                          <a:latin typeface="Calibri"/>
                          <a:cs typeface="Calibri"/>
                        </a:rPr>
                        <a:t>kW-h</a:t>
                      </a: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635" algn="ctr">
                        <a:lnSpc>
                          <a:spcPct val="100000"/>
                        </a:lnSpc>
                        <a:spcBef>
                          <a:spcPts val="1265"/>
                        </a:spcBef>
                      </a:pPr>
                      <a:r>
                        <a:rPr sz="2000" dirty="0">
                          <a:latin typeface="Calibri"/>
                          <a:cs typeface="Calibri"/>
                        </a:rPr>
                        <a:t>10%</a:t>
                      </a: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1270" algn="ctr">
                        <a:lnSpc>
                          <a:spcPct val="100000"/>
                        </a:lnSpc>
                        <a:spcBef>
                          <a:spcPts val="1265"/>
                        </a:spcBef>
                      </a:pPr>
                      <a:r>
                        <a:rPr sz="2000" dirty="0">
                          <a:latin typeface="Calibri"/>
                          <a:cs typeface="Calibri"/>
                        </a:rPr>
                        <a:t>0%</a:t>
                      </a: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a:lnSpc>
                          <a:spcPct val="100000"/>
                        </a:lnSpc>
                      </a:pPr>
                      <a:endParaRPr sz="23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extLst>
                  <a:ext uri="{0D108BD9-81ED-4DB2-BD59-A6C34878D82A}">
                    <a16:rowId xmlns:a16="http://schemas.microsoft.com/office/drawing/2014/main" val="10001"/>
                  </a:ext>
                </a:extLst>
              </a:tr>
              <a:tr h="382144">
                <a:tc>
                  <a:txBody>
                    <a:bodyPr/>
                    <a:lstStyle/>
                    <a:p>
                      <a:pPr marL="63500">
                        <a:lnSpc>
                          <a:spcPct val="100000"/>
                        </a:lnSpc>
                        <a:spcBef>
                          <a:spcPts val="1265"/>
                        </a:spcBef>
                      </a:pPr>
                      <a:r>
                        <a:rPr sz="2000" spc="-10" dirty="0">
                          <a:latin typeface="Calibri"/>
                          <a:cs typeface="Calibri"/>
                        </a:rPr>
                        <a:t>Eficiencia</a:t>
                      </a:r>
                      <a:r>
                        <a:rPr sz="2000" spc="-5" dirty="0">
                          <a:latin typeface="Calibri"/>
                          <a:cs typeface="Calibri"/>
                        </a:rPr>
                        <a:t> </a:t>
                      </a:r>
                      <a:r>
                        <a:rPr sz="2000" b="1" spc="-5" dirty="0" err="1">
                          <a:latin typeface="Calibri"/>
                          <a:cs typeface="Calibri"/>
                        </a:rPr>
                        <a:t>eléctrica</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4135">
                        <a:lnSpc>
                          <a:spcPct val="100000"/>
                        </a:lnSpc>
                        <a:spcBef>
                          <a:spcPts val="1265"/>
                        </a:spcBef>
                      </a:pPr>
                      <a:r>
                        <a:rPr sz="2000" spc="-5" dirty="0">
                          <a:latin typeface="Calibri"/>
                          <a:cs typeface="Calibri"/>
                        </a:rPr>
                        <a:t>Consumo</a:t>
                      </a:r>
                      <a:r>
                        <a:rPr sz="2000" spc="-50" dirty="0">
                          <a:latin typeface="Calibri"/>
                          <a:cs typeface="Calibri"/>
                        </a:rPr>
                        <a:t> </a:t>
                      </a:r>
                      <a:r>
                        <a:rPr sz="2000" spc="-5" dirty="0">
                          <a:latin typeface="Calibri"/>
                          <a:cs typeface="Calibri"/>
                        </a:rPr>
                        <a:t>eléctrico</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gn="ctr">
                        <a:lnSpc>
                          <a:spcPct val="100000"/>
                        </a:lnSpc>
                        <a:spcBef>
                          <a:spcPts val="1265"/>
                        </a:spcBef>
                      </a:pPr>
                      <a:r>
                        <a:rPr lang="es-ES" sz="2000" dirty="0">
                          <a:latin typeface="Calibri"/>
                          <a:cs typeface="Calibri"/>
                        </a:rPr>
                        <a:t>20</a:t>
                      </a:r>
                      <a:r>
                        <a:rPr sz="2000" dirty="0">
                          <a:latin typeface="Calibri"/>
                          <a:cs typeface="Calibri"/>
                        </a:rPr>
                        <a:t>%</a:t>
                      </a: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r>
                        <a:rPr sz="2000" dirty="0">
                          <a:latin typeface="Calibri"/>
                          <a:cs typeface="Calibri"/>
                        </a:rPr>
                        <a:t>0%</a:t>
                      </a:r>
                      <a:endParaRPr sz="200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pPr>
                      <a:endParaRPr sz="2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2"/>
                  </a:ext>
                </a:extLst>
              </a:tr>
              <a:tr h="201679">
                <a:tc>
                  <a:txBody>
                    <a:bodyPr/>
                    <a:lstStyle/>
                    <a:p>
                      <a:pPr>
                        <a:lnSpc>
                          <a:spcPct val="100000"/>
                        </a:lnSpc>
                        <a:spcBef>
                          <a:spcPts val="15"/>
                        </a:spcBef>
                      </a:pPr>
                      <a:endParaRPr sz="1650" dirty="0">
                        <a:latin typeface="Times New Roman"/>
                        <a:cs typeface="Times New Roman"/>
                      </a:endParaRPr>
                    </a:p>
                    <a:p>
                      <a:pPr marL="63500">
                        <a:lnSpc>
                          <a:spcPct val="100000"/>
                        </a:lnSpc>
                        <a:spcBef>
                          <a:spcPts val="5"/>
                        </a:spcBef>
                      </a:pPr>
                      <a:r>
                        <a:rPr sz="2000" spc="-10" dirty="0">
                          <a:latin typeface="Calibri"/>
                          <a:cs typeface="Calibri"/>
                        </a:rPr>
                        <a:t>Eficiencia</a:t>
                      </a:r>
                      <a:r>
                        <a:rPr sz="2000" spc="5" dirty="0">
                          <a:latin typeface="Calibri"/>
                          <a:cs typeface="Calibri"/>
                        </a:rPr>
                        <a:t> </a:t>
                      </a:r>
                      <a:r>
                        <a:rPr sz="2000" b="1" spc="-10" dirty="0" err="1">
                          <a:latin typeface="Calibri"/>
                          <a:cs typeface="Calibri"/>
                        </a:rPr>
                        <a:t>hidráulica</a:t>
                      </a:r>
                      <a:endParaRPr sz="2000" dirty="0">
                        <a:latin typeface="Calibri"/>
                        <a:cs typeface="Calibr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spcBef>
                          <a:spcPts val="15"/>
                        </a:spcBef>
                      </a:pPr>
                      <a:endParaRPr sz="1650" dirty="0">
                        <a:latin typeface="Times New Roman"/>
                        <a:cs typeface="Times New Roman"/>
                      </a:endParaRPr>
                    </a:p>
                    <a:p>
                      <a:pPr marL="64135">
                        <a:lnSpc>
                          <a:spcPct val="100000"/>
                        </a:lnSpc>
                        <a:spcBef>
                          <a:spcPts val="5"/>
                        </a:spcBef>
                      </a:pPr>
                      <a:r>
                        <a:rPr sz="2000" spc="-10" dirty="0">
                          <a:latin typeface="Calibri"/>
                          <a:cs typeface="Calibri"/>
                        </a:rPr>
                        <a:t>Presiones</a:t>
                      </a:r>
                      <a:endParaRPr sz="2000" dirty="0">
                        <a:latin typeface="Calibri"/>
                        <a:cs typeface="Calibr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spcBef>
                          <a:spcPts val="15"/>
                        </a:spcBef>
                      </a:pPr>
                      <a:endParaRPr sz="1650" dirty="0">
                        <a:latin typeface="Times New Roman"/>
                        <a:cs typeface="Times New Roman"/>
                      </a:endParaRPr>
                    </a:p>
                    <a:p>
                      <a:pPr algn="ctr">
                        <a:lnSpc>
                          <a:spcPct val="100000"/>
                        </a:lnSpc>
                        <a:spcBef>
                          <a:spcPts val="5"/>
                        </a:spcBef>
                      </a:pPr>
                      <a:r>
                        <a:rPr sz="2000" dirty="0">
                          <a:latin typeface="Calibri"/>
                          <a:cs typeface="Calibri"/>
                        </a:rPr>
                        <a:t>10%</a:t>
                      </a: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spcBef>
                          <a:spcPts val="15"/>
                        </a:spcBef>
                      </a:pPr>
                      <a:endParaRPr sz="1650" dirty="0">
                        <a:latin typeface="Times New Roman"/>
                        <a:cs typeface="Times New Roman"/>
                      </a:endParaRPr>
                    </a:p>
                    <a:p>
                      <a:pPr marL="635" algn="ctr">
                        <a:lnSpc>
                          <a:spcPct val="100000"/>
                        </a:lnSpc>
                        <a:spcBef>
                          <a:spcPts val="5"/>
                        </a:spcBef>
                      </a:pPr>
                      <a:r>
                        <a:rPr sz="2000" dirty="0">
                          <a:latin typeface="Calibri"/>
                          <a:cs typeface="Calibri"/>
                        </a:rPr>
                        <a:t>0%</a:t>
                      </a: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pPr>
                      <a:endParaRPr sz="2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3"/>
                  </a:ext>
                </a:extLst>
              </a:tr>
              <a:tr h="481456">
                <a:tc>
                  <a:txBody>
                    <a:bodyPr/>
                    <a:lstStyle/>
                    <a:p>
                      <a:pPr marL="63500">
                        <a:lnSpc>
                          <a:spcPct val="100000"/>
                        </a:lnSpc>
                        <a:spcBef>
                          <a:spcPts val="1265"/>
                        </a:spcBef>
                      </a:pPr>
                      <a:r>
                        <a:rPr sz="2000" spc="-10" dirty="0">
                          <a:latin typeface="Calibri"/>
                          <a:cs typeface="Calibri"/>
                        </a:rPr>
                        <a:t>Eficiencia</a:t>
                      </a:r>
                      <a:r>
                        <a:rPr sz="2000" spc="-5" dirty="0">
                          <a:latin typeface="Calibri"/>
                          <a:cs typeface="Calibri"/>
                        </a:rPr>
                        <a:t> </a:t>
                      </a:r>
                      <a:r>
                        <a:rPr sz="2000" b="1" dirty="0" err="1">
                          <a:latin typeface="Calibri"/>
                          <a:cs typeface="Calibri"/>
                        </a:rPr>
                        <a:t>hídrica</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4135">
                        <a:lnSpc>
                          <a:spcPct val="100000"/>
                        </a:lnSpc>
                        <a:spcBef>
                          <a:spcPts val="1265"/>
                        </a:spcBef>
                      </a:pPr>
                      <a:r>
                        <a:rPr sz="2000" spc="-10" dirty="0">
                          <a:latin typeface="Calibri"/>
                          <a:cs typeface="Calibri"/>
                        </a:rPr>
                        <a:t>Forma</a:t>
                      </a:r>
                      <a:r>
                        <a:rPr sz="2000" spc="-20" dirty="0">
                          <a:latin typeface="Calibri"/>
                          <a:cs typeface="Calibri"/>
                        </a:rPr>
                        <a:t> </a:t>
                      </a:r>
                      <a:r>
                        <a:rPr sz="2000" dirty="0">
                          <a:latin typeface="Calibri"/>
                          <a:cs typeface="Calibri"/>
                        </a:rPr>
                        <a:t>de</a:t>
                      </a:r>
                      <a:r>
                        <a:rPr sz="2000" spc="-30" dirty="0">
                          <a:latin typeface="Calibri"/>
                          <a:cs typeface="Calibri"/>
                        </a:rPr>
                        <a:t> </a:t>
                      </a:r>
                      <a:r>
                        <a:rPr sz="2000" spc="-15" dirty="0">
                          <a:latin typeface="Calibri"/>
                          <a:cs typeface="Calibri"/>
                        </a:rPr>
                        <a:t>regar</a:t>
                      </a:r>
                      <a:endParaRPr sz="200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r>
                        <a:rPr sz="2000" dirty="0">
                          <a:latin typeface="Calibri"/>
                          <a:cs typeface="Calibri"/>
                        </a:rPr>
                        <a:t>10%</a:t>
                      </a: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2540" algn="ctr">
                        <a:lnSpc>
                          <a:spcPct val="100000"/>
                        </a:lnSpc>
                        <a:spcBef>
                          <a:spcPts val="1265"/>
                        </a:spcBef>
                      </a:pPr>
                      <a:r>
                        <a:rPr sz="2000" dirty="0">
                          <a:latin typeface="Calibri"/>
                          <a:cs typeface="Calibri"/>
                        </a:rPr>
                        <a:t>10%</a:t>
                      </a: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3810" algn="ctr">
                        <a:lnSpc>
                          <a:spcPct val="100000"/>
                        </a:lnSpc>
                        <a:spcBef>
                          <a:spcPts val="1265"/>
                        </a:spcBef>
                      </a:pPr>
                      <a:r>
                        <a:rPr sz="2000" dirty="0">
                          <a:latin typeface="Calibri"/>
                          <a:cs typeface="Calibri"/>
                        </a:rPr>
                        <a:t>10-20%</a:t>
                      </a: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4"/>
                  </a:ext>
                </a:extLst>
              </a:tr>
              <a:tr h="417575">
                <a:tc>
                  <a:txBody>
                    <a:bodyPr/>
                    <a:lstStyle/>
                    <a:p>
                      <a:pPr marL="63500">
                        <a:lnSpc>
                          <a:spcPct val="100000"/>
                        </a:lnSpc>
                        <a:spcBef>
                          <a:spcPts val="765"/>
                        </a:spcBef>
                      </a:pPr>
                      <a:r>
                        <a:rPr sz="2000" spc="-5" dirty="0">
                          <a:latin typeface="Calibri"/>
                          <a:cs typeface="Calibri"/>
                        </a:rPr>
                        <a:t>Energía</a:t>
                      </a:r>
                      <a:r>
                        <a:rPr sz="2000" spc="-40" dirty="0">
                          <a:latin typeface="Calibri"/>
                          <a:cs typeface="Calibri"/>
                        </a:rPr>
                        <a:t> </a:t>
                      </a:r>
                      <a:r>
                        <a:rPr sz="2000" spc="-5" dirty="0">
                          <a:latin typeface="Calibri"/>
                          <a:cs typeface="Calibri"/>
                        </a:rPr>
                        <a:t>solar</a:t>
                      </a:r>
                      <a:endParaRPr sz="2000"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tc>
                  <a:txBody>
                    <a:bodyPr/>
                    <a:lstStyle/>
                    <a:p>
                      <a:pPr marL="64135">
                        <a:lnSpc>
                          <a:spcPct val="100000"/>
                        </a:lnSpc>
                        <a:spcBef>
                          <a:spcPts val="765"/>
                        </a:spcBef>
                      </a:pPr>
                      <a:r>
                        <a:rPr sz="2000" spc="-5" dirty="0">
                          <a:latin typeface="Calibri"/>
                          <a:cs typeface="Calibri"/>
                        </a:rPr>
                        <a:t>Energía</a:t>
                      </a:r>
                      <a:r>
                        <a:rPr sz="2000" spc="-30" dirty="0">
                          <a:latin typeface="Calibri"/>
                          <a:cs typeface="Calibri"/>
                        </a:rPr>
                        <a:t> </a:t>
                      </a:r>
                      <a:r>
                        <a:rPr sz="2000" spc="-10" dirty="0">
                          <a:latin typeface="Calibri"/>
                          <a:cs typeface="Calibri"/>
                        </a:rPr>
                        <a:t>renovable</a:t>
                      </a:r>
                      <a:endParaRPr sz="2000"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tc>
                  <a:txBody>
                    <a:bodyPr/>
                    <a:lstStyle/>
                    <a:p>
                      <a:pPr marL="635" algn="ctr">
                        <a:lnSpc>
                          <a:spcPct val="100000"/>
                        </a:lnSpc>
                        <a:spcBef>
                          <a:spcPts val="765"/>
                        </a:spcBef>
                      </a:pPr>
                      <a:r>
                        <a:rPr lang="es-ES" sz="2000" dirty="0">
                          <a:latin typeface="Calibri"/>
                          <a:cs typeface="Calibri"/>
                        </a:rPr>
                        <a:t>4</a:t>
                      </a:r>
                      <a:r>
                        <a:rPr sz="2000" dirty="0">
                          <a:latin typeface="Calibri"/>
                          <a:cs typeface="Calibri"/>
                        </a:rPr>
                        <a:t>0%</a:t>
                      </a: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tc>
                  <a:txBody>
                    <a:bodyPr/>
                    <a:lstStyle/>
                    <a:p>
                      <a:pPr marL="59055" algn="ctr">
                        <a:lnSpc>
                          <a:spcPct val="100000"/>
                        </a:lnSpc>
                        <a:spcBef>
                          <a:spcPts val="765"/>
                        </a:spcBef>
                      </a:pPr>
                      <a:r>
                        <a:rPr sz="2000" dirty="0">
                          <a:latin typeface="Calibri"/>
                          <a:cs typeface="Calibri"/>
                        </a:rPr>
                        <a:t>0%</a:t>
                      </a: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tc>
                  <a:txBody>
                    <a:bodyPr/>
                    <a:lstStyle/>
                    <a:p>
                      <a:pPr marR="45720" algn="ctr">
                        <a:lnSpc>
                          <a:spcPct val="100000"/>
                        </a:lnSpc>
                        <a:spcBef>
                          <a:spcPts val="765"/>
                        </a:spcBef>
                      </a:pPr>
                      <a:r>
                        <a:rPr sz="2000" dirty="0">
                          <a:latin typeface="Calibri"/>
                          <a:cs typeface="Calibri"/>
                        </a:rPr>
                        <a:t>0%</a:t>
                      </a: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6087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5169BEDA-4E25-CB04-68E3-5787BC94098B}"/>
              </a:ext>
            </a:extLst>
          </p:cNvPr>
          <p:cNvSpPr>
            <a:spLocks noGrp="1"/>
          </p:cNvSpPr>
          <p:nvPr>
            <p:ph type="subTitle" idx="1"/>
          </p:nvPr>
        </p:nvSpPr>
        <p:spPr/>
        <p:txBody>
          <a:bodyPr/>
          <a:lstStyle/>
          <a:p>
            <a:endParaRPr lang="es-ES"/>
          </a:p>
        </p:txBody>
      </p:sp>
      <p:pic>
        <p:nvPicPr>
          <p:cNvPr id="4" name="Imagen 3" descr="Diagrama, Texto&#10;&#10;Descripción generada automáticamente">
            <a:extLst>
              <a:ext uri="{FF2B5EF4-FFF2-40B4-BE49-F238E27FC236}">
                <a16:creationId xmlns:a16="http://schemas.microsoft.com/office/drawing/2014/main" id="{97DF508A-5E41-B614-2E00-9F27152CB6E1}"/>
              </a:ext>
            </a:extLst>
          </p:cNvPr>
          <p:cNvPicPr>
            <a:picLocks noChangeAspect="1"/>
          </p:cNvPicPr>
          <p:nvPr/>
        </p:nvPicPr>
        <p:blipFill>
          <a:blip r:embed="rId2"/>
          <a:stretch>
            <a:fillRect/>
          </a:stretch>
        </p:blipFill>
        <p:spPr>
          <a:xfrm>
            <a:off x="609600" y="685800"/>
            <a:ext cx="7543800" cy="5759865"/>
          </a:xfrm>
          <a:prstGeom prst="rect">
            <a:avLst/>
          </a:prstGeom>
        </p:spPr>
      </p:pic>
      <p:sp>
        <p:nvSpPr>
          <p:cNvPr id="5" name="CuadroTexto 4">
            <a:extLst>
              <a:ext uri="{FF2B5EF4-FFF2-40B4-BE49-F238E27FC236}">
                <a16:creationId xmlns:a16="http://schemas.microsoft.com/office/drawing/2014/main" id="{83A55F0F-5F7C-9698-5EDC-A2D0FCEA1FED}"/>
              </a:ext>
            </a:extLst>
          </p:cNvPr>
          <p:cNvSpPr txBox="1"/>
          <p:nvPr/>
        </p:nvSpPr>
        <p:spPr>
          <a:xfrm>
            <a:off x="8153400" y="1331893"/>
            <a:ext cx="3048000" cy="523220"/>
          </a:xfrm>
          <a:prstGeom prst="rect">
            <a:avLst/>
          </a:prstGeom>
          <a:noFill/>
        </p:spPr>
        <p:txBody>
          <a:bodyPr wrap="square">
            <a:spAutoFit/>
          </a:bodyPr>
          <a:lstStyle/>
          <a:p>
            <a:r>
              <a:rPr lang="es-ES" sz="2800" dirty="0">
                <a:solidFill>
                  <a:srgbClr val="585858"/>
                </a:solidFill>
                <a:latin typeface="Trebuchet MS"/>
              </a:rPr>
              <a:t>Sanciones</a:t>
            </a:r>
            <a:endParaRPr lang="es-ES" sz="2800" dirty="0"/>
          </a:p>
        </p:txBody>
      </p:sp>
    </p:spTree>
    <p:extLst>
      <p:ext uri="{BB962C8B-B14F-4D97-AF65-F5344CB8AC3E}">
        <p14:creationId xmlns:p14="http://schemas.microsoft.com/office/powerpoint/2010/main" val="14618264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3400" y="914400"/>
            <a:ext cx="6324600" cy="4020973"/>
          </a:xfrm>
          <a:prstGeom prst="rect">
            <a:avLst/>
          </a:prstGeom>
        </p:spPr>
        <p:txBody>
          <a:bodyPr vert="horz" wrap="square" lIns="0" tIns="80645" rIns="0" bIns="0" rtlCol="0">
            <a:spAutoFit/>
          </a:bodyPr>
          <a:lstStyle/>
          <a:p>
            <a:pPr marL="12700" marR="5080">
              <a:lnSpc>
                <a:spcPct val="90000"/>
              </a:lnSpc>
              <a:spcBef>
                <a:spcPts val="635"/>
              </a:spcBef>
            </a:pPr>
            <a:endParaRPr lang="es-ES" sz="4000" dirty="0">
              <a:solidFill>
                <a:schemeClr val="tx1">
                  <a:lumMod val="65000"/>
                  <a:lumOff val="35000"/>
                </a:schemeClr>
              </a:solidFill>
              <a:latin typeface="Arial" panose="020B0604020202020204" pitchFamily="34" charset="0"/>
              <a:cs typeface="Lucida Sans Unicode" panose="020B0602030504020204" pitchFamily="34" charset="0"/>
            </a:endParaRPr>
          </a:p>
          <a:p>
            <a:pPr marL="12700" marR="5080">
              <a:lnSpc>
                <a:spcPct val="90000"/>
              </a:lnSpc>
              <a:spcBef>
                <a:spcPts val="635"/>
              </a:spcBef>
            </a:pPr>
            <a:endParaRPr lang="es-ES" sz="4000" dirty="0">
              <a:solidFill>
                <a:schemeClr val="tx1">
                  <a:lumMod val="65000"/>
                  <a:lumOff val="35000"/>
                </a:schemeClr>
              </a:solidFill>
              <a:latin typeface="Arial" panose="020B0604020202020204" pitchFamily="34" charset="0"/>
              <a:cs typeface="Lucida Sans Unicode" panose="020B0602030504020204" pitchFamily="34" charset="0"/>
            </a:endParaRPr>
          </a:p>
          <a:p>
            <a:pPr marL="12700" marR="5080">
              <a:lnSpc>
                <a:spcPct val="90000"/>
              </a:lnSpc>
              <a:spcBef>
                <a:spcPts val="635"/>
              </a:spcBef>
            </a:pPr>
            <a:r>
              <a:rPr lang="es-ES" sz="3200" dirty="0">
                <a:solidFill>
                  <a:schemeClr val="tx1">
                    <a:lumMod val="65000"/>
                    <a:lumOff val="35000"/>
                  </a:schemeClr>
                </a:solidFill>
                <a:latin typeface="Arial" panose="020B0604020202020204" pitchFamily="34" charset="0"/>
                <a:cs typeface="Lucida Sans Unicode" panose="020B0602030504020204" pitchFamily="34" charset="0"/>
              </a:rPr>
              <a:t>  </a:t>
            </a:r>
            <a:r>
              <a:rPr sz="3200" dirty="0">
                <a:solidFill>
                  <a:schemeClr val="tx1">
                    <a:lumMod val="65000"/>
                    <a:lumOff val="35000"/>
                  </a:schemeClr>
                </a:solidFill>
                <a:latin typeface="Arial" panose="020B0604020202020204" pitchFamily="34" charset="0"/>
                <a:cs typeface="Lucida Sans Unicode" panose="020B0602030504020204" pitchFamily="34" charset="0"/>
              </a:rPr>
              <a:t>¿Cuánto me  </a:t>
            </a:r>
            <a:r>
              <a:rPr lang="es-ES" sz="3200" dirty="0">
                <a:solidFill>
                  <a:schemeClr val="tx1">
                    <a:lumMod val="65000"/>
                    <a:lumOff val="35000"/>
                  </a:schemeClr>
                </a:solidFill>
                <a:latin typeface="Arial" panose="020B0604020202020204" pitchFamily="34" charset="0"/>
                <a:cs typeface="Lucida Sans Unicode" panose="020B0602030504020204" pitchFamily="34" charset="0"/>
              </a:rPr>
              <a:t>cuesta regar, </a:t>
            </a:r>
          </a:p>
          <a:p>
            <a:pPr marL="12700" marR="5080">
              <a:lnSpc>
                <a:spcPct val="90000"/>
              </a:lnSpc>
              <a:spcBef>
                <a:spcPts val="635"/>
              </a:spcBef>
            </a:pPr>
            <a:r>
              <a:rPr lang="es-ES" sz="3200" dirty="0">
                <a:solidFill>
                  <a:schemeClr val="tx1">
                    <a:lumMod val="65000"/>
                    <a:lumOff val="35000"/>
                  </a:schemeClr>
                </a:solidFill>
                <a:latin typeface="Arial" panose="020B0604020202020204" pitchFamily="34" charset="0"/>
                <a:cs typeface="Lucida Sans Unicode" panose="020B0602030504020204" pitchFamily="34" charset="0"/>
              </a:rPr>
              <a:t>  y cuanto </a:t>
            </a:r>
            <a:r>
              <a:rPr sz="3200" dirty="0" err="1">
                <a:solidFill>
                  <a:schemeClr val="tx1">
                    <a:lumMod val="65000"/>
                    <a:lumOff val="35000"/>
                  </a:schemeClr>
                </a:solidFill>
                <a:latin typeface="Arial" panose="020B0604020202020204" pitchFamily="34" charset="0"/>
                <a:cs typeface="Lucida Sans Unicode" panose="020B0602030504020204" pitchFamily="34" charset="0"/>
              </a:rPr>
              <a:t>debería</a:t>
            </a:r>
            <a:r>
              <a:rPr sz="3200" dirty="0">
                <a:solidFill>
                  <a:schemeClr val="tx1">
                    <a:lumMod val="65000"/>
                    <a:lumOff val="35000"/>
                  </a:schemeClr>
                </a:solidFill>
                <a:latin typeface="Arial" panose="020B0604020202020204" pitchFamily="34" charset="0"/>
                <a:cs typeface="Lucida Sans Unicode" panose="020B0602030504020204" pitchFamily="34" charset="0"/>
              </a:rPr>
              <a:t> costar?</a:t>
            </a:r>
            <a:endParaRPr lang="es-ES" sz="3200" dirty="0">
              <a:solidFill>
                <a:schemeClr val="tx1">
                  <a:lumMod val="65000"/>
                  <a:lumOff val="35000"/>
                </a:schemeClr>
              </a:solidFill>
              <a:latin typeface="Arial" panose="020B0604020202020204" pitchFamily="34" charset="0"/>
              <a:cs typeface="Lucida Sans Unicode" panose="020B0602030504020204" pitchFamily="34" charset="0"/>
            </a:endParaRPr>
          </a:p>
          <a:p>
            <a:pPr marL="12700" marR="5080">
              <a:lnSpc>
                <a:spcPct val="90000"/>
              </a:lnSpc>
              <a:spcBef>
                <a:spcPts val="635"/>
              </a:spcBef>
            </a:pPr>
            <a:endParaRPr lang="es-ES" sz="2400" dirty="0">
              <a:solidFill>
                <a:schemeClr val="tx1">
                  <a:lumMod val="65000"/>
                  <a:lumOff val="35000"/>
                </a:schemeClr>
              </a:solidFill>
              <a:latin typeface="Arial" panose="020B0604020202020204" pitchFamily="34" charset="0"/>
              <a:cs typeface="Lucida Sans Unicode" panose="020B0602030504020204" pitchFamily="34" charset="0"/>
            </a:endParaRPr>
          </a:p>
          <a:p>
            <a:pPr marL="720725" marR="5080" indent="-277813">
              <a:lnSpc>
                <a:spcPct val="90000"/>
              </a:lnSpc>
              <a:spcBef>
                <a:spcPts val="635"/>
              </a:spcBef>
              <a:buFont typeface="Arial" panose="020B0604020202020204" pitchFamily="34" charset="0"/>
              <a:buChar char="•"/>
            </a:pPr>
            <a:r>
              <a:rPr lang="es-ES" dirty="0">
                <a:solidFill>
                  <a:schemeClr val="tx1">
                    <a:lumMod val="65000"/>
                    <a:lumOff val="35000"/>
                  </a:schemeClr>
                </a:solidFill>
                <a:latin typeface="Arial" panose="020B0604020202020204" pitchFamily="34" charset="0"/>
                <a:cs typeface="Lucida Sans Unicode" panose="020B0602030504020204" pitchFamily="34" charset="0"/>
              </a:rPr>
              <a:t>Caudal</a:t>
            </a:r>
          </a:p>
          <a:p>
            <a:pPr marL="720725" marR="5080" indent="-277813">
              <a:lnSpc>
                <a:spcPct val="90000"/>
              </a:lnSpc>
              <a:spcBef>
                <a:spcPts val="635"/>
              </a:spcBef>
              <a:buFont typeface="Arial" panose="020B0604020202020204" pitchFamily="34" charset="0"/>
              <a:buChar char="•"/>
            </a:pPr>
            <a:r>
              <a:rPr lang="es-ES" dirty="0">
                <a:solidFill>
                  <a:schemeClr val="tx1">
                    <a:lumMod val="65000"/>
                    <a:lumOff val="35000"/>
                  </a:schemeClr>
                </a:solidFill>
                <a:latin typeface="Arial" panose="020B0604020202020204" pitchFamily="34" charset="0"/>
                <a:cs typeface="Lucida Sans Unicode" panose="020B0602030504020204" pitchFamily="34" charset="0"/>
              </a:rPr>
              <a:t>Presión</a:t>
            </a:r>
          </a:p>
          <a:p>
            <a:pPr marL="720725" marR="5080" indent="-277813">
              <a:lnSpc>
                <a:spcPct val="90000"/>
              </a:lnSpc>
              <a:spcBef>
                <a:spcPts val="635"/>
              </a:spcBef>
              <a:buFont typeface="Arial" panose="020B0604020202020204" pitchFamily="34" charset="0"/>
              <a:buChar char="•"/>
            </a:pPr>
            <a:r>
              <a:rPr lang="es-ES" dirty="0">
                <a:solidFill>
                  <a:schemeClr val="tx1">
                    <a:lumMod val="65000"/>
                    <a:lumOff val="35000"/>
                  </a:schemeClr>
                </a:solidFill>
                <a:latin typeface="Arial" panose="020B0604020202020204" pitchFamily="34" charset="0"/>
                <a:cs typeface="Lucida Sans Unicode" panose="020B0602030504020204" pitchFamily="34" charset="0"/>
              </a:rPr>
              <a:t>Consumo</a:t>
            </a:r>
          </a:p>
          <a:p>
            <a:pPr marL="720725" marR="5080" indent="-277813">
              <a:lnSpc>
                <a:spcPct val="90000"/>
              </a:lnSpc>
              <a:spcBef>
                <a:spcPts val="635"/>
              </a:spcBef>
              <a:buFont typeface="Arial" panose="020B0604020202020204" pitchFamily="34" charset="0"/>
              <a:buChar char="•"/>
            </a:pPr>
            <a:r>
              <a:rPr lang="es-ES" dirty="0">
                <a:solidFill>
                  <a:schemeClr val="tx1">
                    <a:lumMod val="65000"/>
                    <a:lumOff val="35000"/>
                  </a:schemeClr>
                </a:solidFill>
                <a:latin typeface="Arial" panose="020B0604020202020204" pitchFamily="34" charset="0"/>
                <a:cs typeface="Lucida Sans Unicode" panose="020B0602030504020204" pitchFamily="34" charset="0"/>
              </a:rPr>
              <a:t>Nivel del agua</a:t>
            </a:r>
            <a:endParaRPr dirty="0">
              <a:solidFill>
                <a:schemeClr val="tx1">
                  <a:lumMod val="65000"/>
                  <a:lumOff val="35000"/>
                </a:schemeClr>
              </a:solidFill>
              <a:latin typeface="Arial" panose="020B0604020202020204" pitchFamily="34" charset="0"/>
              <a:cs typeface="Lucida Sans Unicode" panose="020B0602030504020204" pitchFamily="34" charset="0"/>
            </a:endParaRPr>
          </a:p>
        </p:txBody>
      </p:sp>
      <p:pic>
        <p:nvPicPr>
          <p:cNvPr id="3" name="object 3"/>
          <p:cNvPicPr/>
          <p:nvPr/>
        </p:nvPicPr>
        <p:blipFill>
          <a:blip r:embed="rId2" cstate="print"/>
          <a:stretch>
            <a:fillRect/>
          </a:stretch>
        </p:blipFill>
        <p:spPr>
          <a:xfrm>
            <a:off x="6229088" y="12697"/>
            <a:ext cx="5962911" cy="6845300"/>
          </a:xfrm>
          <a:prstGeom prst="rect">
            <a:avLst/>
          </a:prstGeom>
        </p:spPr>
      </p:pic>
      <p:sp>
        <p:nvSpPr>
          <p:cNvPr id="4" name="object 2">
            <a:extLst>
              <a:ext uri="{FF2B5EF4-FFF2-40B4-BE49-F238E27FC236}">
                <a16:creationId xmlns:a16="http://schemas.microsoft.com/office/drawing/2014/main" id="{7B54CF8E-70AA-3E96-818C-7C6AED6B68EF}"/>
              </a:ext>
            </a:extLst>
          </p:cNvPr>
          <p:cNvSpPr txBox="1"/>
          <p:nvPr/>
        </p:nvSpPr>
        <p:spPr>
          <a:xfrm>
            <a:off x="731672" y="1219200"/>
            <a:ext cx="10728655" cy="505267"/>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lang="es-ES" sz="3200" dirty="0">
                <a:solidFill>
                  <a:srgbClr val="48452A"/>
                </a:solidFill>
                <a:latin typeface="Trebuchet MS"/>
                <a:ea typeface="+mj-ea"/>
              </a:rPr>
              <a:t>Antes de actuar: pensar, medir y calcular</a:t>
            </a:r>
            <a:endParaRPr sz="1600" b="1" kern="0" spc="85" dirty="0">
              <a:solidFill>
                <a:schemeClr val="tx1">
                  <a:lumMod val="65000"/>
                  <a:lumOff val="35000"/>
                </a:schemeClr>
              </a:solidFill>
              <a:latin typeface="Trebuchet MS" panose="020B0603020202020204" pitchFamily="34" charset="0"/>
              <a:ea typeface="+mj-ea"/>
              <a:cs typeface="+mj-cs"/>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236D7F54-A28B-EBB2-4AD8-CDEEA7C9638F}"/>
              </a:ext>
            </a:extLst>
          </p:cNvPr>
          <p:cNvSpPr txBox="1"/>
          <p:nvPr/>
        </p:nvSpPr>
        <p:spPr>
          <a:xfrm>
            <a:off x="731672" y="4495800"/>
            <a:ext cx="10728655" cy="1687641"/>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lang="es-ES" sz="5400" dirty="0">
                <a:latin typeface="Calibri" panose="020F0502020204030204" pitchFamily="34" charset="0"/>
                <a:ea typeface="Calibri" panose="020F0502020204030204" pitchFamily="34" charset="0"/>
                <a:cs typeface="Times New Roman" panose="02020603050405020304" pitchFamily="18" charset="0"/>
              </a:rPr>
              <a:t>Y en último lugar, </a:t>
            </a:r>
          </a:p>
          <a:p>
            <a:pPr marL="12700">
              <a:lnSpc>
                <a:spcPct val="100000"/>
              </a:lnSpc>
              <a:spcBef>
                <a:spcPts val="100"/>
              </a:spcBef>
              <a:tabLst>
                <a:tab pos="1048385" algn="l"/>
              </a:tabLst>
            </a:pPr>
            <a:r>
              <a:rPr lang="es-ES" sz="5400" dirty="0">
                <a:latin typeface="Calibri" panose="020F0502020204030204" pitchFamily="34" charset="0"/>
                <a:ea typeface="Calibri" panose="020F0502020204030204" pitchFamily="34" charset="0"/>
                <a:cs typeface="Times New Roman" panose="02020603050405020304" pitchFamily="18" charset="0"/>
              </a:rPr>
              <a:t>dimensionar la instalación solar……..</a:t>
            </a:r>
            <a:endParaRPr sz="3200" b="1" kern="0" spc="85" dirty="0">
              <a:solidFill>
                <a:schemeClr val="tx1">
                  <a:lumMod val="65000"/>
                  <a:lumOff val="35000"/>
                </a:schemeClr>
              </a:solidFill>
              <a:latin typeface="Trebuchet MS" panose="020B0603020202020204" pitchFamily="34" charset="0"/>
              <a:ea typeface="+mj-ea"/>
              <a:cs typeface="+mj-cs"/>
            </a:endParaRPr>
          </a:p>
        </p:txBody>
      </p:sp>
      <p:pic>
        <p:nvPicPr>
          <p:cNvPr id="2" name="object 18">
            <a:extLst>
              <a:ext uri="{FF2B5EF4-FFF2-40B4-BE49-F238E27FC236}">
                <a16:creationId xmlns:a16="http://schemas.microsoft.com/office/drawing/2014/main" id="{479B0481-1425-CDE8-10F7-4BDDA1E956DA}"/>
              </a:ext>
            </a:extLst>
          </p:cNvPr>
          <p:cNvPicPr/>
          <p:nvPr/>
        </p:nvPicPr>
        <p:blipFill>
          <a:blip r:embed="rId2" cstate="print"/>
          <a:stretch>
            <a:fillRect/>
          </a:stretch>
        </p:blipFill>
        <p:spPr>
          <a:xfrm>
            <a:off x="-152400" y="990600"/>
            <a:ext cx="6119622" cy="3200400"/>
          </a:xfrm>
          <a:prstGeom prst="rect">
            <a:avLst/>
          </a:prstGeom>
        </p:spPr>
      </p:pic>
    </p:spTree>
    <p:extLst>
      <p:ext uri="{BB962C8B-B14F-4D97-AF65-F5344CB8AC3E}">
        <p14:creationId xmlns:p14="http://schemas.microsoft.com/office/powerpoint/2010/main" val="9970514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8 Gráfico"/>
          <p:cNvGraphicFramePr>
            <a:graphicFrameLocks noGrp="1"/>
          </p:cNvGraphicFramePr>
          <p:nvPr>
            <p:ph idx="1"/>
            <p:extLst>
              <p:ext uri="{D42A27DB-BD31-4B8C-83A1-F6EECF244321}">
                <p14:modId xmlns:p14="http://schemas.microsoft.com/office/powerpoint/2010/main" val="340945469"/>
              </p:ext>
            </p:extLst>
          </p:nvPr>
        </p:nvGraphicFramePr>
        <p:xfrm>
          <a:off x="1828800" y="2466847"/>
          <a:ext cx="7924800" cy="4080490"/>
        </p:xfrm>
        <a:graphic>
          <a:graphicData uri="http://schemas.openxmlformats.org/drawingml/2006/chart">
            <c:chart xmlns:c="http://schemas.openxmlformats.org/drawingml/2006/chart" xmlns:r="http://schemas.openxmlformats.org/officeDocument/2006/relationships" r:id="rId2"/>
          </a:graphicData>
        </a:graphic>
      </p:graphicFrame>
      <p:sp>
        <p:nvSpPr>
          <p:cNvPr id="5" name="1 CuadroTexto"/>
          <p:cNvSpPr txBox="1"/>
          <p:nvPr/>
        </p:nvSpPr>
        <p:spPr>
          <a:xfrm>
            <a:off x="5099498" y="2545025"/>
            <a:ext cx="989575" cy="600164"/>
          </a:xfrm>
          <a:prstGeom prst="rect">
            <a:avLst/>
          </a:prstGeom>
        </p:spPr>
        <p:style>
          <a:lnRef idx="2">
            <a:schemeClr val="dk1"/>
          </a:lnRef>
          <a:fillRef idx="1">
            <a:schemeClr val="lt1"/>
          </a:fillRef>
          <a:effectRef idx="0">
            <a:schemeClr val="dk1"/>
          </a:effectRef>
          <a:fontRef idx="minor">
            <a:schemeClr val="dk1"/>
          </a:fontRef>
        </p:style>
        <p:txBody>
          <a:bodyPr wrap="square"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ES" dirty="0"/>
              <a:t>COINCIDEN TODOS LOS CULTIVOS</a:t>
            </a:r>
          </a:p>
        </p:txBody>
      </p:sp>
      <p:cxnSp>
        <p:nvCxnSpPr>
          <p:cNvPr id="6" name="1 Conector recto de flecha"/>
          <p:cNvCxnSpPr/>
          <p:nvPr/>
        </p:nvCxnSpPr>
        <p:spPr>
          <a:xfrm>
            <a:off x="5410200" y="3145189"/>
            <a:ext cx="0" cy="6272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 name="object 2">
            <a:extLst>
              <a:ext uri="{FF2B5EF4-FFF2-40B4-BE49-F238E27FC236}">
                <a16:creationId xmlns:a16="http://schemas.microsoft.com/office/drawing/2014/main" id="{AACDB337-615C-C21B-BFF4-4F97B8AA72E0}"/>
              </a:ext>
            </a:extLst>
          </p:cNvPr>
          <p:cNvSpPr txBox="1"/>
          <p:nvPr/>
        </p:nvSpPr>
        <p:spPr>
          <a:xfrm>
            <a:off x="533400" y="792030"/>
            <a:ext cx="10728655" cy="1674817"/>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lang="es-ES" sz="5400" dirty="0">
                <a:latin typeface="Calibri" panose="020F0502020204030204" pitchFamily="34" charset="0"/>
                <a:cs typeface="Times New Roman" panose="02020603050405020304" pitchFamily="18" charset="0"/>
              </a:rPr>
              <a:t>… en base a las necesidades de riego de los cultivos en rotación</a:t>
            </a:r>
            <a:endParaRPr sz="5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7293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C00115-9A2D-4F8B-BEFD-1E40C1E5B226}"/>
              </a:ext>
            </a:extLst>
          </p:cNvPr>
          <p:cNvSpPr>
            <a:spLocks noGrp="1"/>
          </p:cNvSpPr>
          <p:nvPr>
            <p:ph type="title"/>
          </p:nvPr>
        </p:nvSpPr>
        <p:spPr/>
        <p:txBody>
          <a:bodyPr/>
          <a:lstStyle/>
          <a:p>
            <a:r>
              <a:rPr lang="es-ES" dirty="0"/>
              <a:t>Un buen coche….</a:t>
            </a:r>
          </a:p>
        </p:txBody>
      </p:sp>
      <p:pic>
        <p:nvPicPr>
          <p:cNvPr id="3" name="object 3">
            <a:extLst>
              <a:ext uri="{FF2B5EF4-FFF2-40B4-BE49-F238E27FC236}">
                <a16:creationId xmlns:a16="http://schemas.microsoft.com/office/drawing/2014/main" id="{8B8F4B71-FAB5-4453-B800-A22047168F0E}"/>
              </a:ext>
            </a:extLst>
          </p:cNvPr>
          <p:cNvPicPr/>
          <p:nvPr/>
        </p:nvPicPr>
        <p:blipFill>
          <a:blip r:embed="rId2" cstate="print"/>
          <a:stretch>
            <a:fillRect/>
          </a:stretch>
        </p:blipFill>
        <p:spPr>
          <a:xfrm>
            <a:off x="990600" y="3200400"/>
            <a:ext cx="5012015" cy="2497252"/>
          </a:xfrm>
          <a:prstGeom prst="rect">
            <a:avLst/>
          </a:prstGeom>
        </p:spPr>
      </p:pic>
    </p:spTree>
    <p:extLst>
      <p:ext uri="{BB962C8B-B14F-4D97-AF65-F5344CB8AC3E}">
        <p14:creationId xmlns:p14="http://schemas.microsoft.com/office/powerpoint/2010/main" val="5396402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C00115-9A2D-4F8B-BEFD-1E40C1E5B226}"/>
              </a:ext>
            </a:extLst>
          </p:cNvPr>
          <p:cNvSpPr>
            <a:spLocks noGrp="1"/>
          </p:cNvSpPr>
          <p:nvPr>
            <p:ph type="title"/>
          </p:nvPr>
        </p:nvSpPr>
        <p:spPr/>
        <p:txBody>
          <a:bodyPr/>
          <a:lstStyle/>
          <a:p>
            <a:r>
              <a:rPr lang="es-ES" dirty="0"/>
              <a:t>Un buen coche….</a:t>
            </a:r>
          </a:p>
        </p:txBody>
      </p:sp>
      <p:pic>
        <p:nvPicPr>
          <p:cNvPr id="3" name="object 3">
            <a:extLst>
              <a:ext uri="{FF2B5EF4-FFF2-40B4-BE49-F238E27FC236}">
                <a16:creationId xmlns:a16="http://schemas.microsoft.com/office/drawing/2014/main" id="{8B8F4B71-FAB5-4453-B800-A22047168F0E}"/>
              </a:ext>
            </a:extLst>
          </p:cNvPr>
          <p:cNvPicPr/>
          <p:nvPr/>
        </p:nvPicPr>
        <p:blipFill>
          <a:blip r:embed="rId2" cstate="print"/>
          <a:stretch>
            <a:fillRect/>
          </a:stretch>
        </p:blipFill>
        <p:spPr>
          <a:xfrm>
            <a:off x="990600" y="3200400"/>
            <a:ext cx="5012015" cy="2497252"/>
          </a:xfrm>
          <a:prstGeom prst="rect">
            <a:avLst/>
          </a:prstGeom>
        </p:spPr>
      </p:pic>
      <p:pic>
        <p:nvPicPr>
          <p:cNvPr id="4" name="Imagen 3" descr="Imagen que contiene exterior, edificio, máquina, sucio&#10;&#10;Descripción generada automáticamente">
            <a:extLst>
              <a:ext uri="{FF2B5EF4-FFF2-40B4-BE49-F238E27FC236}">
                <a16:creationId xmlns:a16="http://schemas.microsoft.com/office/drawing/2014/main" id="{9C74F7D5-4BF9-2C20-F357-96FBD0AEE4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24" t="6639" r="15343" b="24416"/>
          <a:stretch/>
        </p:blipFill>
        <p:spPr bwMode="auto">
          <a:xfrm>
            <a:off x="7173364" y="2667000"/>
            <a:ext cx="4004945" cy="29527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95807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1">
            <a:extLst>
              <a:ext uri="{FF2B5EF4-FFF2-40B4-BE49-F238E27FC236}">
                <a16:creationId xmlns:a16="http://schemas.microsoft.com/office/drawing/2014/main" id="{DD3D782B-A54F-796B-6DEB-5D05399332DB}"/>
              </a:ext>
            </a:extLst>
          </p:cNvPr>
          <p:cNvGrpSpPr>
            <a:grpSpLocks/>
          </p:cNvGrpSpPr>
          <p:nvPr/>
        </p:nvGrpSpPr>
        <p:grpSpPr bwMode="auto">
          <a:xfrm>
            <a:off x="0" y="67469"/>
            <a:ext cx="12098021" cy="6723062"/>
            <a:chOff x="12427" y="-120"/>
            <a:chExt cx="19052" cy="10587"/>
          </a:xfrm>
        </p:grpSpPr>
        <p:sp>
          <p:nvSpPr>
            <p:cNvPr id="22" name="Rectangle 43">
              <a:extLst>
                <a:ext uri="{FF2B5EF4-FFF2-40B4-BE49-F238E27FC236}">
                  <a16:creationId xmlns:a16="http://schemas.microsoft.com/office/drawing/2014/main" id="{0306C99F-012D-4E1D-6C3F-0C9040971802}"/>
                </a:ext>
              </a:extLst>
            </p:cNvPr>
            <p:cNvSpPr>
              <a:spLocks noChangeArrowheads="1"/>
            </p:cNvSpPr>
            <p:nvPr/>
          </p:nvSpPr>
          <p:spPr bwMode="auto">
            <a:xfrm>
              <a:off x="12835" y="3408"/>
              <a:ext cx="8529" cy="47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40" name="Picture 44">
              <a:extLst>
                <a:ext uri="{FF2B5EF4-FFF2-40B4-BE49-F238E27FC236}">
                  <a16:creationId xmlns:a16="http://schemas.microsoft.com/office/drawing/2014/main" id="{4DAEE483-DD4F-321B-6E12-D568212F70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40" y="-120"/>
              <a:ext cx="10739" cy="1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46">
              <a:extLst>
                <a:ext uri="{FF2B5EF4-FFF2-40B4-BE49-F238E27FC236}">
                  <a16:creationId xmlns:a16="http://schemas.microsoft.com/office/drawing/2014/main" id="{65DC70C0-99DE-0FF4-8A9A-39DA67F4BE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6" y="9208"/>
              <a:ext cx="1642" cy="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47">
              <a:extLst>
                <a:ext uri="{FF2B5EF4-FFF2-40B4-BE49-F238E27FC236}">
                  <a16:creationId xmlns:a16="http://schemas.microsoft.com/office/drawing/2014/main" id="{37AFA069-BAE1-D6DA-B61A-070BD0570AA8}"/>
                </a:ext>
              </a:extLst>
            </p:cNvPr>
            <p:cNvSpPr>
              <a:spLocks noChangeArrowheads="1"/>
            </p:cNvSpPr>
            <p:nvPr/>
          </p:nvSpPr>
          <p:spPr bwMode="auto">
            <a:xfrm>
              <a:off x="16869" y="9368"/>
              <a:ext cx="40" cy="483"/>
            </a:xfrm>
            <a:prstGeom prst="rect">
              <a:avLst/>
            </a:prstGeom>
            <a:solidFill>
              <a:srgbClr val="006A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4" name="Rectangle 48">
              <a:extLst>
                <a:ext uri="{FF2B5EF4-FFF2-40B4-BE49-F238E27FC236}">
                  <a16:creationId xmlns:a16="http://schemas.microsoft.com/office/drawing/2014/main" id="{53E55892-21DE-751D-F7A8-00E2D7BCA67B}"/>
                </a:ext>
              </a:extLst>
            </p:cNvPr>
            <p:cNvSpPr>
              <a:spLocks noChangeArrowheads="1"/>
            </p:cNvSpPr>
            <p:nvPr/>
          </p:nvSpPr>
          <p:spPr bwMode="auto">
            <a:xfrm>
              <a:off x="16935" y="9416"/>
              <a:ext cx="35" cy="387"/>
            </a:xfrm>
            <a:prstGeom prst="rect">
              <a:avLst/>
            </a:prstGeom>
            <a:solidFill>
              <a:srgbClr val="0086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5" name="Rectangle 49">
              <a:extLst>
                <a:ext uri="{FF2B5EF4-FFF2-40B4-BE49-F238E27FC236}">
                  <a16:creationId xmlns:a16="http://schemas.microsoft.com/office/drawing/2014/main" id="{9A6D1D54-D3B0-561E-4626-34C30229303F}"/>
                </a:ext>
              </a:extLst>
            </p:cNvPr>
            <p:cNvSpPr>
              <a:spLocks noChangeArrowheads="1"/>
            </p:cNvSpPr>
            <p:nvPr/>
          </p:nvSpPr>
          <p:spPr bwMode="auto">
            <a:xfrm>
              <a:off x="16996" y="9464"/>
              <a:ext cx="32" cy="290"/>
            </a:xfrm>
            <a:prstGeom prst="rect">
              <a:avLst/>
            </a:prstGeom>
            <a:solidFill>
              <a:srgbClr val="37A3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6" name="Rectangle 50">
              <a:extLst>
                <a:ext uri="{FF2B5EF4-FFF2-40B4-BE49-F238E27FC236}">
                  <a16:creationId xmlns:a16="http://schemas.microsoft.com/office/drawing/2014/main" id="{1B575812-D032-E984-31AB-AABEF8E84760}"/>
                </a:ext>
              </a:extLst>
            </p:cNvPr>
            <p:cNvSpPr>
              <a:spLocks noChangeArrowheads="1"/>
            </p:cNvSpPr>
            <p:nvPr/>
          </p:nvSpPr>
          <p:spPr bwMode="auto">
            <a:xfrm>
              <a:off x="17054" y="9512"/>
              <a:ext cx="29" cy="194"/>
            </a:xfrm>
            <a:prstGeom prst="rect">
              <a:avLst/>
            </a:prstGeom>
            <a:solidFill>
              <a:srgbClr val="88C1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7" name="AutoShape 51">
              <a:extLst>
                <a:ext uri="{FF2B5EF4-FFF2-40B4-BE49-F238E27FC236}">
                  <a16:creationId xmlns:a16="http://schemas.microsoft.com/office/drawing/2014/main" id="{0322470E-C46D-2862-BF39-49600FE2A103}"/>
                </a:ext>
              </a:extLst>
            </p:cNvPr>
            <p:cNvSpPr>
              <a:spLocks/>
            </p:cNvSpPr>
            <p:nvPr/>
          </p:nvSpPr>
          <p:spPr bwMode="auto">
            <a:xfrm>
              <a:off x="15798" y="9509"/>
              <a:ext cx="1023" cy="201"/>
            </a:xfrm>
            <a:custGeom>
              <a:avLst/>
              <a:gdLst>
                <a:gd name="T0" fmla="+- 0 15799 15799"/>
                <a:gd name="T1" fmla="*/ T0 w 1023"/>
                <a:gd name="T2" fmla="+- 0 9623 9509"/>
                <a:gd name="T3" fmla="*/ 9623 h 201"/>
                <a:gd name="T4" fmla="+- 0 15838 15799"/>
                <a:gd name="T5" fmla="*/ T4 w 1023"/>
                <a:gd name="T6" fmla="+- 0 9671 9509"/>
                <a:gd name="T7" fmla="*/ 9671 h 201"/>
                <a:gd name="T8" fmla="+- 0 15838 15799"/>
                <a:gd name="T9" fmla="*/ T8 w 1023"/>
                <a:gd name="T10" fmla="+- 0 9549 9509"/>
                <a:gd name="T11" fmla="*/ 9549 h 201"/>
                <a:gd name="T12" fmla="+- 0 16083 15799"/>
                <a:gd name="T13" fmla="*/ T12 w 1023"/>
                <a:gd name="T14" fmla="+- 0 9635 9509"/>
                <a:gd name="T15" fmla="*/ 9635 h 201"/>
                <a:gd name="T16" fmla="+- 0 16004 15799"/>
                <a:gd name="T17" fmla="*/ T16 w 1023"/>
                <a:gd name="T18" fmla="+- 0 9582 9509"/>
                <a:gd name="T19" fmla="*/ 9582 h 201"/>
                <a:gd name="T20" fmla="+- 0 16302 15799"/>
                <a:gd name="T21" fmla="*/ T20 w 1023"/>
                <a:gd name="T22" fmla="+- 0 9567 9509"/>
                <a:gd name="T23" fmla="*/ 9567 h 201"/>
                <a:gd name="T24" fmla="+- 0 16268 15799"/>
                <a:gd name="T25" fmla="*/ T24 w 1023"/>
                <a:gd name="T26" fmla="+- 0 9519 9509"/>
                <a:gd name="T27" fmla="*/ 9519 h 201"/>
                <a:gd name="T28" fmla="+- 0 16199 15799"/>
                <a:gd name="T29" fmla="*/ T28 w 1023"/>
                <a:gd name="T30" fmla="+- 0 9515 9509"/>
                <a:gd name="T31" fmla="*/ 9515 h 201"/>
                <a:gd name="T32" fmla="+- 0 16157 15799"/>
                <a:gd name="T33" fmla="*/ T32 w 1023"/>
                <a:gd name="T34" fmla="+- 0 9554 9509"/>
                <a:gd name="T35" fmla="*/ 9554 h 201"/>
                <a:gd name="T36" fmla="+- 0 16150 15799"/>
                <a:gd name="T37" fmla="*/ T36 w 1023"/>
                <a:gd name="T38" fmla="+- 0 9625 9509"/>
                <a:gd name="T39" fmla="*/ 9625 h 201"/>
                <a:gd name="T40" fmla="+- 0 16164 15799"/>
                <a:gd name="T41" fmla="*/ T40 w 1023"/>
                <a:gd name="T42" fmla="+- 0 9677 9509"/>
                <a:gd name="T43" fmla="*/ 9677 h 201"/>
                <a:gd name="T44" fmla="+- 0 16218 15799"/>
                <a:gd name="T45" fmla="*/ T44 w 1023"/>
                <a:gd name="T46" fmla="+- 0 9709 9509"/>
                <a:gd name="T47" fmla="*/ 9709 h 201"/>
                <a:gd name="T48" fmla="+- 0 16277 15799"/>
                <a:gd name="T49" fmla="*/ T48 w 1023"/>
                <a:gd name="T50" fmla="+- 0 9694 9509"/>
                <a:gd name="T51" fmla="*/ 9694 h 201"/>
                <a:gd name="T52" fmla="+- 0 16303 15799"/>
                <a:gd name="T53" fmla="*/ T52 w 1023"/>
                <a:gd name="T54" fmla="+- 0 9641 9509"/>
                <a:gd name="T55" fmla="*/ 9641 h 201"/>
                <a:gd name="T56" fmla="+- 0 16249 15799"/>
                <a:gd name="T57" fmla="*/ T56 w 1023"/>
                <a:gd name="T58" fmla="+- 0 9669 9509"/>
                <a:gd name="T59" fmla="*/ 9669 h 201"/>
                <a:gd name="T60" fmla="+- 0 16198 15799"/>
                <a:gd name="T61" fmla="*/ T60 w 1023"/>
                <a:gd name="T62" fmla="+- 0 9659 9509"/>
                <a:gd name="T63" fmla="*/ 9659 h 201"/>
                <a:gd name="T64" fmla="+- 0 16189 15799"/>
                <a:gd name="T65" fmla="*/ T64 w 1023"/>
                <a:gd name="T66" fmla="+- 0 9614 9509"/>
                <a:gd name="T67" fmla="*/ 9614 h 201"/>
                <a:gd name="T68" fmla="+- 0 16198 15799"/>
                <a:gd name="T69" fmla="*/ T68 w 1023"/>
                <a:gd name="T70" fmla="+- 0 9560 9509"/>
                <a:gd name="T71" fmla="*/ 9560 h 201"/>
                <a:gd name="T72" fmla="+- 0 16249 15799"/>
                <a:gd name="T73" fmla="*/ T72 w 1023"/>
                <a:gd name="T74" fmla="+- 0 9550 9509"/>
                <a:gd name="T75" fmla="*/ 9550 h 201"/>
                <a:gd name="T76" fmla="+- 0 16263 15799"/>
                <a:gd name="T77" fmla="*/ T76 w 1023"/>
                <a:gd name="T78" fmla="+- 0 9571 9509"/>
                <a:gd name="T79" fmla="*/ 9571 h 201"/>
                <a:gd name="T80" fmla="+- 0 16478 15799"/>
                <a:gd name="T81" fmla="*/ T80 w 1023"/>
                <a:gd name="T82" fmla="+- 0 9594 9509"/>
                <a:gd name="T83" fmla="*/ 9594 h 201"/>
                <a:gd name="T84" fmla="+- 0 16465 15799"/>
                <a:gd name="T85" fmla="*/ T84 w 1023"/>
                <a:gd name="T86" fmla="+- 0 9545 9509"/>
                <a:gd name="T87" fmla="*/ 9545 h 201"/>
                <a:gd name="T88" fmla="+- 0 16438 15799"/>
                <a:gd name="T89" fmla="*/ T88 w 1023"/>
                <a:gd name="T90" fmla="+- 0 9617 9509"/>
                <a:gd name="T91" fmla="*/ 9617 h 201"/>
                <a:gd name="T92" fmla="+- 0 16435 15799"/>
                <a:gd name="T93" fmla="*/ T92 w 1023"/>
                <a:gd name="T94" fmla="+- 0 9647 9509"/>
                <a:gd name="T95" fmla="*/ 9647 h 201"/>
                <a:gd name="T96" fmla="+- 0 16418 15799"/>
                <a:gd name="T97" fmla="*/ T96 w 1023"/>
                <a:gd name="T98" fmla="+- 0 9669 9509"/>
                <a:gd name="T99" fmla="*/ 9669 h 201"/>
                <a:gd name="T100" fmla="+- 0 16369 15799"/>
                <a:gd name="T101" fmla="*/ T100 w 1023"/>
                <a:gd name="T102" fmla="+- 0 9662 9509"/>
                <a:gd name="T103" fmla="*/ 9662 h 201"/>
                <a:gd name="T104" fmla="+- 0 16357 15799"/>
                <a:gd name="T105" fmla="*/ T104 w 1023"/>
                <a:gd name="T106" fmla="+- 0 9633 9509"/>
                <a:gd name="T107" fmla="*/ 9633 h 201"/>
                <a:gd name="T108" fmla="+- 0 16357 15799"/>
                <a:gd name="T109" fmla="*/ T108 w 1023"/>
                <a:gd name="T110" fmla="+- 0 9586 9509"/>
                <a:gd name="T111" fmla="*/ 9586 h 201"/>
                <a:gd name="T112" fmla="+- 0 16369 15799"/>
                <a:gd name="T113" fmla="*/ T112 w 1023"/>
                <a:gd name="T114" fmla="+- 0 9557 9509"/>
                <a:gd name="T115" fmla="*/ 9557 h 201"/>
                <a:gd name="T116" fmla="+- 0 16403 15799"/>
                <a:gd name="T117" fmla="*/ T116 w 1023"/>
                <a:gd name="T118" fmla="+- 0 9545 9509"/>
                <a:gd name="T119" fmla="*/ 9545 h 201"/>
                <a:gd name="T120" fmla="+- 0 16429 15799"/>
                <a:gd name="T121" fmla="*/ T120 w 1023"/>
                <a:gd name="T122" fmla="+- 0 9560 9509"/>
                <a:gd name="T123" fmla="*/ 9560 h 201"/>
                <a:gd name="T124" fmla="+- 0 16438 15799"/>
                <a:gd name="T125" fmla="*/ T124 w 1023"/>
                <a:gd name="T126" fmla="+- 0 9591 9509"/>
                <a:gd name="T127" fmla="*/ 9591 h 201"/>
                <a:gd name="T128" fmla="+- 0 16428 15799"/>
                <a:gd name="T129" fmla="*/ T128 w 1023"/>
                <a:gd name="T130" fmla="+- 0 9515 9509"/>
                <a:gd name="T131" fmla="*/ 9515 h 201"/>
                <a:gd name="T132" fmla="+- 0 16358 15799"/>
                <a:gd name="T133" fmla="*/ T132 w 1023"/>
                <a:gd name="T134" fmla="+- 0 9518 9509"/>
                <a:gd name="T135" fmla="*/ 9518 h 201"/>
                <a:gd name="T136" fmla="+- 0 16323 15799"/>
                <a:gd name="T137" fmla="*/ T136 w 1023"/>
                <a:gd name="T138" fmla="+- 0 9560 9509"/>
                <a:gd name="T139" fmla="*/ 9560 h 201"/>
                <a:gd name="T140" fmla="+- 0 16317 15799"/>
                <a:gd name="T141" fmla="*/ T140 w 1023"/>
                <a:gd name="T142" fmla="+- 0 9596 9509"/>
                <a:gd name="T143" fmla="*/ 9596 h 201"/>
                <a:gd name="T144" fmla="+- 0 16321 15799"/>
                <a:gd name="T145" fmla="*/ T144 w 1023"/>
                <a:gd name="T146" fmla="+- 0 9652 9509"/>
                <a:gd name="T147" fmla="*/ 9652 h 201"/>
                <a:gd name="T148" fmla="+- 0 16349 15799"/>
                <a:gd name="T149" fmla="*/ T148 w 1023"/>
                <a:gd name="T150" fmla="+- 0 9695 9509"/>
                <a:gd name="T151" fmla="*/ 9695 h 201"/>
                <a:gd name="T152" fmla="+- 0 16418 15799"/>
                <a:gd name="T153" fmla="*/ T152 w 1023"/>
                <a:gd name="T154" fmla="+- 0 9708 9509"/>
                <a:gd name="T155" fmla="*/ 9708 h 201"/>
                <a:gd name="T156" fmla="+- 0 16464 15799"/>
                <a:gd name="T157" fmla="*/ T156 w 1023"/>
                <a:gd name="T158" fmla="+- 0 9675 9509"/>
                <a:gd name="T159" fmla="*/ 9675 h 201"/>
                <a:gd name="T160" fmla="+- 0 16478 15799"/>
                <a:gd name="T161" fmla="*/ T160 w 1023"/>
                <a:gd name="T162" fmla="+- 0 9625 9509"/>
                <a:gd name="T163" fmla="*/ 9625 h 201"/>
                <a:gd name="T164" fmla="+- 0 16632 15799"/>
                <a:gd name="T165" fmla="*/ T164 w 1023"/>
                <a:gd name="T166" fmla="+- 0 9624 9509"/>
                <a:gd name="T167" fmla="*/ 9624 h 201"/>
                <a:gd name="T168" fmla="+- 0 16656 15799"/>
                <a:gd name="T169" fmla="*/ T168 w 1023"/>
                <a:gd name="T170" fmla="+- 0 9566 9509"/>
                <a:gd name="T171" fmla="*/ 9566 h 201"/>
                <a:gd name="T172" fmla="+- 0 16634 15799"/>
                <a:gd name="T173" fmla="*/ T172 w 1023"/>
                <a:gd name="T174" fmla="+- 0 9526 9509"/>
                <a:gd name="T175" fmla="*/ 9526 h 201"/>
                <a:gd name="T176" fmla="+- 0 16615 15799"/>
                <a:gd name="T177" fmla="*/ T176 w 1023"/>
                <a:gd name="T178" fmla="+- 0 9588 9509"/>
                <a:gd name="T179" fmla="*/ 9588 h 201"/>
                <a:gd name="T180" fmla="+- 0 16546 15799"/>
                <a:gd name="T181" fmla="*/ T180 w 1023"/>
                <a:gd name="T182" fmla="+- 0 9547 9509"/>
                <a:gd name="T183" fmla="*/ 9547 h 201"/>
                <a:gd name="T184" fmla="+- 0 16612 15799"/>
                <a:gd name="T185" fmla="*/ T184 w 1023"/>
                <a:gd name="T186" fmla="+- 0 9558 9509"/>
                <a:gd name="T187" fmla="*/ 9558 h 201"/>
                <a:gd name="T188" fmla="+- 0 16610 15799"/>
                <a:gd name="T189" fmla="*/ T188 w 1023"/>
                <a:gd name="T190" fmla="+- 0 9514 9509"/>
                <a:gd name="T191" fmla="*/ 9514 h 201"/>
                <a:gd name="T192" fmla="+- 0 16546 15799"/>
                <a:gd name="T193" fmla="*/ T192 w 1023"/>
                <a:gd name="T194" fmla="+- 0 9635 9509"/>
                <a:gd name="T195" fmla="*/ 9635 h 201"/>
                <a:gd name="T196" fmla="+- 0 16682 15799"/>
                <a:gd name="T197" fmla="*/ T196 w 1023"/>
                <a:gd name="T198" fmla="+- 0 9512 9509"/>
                <a:gd name="T199" fmla="*/ 9512 h 201"/>
                <a:gd name="T200" fmla="+- 0 16694 15799"/>
                <a:gd name="T201" fmla="*/ T200 w 1023"/>
                <a:gd name="T202" fmla="+- 0 9624 9509"/>
                <a:gd name="T203" fmla="*/ 9624 h 201"/>
                <a:gd name="T204" fmla="+- 0 16821 15799"/>
                <a:gd name="T205" fmla="*/ T204 w 1023"/>
                <a:gd name="T206" fmla="+- 0 9706 9509"/>
                <a:gd name="T207" fmla="*/ 9706 h 201"/>
                <a:gd name="T208" fmla="+- 0 16821 15799"/>
                <a:gd name="T209" fmla="*/ T208 w 1023"/>
                <a:gd name="T210" fmla="+- 0 9512 9509"/>
                <a:gd name="T211" fmla="*/ 9512 h 2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1023" h="201">
                  <a:moveTo>
                    <a:pt x="139" y="4"/>
                  </a:moveTo>
                  <a:lnTo>
                    <a:pt x="0" y="4"/>
                  </a:lnTo>
                  <a:lnTo>
                    <a:pt x="0" y="40"/>
                  </a:lnTo>
                  <a:lnTo>
                    <a:pt x="0" y="80"/>
                  </a:lnTo>
                  <a:lnTo>
                    <a:pt x="0" y="114"/>
                  </a:lnTo>
                  <a:lnTo>
                    <a:pt x="0" y="162"/>
                  </a:lnTo>
                  <a:lnTo>
                    <a:pt x="0" y="198"/>
                  </a:lnTo>
                  <a:lnTo>
                    <a:pt x="139" y="198"/>
                  </a:lnTo>
                  <a:lnTo>
                    <a:pt x="139" y="162"/>
                  </a:lnTo>
                  <a:lnTo>
                    <a:pt x="39" y="162"/>
                  </a:lnTo>
                  <a:lnTo>
                    <a:pt x="39" y="114"/>
                  </a:lnTo>
                  <a:lnTo>
                    <a:pt x="127" y="114"/>
                  </a:lnTo>
                  <a:lnTo>
                    <a:pt x="127" y="80"/>
                  </a:lnTo>
                  <a:lnTo>
                    <a:pt x="39" y="80"/>
                  </a:lnTo>
                  <a:lnTo>
                    <a:pt x="39" y="40"/>
                  </a:lnTo>
                  <a:lnTo>
                    <a:pt x="139" y="40"/>
                  </a:lnTo>
                  <a:lnTo>
                    <a:pt x="139" y="4"/>
                  </a:lnTo>
                  <a:close/>
                  <a:moveTo>
                    <a:pt x="322" y="4"/>
                  </a:moveTo>
                  <a:lnTo>
                    <a:pt x="284" y="4"/>
                  </a:lnTo>
                  <a:lnTo>
                    <a:pt x="284" y="126"/>
                  </a:lnTo>
                  <a:lnTo>
                    <a:pt x="207" y="4"/>
                  </a:lnTo>
                  <a:lnTo>
                    <a:pt x="167" y="4"/>
                  </a:lnTo>
                  <a:lnTo>
                    <a:pt x="167" y="197"/>
                  </a:lnTo>
                  <a:lnTo>
                    <a:pt x="205" y="197"/>
                  </a:lnTo>
                  <a:lnTo>
                    <a:pt x="205" y="73"/>
                  </a:lnTo>
                  <a:lnTo>
                    <a:pt x="283" y="197"/>
                  </a:lnTo>
                  <a:lnTo>
                    <a:pt x="322" y="197"/>
                  </a:lnTo>
                  <a:lnTo>
                    <a:pt x="322" y="4"/>
                  </a:lnTo>
                  <a:close/>
                  <a:moveTo>
                    <a:pt x="504" y="68"/>
                  </a:moveTo>
                  <a:lnTo>
                    <a:pt x="503" y="58"/>
                  </a:lnTo>
                  <a:lnTo>
                    <a:pt x="501" y="50"/>
                  </a:lnTo>
                  <a:lnTo>
                    <a:pt x="495" y="35"/>
                  </a:lnTo>
                  <a:lnTo>
                    <a:pt x="491" y="29"/>
                  </a:lnTo>
                  <a:lnTo>
                    <a:pt x="478" y="15"/>
                  </a:lnTo>
                  <a:lnTo>
                    <a:pt x="469" y="10"/>
                  </a:lnTo>
                  <a:lnTo>
                    <a:pt x="460" y="6"/>
                  </a:lnTo>
                  <a:lnTo>
                    <a:pt x="445" y="2"/>
                  </a:lnTo>
                  <a:lnTo>
                    <a:pt x="430" y="0"/>
                  </a:lnTo>
                  <a:lnTo>
                    <a:pt x="414" y="2"/>
                  </a:lnTo>
                  <a:lnTo>
                    <a:pt x="400" y="6"/>
                  </a:lnTo>
                  <a:lnTo>
                    <a:pt x="390" y="9"/>
                  </a:lnTo>
                  <a:lnTo>
                    <a:pt x="382" y="15"/>
                  </a:lnTo>
                  <a:lnTo>
                    <a:pt x="369" y="28"/>
                  </a:lnTo>
                  <a:lnTo>
                    <a:pt x="365" y="33"/>
                  </a:lnTo>
                  <a:lnTo>
                    <a:pt x="358" y="45"/>
                  </a:lnTo>
                  <a:lnTo>
                    <a:pt x="356" y="51"/>
                  </a:lnTo>
                  <a:lnTo>
                    <a:pt x="353" y="64"/>
                  </a:lnTo>
                  <a:lnTo>
                    <a:pt x="352" y="71"/>
                  </a:lnTo>
                  <a:lnTo>
                    <a:pt x="350" y="93"/>
                  </a:lnTo>
                  <a:lnTo>
                    <a:pt x="351" y="116"/>
                  </a:lnTo>
                  <a:lnTo>
                    <a:pt x="352" y="130"/>
                  </a:lnTo>
                  <a:lnTo>
                    <a:pt x="353" y="137"/>
                  </a:lnTo>
                  <a:lnTo>
                    <a:pt x="356" y="150"/>
                  </a:lnTo>
                  <a:lnTo>
                    <a:pt x="358" y="156"/>
                  </a:lnTo>
                  <a:lnTo>
                    <a:pt x="365" y="168"/>
                  </a:lnTo>
                  <a:lnTo>
                    <a:pt x="369" y="173"/>
                  </a:lnTo>
                  <a:lnTo>
                    <a:pt x="382" y="186"/>
                  </a:lnTo>
                  <a:lnTo>
                    <a:pt x="390" y="192"/>
                  </a:lnTo>
                  <a:lnTo>
                    <a:pt x="409" y="199"/>
                  </a:lnTo>
                  <a:lnTo>
                    <a:pt x="419" y="200"/>
                  </a:lnTo>
                  <a:lnTo>
                    <a:pt x="430" y="200"/>
                  </a:lnTo>
                  <a:lnTo>
                    <a:pt x="440" y="200"/>
                  </a:lnTo>
                  <a:lnTo>
                    <a:pt x="450" y="199"/>
                  </a:lnTo>
                  <a:lnTo>
                    <a:pt x="469" y="191"/>
                  </a:lnTo>
                  <a:lnTo>
                    <a:pt x="478" y="185"/>
                  </a:lnTo>
                  <a:lnTo>
                    <a:pt x="491" y="172"/>
                  </a:lnTo>
                  <a:lnTo>
                    <a:pt x="495" y="165"/>
                  </a:lnTo>
                  <a:lnTo>
                    <a:pt x="501" y="150"/>
                  </a:lnTo>
                  <a:lnTo>
                    <a:pt x="503" y="142"/>
                  </a:lnTo>
                  <a:lnTo>
                    <a:pt x="504" y="132"/>
                  </a:lnTo>
                  <a:lnTo>
                    <a:pt x="464" y="132"/>
                  </a:lnTo>
                  <a:lnTo>
                    <a:pt x="464" y="142"/>
                  </a:lnTo>
                  <a:lnTo>
                    <a:pt x="461" y="148"/>
                  </a:lnTo>
                  <a:lnTo>
                    <a:pt x="453" y="157"/>
                  </a:lnTo>
                  <a:lnTo>
                    <a:pt x="450" y="160"/>
                  </a:lnTo>
                  <a:lnTo>
                    <a:pt x="436" y="166"/>
                  </a:lnTo>
                  <a:lnTo>
                    <a:pt x="424" y="166"/>
                  </a:lnTo>
                  <a:lnTo>
                    <a:pt x="410" y="160"/>
                  </a:lnTo>
                  <a:lnTo>
                    <a:pt x="406" y="157"/>
                  </a:lnTo>
                  <a:lnTo>
                    <a:pt x="399" y="150"/>
                  </a:lnTo>
                  <a:lnTo>
                    <a:pt x="397" y="146"/>
                  </a:lnTo>
                  <a:lnTo>
                    <a:pt x="394" y="138"/>
                  </a:lnTo>
                  <a:lnTo>
                    <a:pt x="392" y="133"/>
                  </a:lnTo>
                  <a:lnTo>
                    <a:pt x="390" y="119"/>
                  </a:lnTo>
                  <a:lnTo>
                    <a:pt x="390" y="105"/>
                  </a:lnTo>
                  <a:lnTo>
                    <a:pt x="391" y="77"/>
                  </a:lnTo>
                  <a:lnTo>
                    <a:pt x="392" y="68"/>
                  </a:lnTo>
                  <a:lnTo>
                    <a:pt x="394" y="63"/>
                  </a:lnTo>
                  <a:lnTo>
                    <a:pt x="397" y="55"/>
                  </a:lnTo>
                  <a:lnTo>
                    <a:pt x="399" y="51"/>
                  </a:lnTo>
                  <a:lnTo>
                    <a:pt x="406" y="44"/>
                  </a:lnTo>
                  <a:lnTo>
                    <a:pt x="410" y="41"/>
                  </a:lnTo>
                  <a:lnTo>
                    <a:pt x="424" y="35"/>
                  </a:lnTo>
                  <a:lnTo>
                    <a:pt x="436" y="35"/>
                  </a:lnTo>
                  <a:lnTo>
                    <a:pt x="450" y="41"/>
                  </a:lnTo>
                  <a:lnTo>
                    <a:pt x="453" y="43"/>
                  </a:lnTo>
                  <a:lnTo>
                    <a:pt x="459" y="50"/>
                  </a:lnTo>
                  <a:lnTo>
                    <a:pt x="460" y="53"/>
                  </a:lnTo>
                  <a:lnTo>
                    <a:pt x="463" y="58"/>
                  </a:lnTo>
                  <a:lnTo>
                    <a:pt x="464" y="62"/>
                  </a:lnTo>
                  <a:lnTo>
                    <a:pt x="464" y="68"/>
                  </a:lnTo>
                  <a:lnTo>
                    <a:pt x="504" y="68"/>
                  </a:lnTo>
                  <a:close/>
                  <a:moveTo>
                    <a:pt x="679" y="109"/>
                  </a:moveTo>
                  <a:lnTo>
                    <a:pt x="679" y="87"/>
                  </a:lnTo>
                  <a:lnTo>
                    <a:pt x="679" y="85"/>
                  </a:lnTo>
                  <a:lnTo>
                    <a:pt x="678" y="71"/>
                  </a:lnTo>
                  <a:lnTo>
                    <a:pt x="676" y="64"/>
                  </a:lnTo>
                  <a:lnTo>
                    <a:pt x="673" y="51"/>
                  </a:lnTo>
                  <a:lnTo>
                    <a:pt x="670" y="45"/>
                  </a:lnTo>
                  <a:lnTo>
                    <a:pt x="666" y="36"/>
                  </a:lnTo>
                  <a:lnTo>
                    <a:pt x="664" y="33"/>
                  </a:lnTo>
                  <a:lnTo>
                    <a:pt x="660" y="28"/>
                  </a:lnTo>
                  <a:lnTo>
                    <a:pt x="647" y="15"/>
                  </a:lnTo>
                  <a:lnTo>
                    <a:pt x="639" y="10"/>
                  </a:lnTo>
                  <a:lnTo>
                    <a:pt x="639" y="108"/>
                  </a:lnTo>
                  <a:lnTo>
                    <a:pt x="639" y="116"/>
                  </a:lnTo>
                  <a:lnTo>
                    <a:pt x="639" y="119"/>
                  </a:lnTo>
                  <a:lnTo>
                    <a:pt x="639" y="124"/>
                  </a:lnTo>
                  <a:lnTo>
                    <a:pt x="637" y="133"/>
                  </a:lnTo>
                  <a:lnTo>
                    <a:pt x="636" y="138"/>
                  </a:lnTo>
                  <a:lnTo>
                    <a:pt x="632" y="146"/>
                  </a:lnTo>
                  <a:lnTo>
                    <a:pt x="630" y="150"/>
                  </a:lnTo>
                  <a:lnTo>
                    <a:pt x="627" y="153"/>
                  </a:lnTo>
                  <a:lnTo>
                    <a:pt x="623" y="157"/>
                  </a:lnTo>
                  <a:lnTo>
                    <a:pt x="619" y="160"/>
                  </a:lnTo>
                  <a:lnTo>
                    <a:pt x="604" y="166"/>
                  </a:lnTo>
                  <a:lnTo>
                    <a:pt x="593" y="166"/>
                  </a:lnTo>
                  <a:lnTo>
                    <a:pt x="578" y="160"/>
                  </a:lnTo>
                  <a:lnTo>
                    <a:pt x="574" y="157"/>
                  </a:lnTo>
                  <a:lnTo>
                    <a:pt x="570" y="153"/>
                  </a:lnTo>
                  <a:lnTo>
                    <a:pt x="567" y="150"/>
                  </a:lnTo>
                  <a:lnTo>
                    <a:pt x="565" y="146"/>
                  </a:lnTo>
                  <a:lnTo>
                    <a:pt x="561" y="138"/>
                  </a:lnTo>
                  <a:lnTo>
                    <a:pt x="560" y="133"/>
                  </a:lnTo>
                  <a:lnTo>
                    <a:pt x="558" y="124"/>
                  </a:lnTo>
                  <a:lnTo>
                    <a:pt x="558" y="119"/>
                  </a:lnTo>
                  <a:lnTo>
                    <a:pt x="558" y="108"/>
                  </a:lnTo>
                  <a:lnTo>
                    <a:pt x="558" y="87"/>
                  </a:lnTo>
                  <a:lnTo>
                    <a:pt x="558" y="82"/>
                  </a:lnTo>
                  <a:lnTo>
                    <a:pt x="558" y="77"/>
                  </a:lnTo>
                  <a:lnTo>
                    <a:pt x="560" y="68"/>
                  </a:lnTo>
                  <a:lnTo>
                    <a:pt x="561" y="63"/>
                  </a:lnTo>
                  <a:lnTo>
                    <a:pt x="565" y="55"/>
                  </a:lnTo>
                  <a:lnTo>
                    <a:pt x="567" y="51"/>
                  </a:lnTo>
                  <a:lnTo>
                    <a:pt x="570" y="48"/>
                  </a:lnTo>
                  <a:lnTo>
                    <a:pt x="574" y="44"/>
                  </a:lnTo>
                  <a:lnTo>
                    <a:pt x="578" y="41"/>
                  </a:lnTo>
                  <a:lnTo>
                    <a:pt x="588" y="37"/>
                  </a:lnTo>
                  <a:lnTo>
                    <a:pt x="593" y="36"/>
                  </a:lnTo>
                  <a:lnTo>
                    <a:pt x="604" y="36"/>
                  </a:lnTo>
                  <a:lnTo>
                    <a:pt x="609" y="37"/>
                  </a:lnTo>
                  <a:lnTo>
                    <a:pt x="619" y="41"/>
                  </a:lnTo>
                  <a:lnTo>
                    <a:pt x="623" y="44"/>
                  </a:lnTo>
                  <a:lnTo>
                    <a:pt x="627" y="48"/>
                  </a:lnTo>
                  <a:lnTo>
                    <a:pt x="630" y="51"/>
                  </a:lnTo>
                  <a:lnTo>
                    <a:pt x="632" y="55"/>
                  </a:lnTo>
                  <a:lnTo>
                    <a:pt x="636" y="63"/>
                  </a:lnTo>
                  <a:lnTo>
                    <a:pt x="637" y="68"/>
                  </a:lnTo>
                  <a:lnTo>
                    <a:pt x="639" y="77"/>
                  </a:lnTo>
                  <a:lnTo>
                    <a:pt x="639" y="82"/>
                  </a:lnTo>
                  <a:lnTo>
                    <a:pt x="639" y="87"/>
                  </a:lnTo>
                  <a:lnTo>
                    <a:pt x="639" y="108"/>
                  </a:lnTo>
                  <a:lnTo>
                    <a:pt x="639" y="10"/>
                  </a:lnTo>
                  <a:lnTo>
                    <a:pt x="638" y="9"/>
                  </a:lnTo>
                  <a:lnTo>
                    <a:pt x="629" y="6"/>
                  </a:lnTo>
                  <a:lnTo>
                    <a:pt x="614" y="2"/>
                  </a:lnTo>
                  <a:lnTo>
                    <a:pt x="598" y="0"/>
                  </a:lnTo>
                  <a:lnTo>
                    <a:pt x="583" y="2"/>
                  </a:lnTo>
                  <a:lnTo>
                    <a:pt x="568" y="6"/>
                  </a:lnTo>
                  <a:lnTo>
                    <a:pt x="559" y="9"/>
                  </a:lnTo>
                  <a:lnTo>
                    <a:pt x="550" y="15"/>
                  </a:lnTo>
                  <a:lnTo>
                    <a:pt x="537" y="28"/>
                  </a:lnTo>
                  <a:lnTo>
                    <a:pt x="533" y="33"/>
                  </a:lnTo>
                  <a:lnTo>
                    <a:pt x="527" y="45"/>
                  </a:lnTo>
                  <a:lnTo>
                    <a:pt x="524" y="51"/>
                  </a:lnTo>
                  <a:lnTo>
                    <a:pt x="522" y="58"/>
                  </a:lnTo>
                  <a:lnTo>
                    <a:pt x="520" y="64"/>
                  </a:lnTo>
                  <a:lnTo>
                    <a:pt x="519" y="71"/>
                  </a:lnTo>
                  <a:lnTo>
                    <a:pt x="518" y="85"/>
                  </a:lnTo>
                  <a:lnTo>
                    <a:pt x="518" y="87"/>
                  </a:lnTo>
                  <a:lnTo>
                    <a:pt x="518" y="109"/>
                  </a:lnTo>
                  <a:lnTo>
                    <a:pt x="518" y="116"/>
                  </a:lnTo>
                  <a:lnTo>
                    <a:pt x="519" y="130"/>
                  </a:lnTo>
                  <a:lnTo>
                    <a:pt x="521" y="137"/>
                  </a:lnTo>
                  <a:lnTo>
                    <a:pt x="522" y="143"/>
                  </a:lnTo>
                  <a:lnTo>
                    <a:pt x="524" y="150"/>
                  </a:lnTo>
                  <a:lnTo>
                    <a:pt x="527" y="156"/>
                  </a:lnTo>
                  <a:lnTo>
                    <a:pt x="533" y="168"/>
                  </a:lnTo>
                  <a:lnTo>
                    <a:pt x="537" y="173"/>
                  </a:lnTo>
                  <a:lnTo>
                    <a:pt x="550" y="186"/>
                  </a:lnTo>
                  <a:lnTo>
                    <a:pt x="559" y="192"/>
                  </a:lnTo>
                  <a:lnTo>
                    <a:pt x="578" y="199"/>
                  </a:lnTo>
                  <a:lnTo>
                    <a:pt x="588" y="200"/>
                  </a:lnTo>
                  <a:lnTo>
                    <a:pt x="609" y="200"/>
                  </a:lnTo>
                  <a:lnTo>
                    <a:pt x="619" y="199"/>
                  </a:lnTo>
                  <a:lnTo>
                    <a:pt x="638" y="192"/>
                  </a:lnTo>
                  <a:lnTo>
                    <a:pt x="647" y="186"/>
                  </a:lnTo>
                  <a:lnTo>
                    <a:pt x="660" y="173"/>
                  </a:lnTo>
                  <a:lnTo>
                    <a:pt x="664" y="168"/>
                  </a:lnTo>
                  <a:lnTo>
                    <a:pt x="665" y="166"/>
                  </a:lnTo>
                  <a:lnTo>
                    <a:pt x="670" y="156"/>
                  </a:lnTo>
                  <a:lnTo>
                    <a:pt x="673" y="150"/>
                  </a:lnTo>
                  <a:lnTo>
                    <a:pt x="676" y="137"/>
                  </a:lnTo>
                  <a:lnTo>
                    <a:pt x="678" y="130"/>
                  </a:lnTo>
                  <a:lnTo>
                    <a:pt x="679" y="116"/>
                  </a:lnTo>
                  <a:lnTo>
                    <a:pt x="679" y="109"/>
                  </a:lnTo>
                  <a:close/>
                  <a:moveTo>
                    <a:pt x="859" y="197"/>
                  </a:moveTo>
                  <a:lnTo>
                    <a:pt x="827" y="126"/>
                  </a:lnTo>
                  <a:lnTo>
                    <a:pt x="823" y="119"/>
                  </a:lnTo>
                  <a:lnTo>
                    <a:pt x="833" y="115"/>
                  </a:lnTo>
                  <a:lnTo>
                    <a:pt x="841" y="108"/>
                  </a:lnTo>
                  <a:lnTo>
                    <a:pt x="853" y="90"/>
                  </a:lnTo>
                  <a:lnTo>
                    <a:pt x="854" y="89"/>
                  </a:lnTo>
                  <a:lnTo>
                    <a:pt x="857" y="78"/>
                  </a:lnTo>
                  <a:lnTo>
                    <a:pt x="857" y="57"/>
                  </a:lnTo>
                  <a:lnTo>
                    <a:pt x="856" y="49"/>
                  </a:lnTo>
                  <a:lnTo>
                    <a:pt x="852" y="38"/>
                  </a:lnTo>
                  <a:lnTo>
                    <a:pt x="851" y="35"/>
                  </a:lnTo>
                  <a:lnTo>
                    <a:pt x="846" y="28"/>
                  </a:lnTo>
                  <a:lnTo>
                    <a:pt x="835" y="17"/>
                  </a:lnTo>
                  <a:lnTo>
                    <a:pt x="828" y="12"/>
                  </a:lnTo>
                  <a:lnTo>
                    <a:pt x="818" y="8"/>
                  </a:lnTo>
                  <a:lnTo>
                    <a:pt x="818" y="61"/>
                  </a:lnTo>
                  <a:lnTo>
                    <a:pt x="818" y="73"/>
                  </a:lnTo>
                  <a:lnTo>
                    <a:pt x="816" y="79"/>
                  </a:lnTo>
                  <a:lnTo>
                    <a:pt x="811" y="84"/>
                  </a:lnTo>
                  <a:lnTo>
                    <a:pt x="806" y="88"/>
                  </a:lnTo>
                  <a:lnTo>
                    <a:pt x="799" y="90"/>
                  </a:lnTo>
                  <a:lnTo>
                    <a:pt x="747" y="90"/>
                  </a:lnTo>
                  <a:lnTo>
                    <a:pt x="747" y="38"/>
                  </a:lnTo>
                  <a:lnTo>
                    <a:pt x="794" y="38"/>
                  </a:lnTo>
                  <a:lnTo>
                    <a:pt x="798" y="39"/>
                  </a:lnTo>
                  <a:lnTo>
                    <a:pt x="805" y="42"/>
                  </a:lnTo>
                  <a:lnTo>
                    <a:pt x="808" y="44"/>
                  </a:lnTo>
                  <a:lnTo>
                    <a:pt x="813" y="49"/>
                  </a:lnTo>
                  <a:lnTo>
                    <a:pt x="815" y="52"/>
                  </a:lnTo>
                  <a:lnTo>
                    <a:pt x="818" y="58"/>
                  </a:lnTo>
                  <a:lnTo>
                    <a:pt x="818" y="61"/>
                  </a:lnTo>
                  <a:lnTo>
                    <a:pt x="818" y="8"/>
                  </a:lnTo>
                  <a:lnTo>
                    <a:pt x="811" y="5"/>
                  </a:lnTo>
                  <a:lnTo>
                    <a:pt x="801" y="4"/>
                  </a:lnTo>
                  <a:lnTo>
                    <a:pt x="708" y="4"/>
                  </a:lnTo>
                  <a:lnTo>
                    <a:pt x="708" y="197"/>
                  </a:lnTo>
                  <a:lnTo>
                    <a:pt x="747" y="197"/>
                  </a:lnTo>
                  <a:lnTo>
                    <a:pt x="747" y="126"/>
                  </a:lnTo>
                  <a:lnTo>
                    <a:pt x="785" y="126"/>
                  </a:lnTo>
                  <a:lnTo>
                    <a:pt x="816" y="197"/>
                  </a:lnTo>
                  <a:lnTo>
                    <a:pt x="859" y="197"/>
                  </a:lnTo>
                  <a:close/>
                  <a:moveTo>
                    <a:pt x="1022" y="3"/>
                  </a:moveTo>
                  <a:lnTo>
                    <a:pt x="883" y="3"/>
                  </a:lnTo>
                  <a:lnTo>
                    <a:pt x="883" y="39"/>
                  </a:lnTo>
                  <a:lnTo>
                    <a:pt x="983" y="39"/>
                  </a:lnTo>
                  <a:lnTo>
                    <a:pt x="983" y="79"/>
                  </a:lnTo>
                  <a:lnTo>
                    <a:pt x="895" y="79"/>
                  </a:lnTo>
                  <a:lnTo>
                    <a:pt x="895" y="115"/>
                  </a:lnTo>
                  <a:lnTo>
                    <a:pt x="983" y="115"/>
                  </a:lnTo>
                  <a:lnTo>
                    <a:pt x="983" y="161"/>
                  </a:lnTo>
                  <a:lnTo>
                    <a:pt x="883" y="161"/>
                  </a:lnTo>
                  <a:lnTo>
                    <a:pt x="883" y="197"/>
                  </a:lnTo>
                  <a:lnTo>
                    <a:pt x="1022" y="197"/>
                  </a:lnTo>
                  <a:lnTo>
                    <a:pt x="1022" y="161"/>
                  </a:lnTo>
                  <a:lnTo>
                    <a:pt x="1022" y="115"/>
                  </a:lnTo>
                  <a:lnTo>
                    <a:pt x="1022" y="79"/>
                  </a:lnTo>
                  <a:lnTo>
                    <a:pt x="1022" y="39"/>
                  </a:lnTo>
                  <a:lnTo>
                    <a:pt x="1022" y="3"/>
                  </a:lnTo>
                  <a:close/>
                </a:path>
              </a:pathLst>
            </a:custGeom>
            <a:solidFill>
              <a:srgbClr val="6B6F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48" name="Picture 52">
              <a:extLst>
                <a:ext uri="{FF2B5EF4-FFF2-40B4-BE49-F238E27FC236}">
                  <a16:creationId xmlns:a16="http://schemas.microsoft.com/office/drawing/2014/main" id="{032DF3AA-06FC-20D3-5243-E1BF34439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31" y="9512"/>
              <a:ext cx="45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53">
              <a:extLst>
                <a:ext uri="{FF2B5EF4-FFF2-40B4-BE49-F238E27FC236}">
                  <a16:creationId xmlns:a16="http://schemas.microsoft.com/office/drawing/2014/main" id="{12A1FF22-2C57-3262-2964-9BE114D282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45" y="9368"/>
              <a:ext cx="1731"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2" name="Picture 56">
              <a:extLst>
                <a:ext uri="{FF2B5EF4-FFF2-40B4-BE49-F238E27FC236}">
                  <a16:creationId xmlns:a16="http://schemas.microsoft.com/office/drawing/2014/main" id="{F6C0C446-4B21-1137-9E33-D8D8C5F4A1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25" y="987"/>
              <a:ext cx="2384"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3" name="Picture 57">
              <a:extLst>
                <a:ext uri="{FF2B5EF4-FFF2-40B4-BE49-F238E27FC236}">
                  <a16:creationId xmlns:a16="http://schemas.microsoft.com/office/drawing/2014/main" id="{0FD33309-797B-1235-B30E-53BFBAABC9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67" y="987"/>
              <a:ext cx="2553"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4" name="Picture 58">
              <a:extLst>
                <a:ext uri="{FF2B5EF4-FFF2-40B4-BE49-F238E27FC236}">
                  <a16:creationId xmlns:a16="http://schemas.microsoft.com/office/drawing/2014/main" id="{5D8ADE64-9A63-7E94-E809-2C887B80610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283" y="987"/>
              <a:ext cx="1737" cy="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5" name="Picture 59">
              <a:extLst>
                <a:ext uri="{FF2B5EF4-FFF2-40B4-BE49-F238E27FC236}">
                  <a16:creationId xmlns:a16="http://schemas.microsoft.com/office/drawing/2014/main" id="{11B399A9-7202-A1B8-C982-85E3474D1F9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87" y="8081"/>
              <a:ext cx="1571"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60">
              <a:extLst>
                <a:ext uri="{FF2B5EF4-FFF2-40B4-BE49-F238E27FC236}">
                  <a16:creationId xmlns:a16="http://schemas.microsoft.com/office/drawing/2014/main" id="{267F064F-7961-482F-5B98-D58F6B2AC095}"/>
                </a:ext>
              </a:extLst>
            </p:cNvPr>
            <p:cNvSpPr>
              <a:spLocks/>
            </p:cNvSpPr>
            <p:nvPr/>
          </p:nvSpPr>
          <p:spPr bwMode="auto">
            <a:xfrm>
              <a:off x="12427" y="8383"/>
              <a:ext cx="340" cy="486"/>
            </a:xfrm>
            <a:custGeom>
              <a:avLst/>
              <a:gdLst>
                <a:gd name="T0" fmla="+- 0 12475 12428"/>
                <a:gd name="T1" fmla="*/ T0 w 340"/>
                <a:gd name="T2" fmla="+- 0 8393 8383"/>
                <a:gd name="T3" fmla="*/ 8393 h 486"/>
                <a:gd name="T4" fmla="+- 0 12434 12428"/>
                <a:gd name="T5" fmla="*/ T4 w 340"/>
                <a:gd name="T6" fmla="+- 0 8438 8383"/>
                <a:gd name="T7" fmla="*/ 8438 h 486"/>
                <a:gd name="T8" fmla="+- 0 12439 12428"/>
                <a:gd name="T9" fmla="*/ T8 w 340"/>
                <a:gd name="T10" fmla="+- 0 8535 8383"/>
                <a:gd name="T11" fmla="*/ 8535 h 486"/>
                <a:gd name="T12" fmla="+- 0 12508 12428"/>
                <a:gd name="T13" fmla="*/ T12 w 340"/>
                <a:gd name="T14" fmla="+- 0 8708 8383"/>
                <a:gd name="T15" fmla="*/ 8708 h 486"/>
                <a:gd name="T16" fmla="+- 0 12580 12428"/>
                <a:gd name="T17" fmla="*/ T16 w 340"/>
                <a:gd name="T18" fmla="+- 0 8847 8383"/>
                <a:gd name="T19" fmla="*/ 8847 h 486"/>
                <a:gd name="T20" fmla="+- 0 12615 12428"/>
                <a:gd name="T21" fmla="*/ T20 w 340"/>
                <a:gd name="T22" fmla="+- 0 8847 8383"/>
                <a:gd name="T23" fmla="*/ 8847 h 486"/>
                <a:gd name="T24" fmla="+- 0 12598 12428"/>
                <a:gd name="T25" fmla="*/ T24 w 340"/>
                <a:gd name="T26" fmla="+- 0 8814 8383"/>
                <a:gd name="T27" fmla="*/ 8814 h 486"/>
                <a:gd name="T28" fmla="+- 0 12565 12428"/>
                <a:gd name="T29" fmla="*/ T28 w 340"/>
                <a:gd name="T30" fmla="+- 0 8752 8383"/>
                <a:gd name="T31" fmla="*/ 8752 h 486"/>
                <a:gd name="T32" fmla="+- 0 12496 12428"/>
                <a:gd name="T33" fmla="*/ T32 w 340"/>
                <a:gd name="T34" fmla="+- 0 8599 8383"/>
                <a:gd name="T35" fmla="*/ 8599 h 486"/>
                <a:gd name="T36" fmla="+- 0 12461 12428"/>
                <a:gd name="T37" fmla="*/ T36 w 340"/>
                <a:gd name="T38" fmla="+- 0 8470 8383"/>
                <a:gd name="T39" fmla="*/ 8470 h 486"/>
                <a:gd name="T40" fmla="+- 0 12467 12428"/>
                <a:gd name="T41" fmla="*/ T40 w 340"/>
                <a:gd name="T42" fmla="+- 0 8442 8383"/>
                <a:gd name="T43" fmla="*/ 8442 h 486"/>
                <a:gd name="T44" fmla="+- 0 12487 12428"/>
                <a:gd name="T45" fmla="*/ T44 w 340"/>
                <a:gd name="T46" fmla="+- 0 8423 8383"/>
                <a:gd name="T47" fmla="*/ 8423 h 486"/>
                <a:gd name="T48" fmla="+- 0 12516 12428"/>
                <a:gd name="T49" fmla="*/ T48 w 340"/>
                <a:gd name="T50" fmla="+- 0 8418 8383"/>
                <a:gd name="T51" fmla="*/ 8418 h 486"/>
                <a:gd name="T52" fmla="+- 0 12760 12428"/>
                <a:gd name="T53" fmla="*/ T52 w 340"/>
                <a:gd name="T54" fmla="+- 0 8438 8383"/>
                <a:gd name="T55" fmla="*/ 8438 h 486"/>
                <a:gd name="T56" fmla="+- 0 12731 12428"/>
                <a:gd name="T57" fmla="*/ T56 w 340"/>
                <a:gd name="T58" fmla="+- 0 8445 8383"/>
                <a:gd name="T59" fmla="*/ 8445 h 486"/>
                <a:gd name="T60" fmla="+- 0 12734 12428"/>
                <a:gd name="T61" fmla="*/ T60 w 340"/>
                <a:gd name="T62" fmla="+- 0 8470 8383"/>
                <a:gd name="T63" fmla="*/ 8470 h 486"/>
                <a:gd name="T64" fmla="+- 0 12699 12428"/>
                <a:gd name="T65" fmla="*/ T64 w 340"/>
                <a:gd name="T66" fmla="+- 0 8599 8383"/>
                <a:gd name="T67" fmla="*/ 8599 h 486"/>
                <a:gd name="T68" fmla="+- 0 12631 12428"/>
                <a:gd name="T69" fmla="*/ T68 w 340"/>
                <a:gd name="T70" fmla="+- 0 8752 8383"/>
                <a:gd name="T71" fmla="*/ 8752 h 486"/>
                <a:gd name="T72" fmla="+- 0 12598 12428"/>
                <a:gd name="T73" fmla="*/ T72 w 340"/>
                <a:gd name="T74" fmla="+- 0 8814 8383"/>
                <a:gd name="T75" fmla="*/ 8814 h 486"/>
                <a:gd name="T76" fmla="+- 0 12648 12428"/>
                <a:gd name="T77" fmla="*/ T76 w 340"/>
                <a:gd name="T78" fmla="+- 0 8788 8383"/>
                <a:gd name="T79" fmla="*/ 8788 h 486"/>
                <a:gd name="T80" fmla="+- 0 12727 12428"/>
                <a:gd name="T81" fmla="*/ T80 w 340"/>
                <a:gd name="T82" fmla="+- 0 8619 8383"/>
                <a:gd name="T83" fmla="*/ 8619 h 486"/>
                <a:gd name="T84" fmla="+- 0 12768 12428"/>
                <a:gd name="T85" fmla="*/ T84 w 340"/>
                <a:gd name="T86" fmla="+- 0 8470 8383"/>
                <a:gd name="T87" fmla="*/ 8470 h 486"/>
                <a:gd name="T88" fmla="+- 0 12760 12428"/>
                <a:gd name="T89" fmla="*/ T88 w 340"/>
                <a:gd name="T90" fmla="+- 0 8438 8383"/>
                <a:gd name="T91" fmla="*/ 8438 h 486"/>
                <a:gd name="T92" fmla="+- 0 12487 12428"/>
                <a:gd name="T93" fmla="*/ T92 w 340"/>
                <a:gd name="T94" fmla="+- 0 8423 8383"/>
                <a:gd name="T95" fmla="*/ 8423 h 486"/>
                <a:gd name="T96" fmla="+- 0 12525 12428"/>
                <a:gd name="T97" fmla="*/ T96 w 340"/>
                <a:gd name="T98" fmla="+- 0 8482 8383"/>
                <a:gd name="T99" fmla="*/ 8482 h 486"/>
                <a:gd name="T100" fmla="+- 0 12598 12428"/>
                <a:gd name="T101" fmla="*/ T100 w 340"/>
                <a:gd name="T102" fmla="+- 0 8506 8383"/>
                <a:gd name="T103" fmla="*/ 8506 h 486"/>
                <a:gd name="T104" fmla="+- 0 12668 12428"/>
                <a:gd name="T105" fmla="*/ T104 w 340"/>
                <a:gd name="T106" fmla="+- 0 8484 8383"/>
                <a:gd name="T107" fmla="*/ 8484 h 486"/>
                <a:gd name="T108" fmla="+- 0 12598 12428"/>
                <a:gd name="T109" fmla="*/ T108 w 340"/>
                <a:gd name="T110" fmla="+- 0 8472 8383"/>
                <a:gd name="T111" fmla="*/ 8472 h 486"/>
                <a:gd name="T112" fmla="+- 0 12534 12428"/>
                <a:gd name="T113" fmla="*/ T112 w 340"/>
                <a:gd name="T114" fmla="+- 0 8447 8383"/>
                <a:gd name="T115" fmla="*/ 8447 h 486"/>
                <a:gd name="T116" fmla="+- 0 12726 12428"/>
                <a:gd name="T117" fmla="*/ T116 w 340"/>
                <a:gd name="T118" fmla="+- 0 8396 8383"/>
                <a:gd name="T119" fmla="*/ 8396 h 486"/>
                <a:gd name="T120" fmla="+- 0 12694 12428"/>
                <a:gd name="T121" fmla="*/ T120 w 340"/>
                <a:gd name="T122" fmla="+- 0 8422 8383"/>
                <a:gd name="T123" fmla="*/ 8422 h 486"/>
                <a:gd name="T124" fmla="+- 0 12634 12428"/>
                <a:gd name="T125" fmla="*/ T124 w 340"/>
                <a:gd name="T126" fmla="+- 0 8465 8383"/>
                <a:gd name="T127" fmla="*/ 8465 h 486"/>
                <a:gd name="T128" fmla="+- 0 12682 12428"/>
                <a:gd name="T129" fmla="*/ T128 w 340"/>
                <a:gd name="T130" fmla="+- 0 8472 8383"/>
                <a:gd name="T131" fmla="*/ 8472 h 486"/>
                <a:gd name="T132" fmla="+- 0 12724 12428"/>
                <a:gd name="T133" fmla="*/ T132 w 340"/>
                <a:gd name="T134" fmla="+- 0 8438 8383"/>
                <a:gd name="T135" fmla="*/ 8438 h 486"/>
                <a:gd name="T136" fmla="+- 0 12757 12428"/>
                <a:gd name="T137" fmla="*/ T136 w 340"/>
                <a:gd name="T138" fmla="+- 0 8428 8383"/>
                <a:gd name="T139" fmla="*/ 8428 h 486"/>
                <a:gd name="T140" fmla="+- 0 12726 12428"/>
                <a:gd name="T141" fmla="*/ T140 w 340"/>
                <a:gd name="T142" fmla="+- 0 8396 8383"/>
                <a:gd name="T143" fmla="*/ 8396 h 4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340" h="486">
                  <a:moveTo>
                    <a:pt x="78" y="0"/>
                  </a:moveTo>
                  <a:lnTo>
                    <a:pt x="47" y="10"/>
                  </a:lnTo>
                  <a:lnTo>
                    <a:pt x="22" y="29"/>
                  </a:lnTo>
                  <a:lnTo>
                    <a:pt x="6" y="55"/>
                  </a:lnTo>
                  <a:lnTo>
                    <a:pt x="0" y="87"/>
                  </a:lnTo>
                  <a:lnTo>
                    <a:pt x="11" y="152"/>
                  </a:lnTo>
                  <a:lnTo>
                    <a:pt x="41" y="236"/>
                  </a:lnTo>
                  <a:lnTo>
                    <a:pt x="80" y="325"/>
                  </a:lnTo>
                  <a:lnTo>
                    <a:pt x="120" y="405"/>
                  </a:lnTo>
                  <a:lnTo>
                    <a:pt x="152" y="464"/>
                  </a:lnTo>
                  <a:lnTo>
                    <a:pt x="170" y="486"/>
                  </a:lnTo>
                  <a:lnTo>
                    <a:pt x="187" y="464"/>
                  </a:lnTo>
                  <a:lnTo>
                    <a:pt x="205" y="431"/>
                  </a:lnTo>
                  <a:lnTo>
                    <a:pt x="170" y="431"/>
                  </a:lnTo>
                  <a:lnTo>
                    <a:pt x="168" y="427"/>
                  </a:lnTo>
                  <a:lnTo>
                    <a:pt x="137" y="369"/>
                  </a:lnTo>
                  <a:lnTo>
                    <a:pt x="102" y="294"/>
                  </a:lnTo>
                  <a:lnTo>
                    <a:pt x="68" y="216"/>
                  </a:lnTo>
                  <a:lnTo>
                    <a:pt x="43" y="143"/>
                  </a:lnTo>
                  <a:lnTo>
                    <a:pt x="33" y="87"/>
                  </a:lnTo>
                  <a:lnTo>
                    <a:pt x="35" y="72"/>
                  </a:lnTo>
                  <a:lnTo>
                    <a:pt x="39" y="59"/>
                  </a:lnTo>
                  <a:lnTo>
                    <a:pt x="47" y="48"/>
                  </a:lnTo>
                  <a:lnTo>
                    <a:pt x="59" y="40"/>
                  </a:lnTo>
                  <a:lnTo>
                    <a:pt x="91" y="40"/>
                  </a:lnTo>
                  <a:lnTo>
                    <a:pt x="88" y="35"/>
                  </a:lnTo>
                  <a:lnTo>
                    <a:pt x="78" y="0"/>
                  </a:lnTo>
                  <a:close/>
                  <a:moveTo>
                    <a:pt x="332" y="55"/>
                  </a:moveTo>
                  <a:lnTo>
                    <a:pt x="296" y="55"/>
                  </a:lnTo>
                  <a:lnTo>
                    <a:pt x="303" y="62"/>
                  </a:lnTo>
                  <a:lnTo>
                    <a:pt x="306" y="78"/>
                  </a:lnTo>
                  <a:lnTo>
                    <a:pt x="306" y="87"/>
                  </a:lnTo>
                  <a:lnTo>
                    <a:pt x="296" y="143"/>
                  </a:lnTo>
                  <a:lnTo>
                    <a:pt x="271" y="216"/>
                  </a:lnTo>
                  <a:lnTo>
                    <a:pt x="238" y="294"/>
                  </a:lnTo>
                  <a:lnTo>
                    <a:pt x="203" y="369"/>
                  </a:lnTo>
                  <a:lnTo>
                    <a:pt x="172" y="427"/>
                  </a:lnTo>
                  <a:lnTo>
                    <a:pt x="170" y="431"/>
                  </a:lnTo>
                  <a:lnTo>
                    <a:pt x="205" y="431"/>
                  </a:lnTo>
                  <a:lnTo>
                    <a:pt x="220" y="405"/>
                  </a:lnTo>
                  <a:lnTo>
                    <a:pt x="260" y="325"/>
                  </a:lnTo>
                  <a:lnTo>
                    <a:pt x="299" y="236"/>
                  </a:lnTo>
                  <a:lnTo>
                    <a:pt x="328" y="152"/>
                  </a:lnTo>
                  <a:lnTo>
                    <a:pt x="340" y="87"/>
                  </a:lnTo>
                  <a:lnTo>
                    <a:pt x="337" y="65"/>
                  </a:lnTo>
                  <a:lnTo>
                    <a:pt x="332" y="55"/>
                  </a:lnTo>
                  <a:close/>
                  <a:moveTo>
                    <a:pt x="91" y="40"/>
                  </a:moveTo>
                  <a:lnTo>
                    <a:pt x="59" y="40"/>
                  </a:lnTo>
                  <a:lnTo>
                    <a:pt x="74" y="72"/>
                  </a:lnTo>
                  <a:lnTo>
                    <a:pt x="97" y="99"/>
                  </a:lnTo>
                  <a:lnTo>
                    <a:pt x="129" y="116"/>
                  </a:lnTo>
                  <a:lnTo>
                    <a:pt x="170" y="123"/>
                  </a:lnTo>
                  <a:lnTo>
                    <a:pt x="209" y="117"/>
                  </a:lnTo>
                  <a:lnTo>
                    <a:pt x="240" y="101"/>
                  </a:lnTo>
                  <a:lnTo>
                    <a:pt x="254" y="89"/>
                  </a:lnTo>
                  <a:lnTo>
                    <a:pt x="170" y="89"/>
                  </a:lnTo>
                  <a:lnTo>
                    <a:pt x="133" y="82"/>
                  </a:lnTo>
                  <a:lnTo>
                    <a:pt x="106" y="64"/>
                  </a:lnTo>
                  <a:lnTo>
                    <a:pt x="91" y="40"/>
                  </a:lnTo>
                  <a:close/>
                  <a:moveTo>
                    <a:pt x="298" y="13"/>
                  </a:moveTo>
                  <a:lnTo>
                    <a:pt x="294" y="16"/>
                  </a:lnTo>
                  <a:lnTo>
                    <a:pt x="266" y="39"/>
                  </a:lnTo>
                  <a:lnTo>
                    <a:pt x="237" y="63"/>
                  </a:lnTo>
                  <a:lnTo>
                    <a:pt x="206" y="82"/>
                  </a:lnTo>
                  <a:lnTo>
                    <a:pt x="170" y="89"/>
                  </a:lnTo>
                  <a:lnTo>
                    <a:pt x="254" y="89"/>
                  </a:lnTo>
                  <a:lnTo>
                    <a:pt x="268" y="79"/>
                  </a:lnTo>
                  <a:lnTo>
                    <a:pt x="296" y="55"/>
                  </a:lnTo>
                  <a:lnTo>
                    <a:pt x="332" y="55"/>
                  </a:lnTo>
                  <a:lnTo>
                    <a:pt x="329" y="45"/>
                  </a:lnTo>
                  <a:lnTo>
                    <a:pt x="315" y="27"/>
                  </a:lnTo>
                  <a:lnTo>
                    <a:pt x="298" y="13"/>
                  </a:lnTo>
                  <a:close/>
                </a:path>
              </a:pathLst>
            </a:custGeom>
            <a:solidFill>
              <a:srgbClr val="B0B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57" name="Picture 61">
              <a:extLst>
                <a:ext uri="{FF2B5EF4-FFF2-40B4-BE49-F238E27FC236}">
                  <a16:creationId xmlns:a16="http://schemas.microsoft.com/office/drawing/2014/main" id="{5E10A165-5992-F4B8-A4D9-148CDF1619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24" y="8291"/>
              <a:ext cx="550"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62">
              <a:extLst>
                <a:ext uri="{FF2B5EF4-FFF2-40B4-BE49-F238E27FC236}">
                  <a16:creationId xmlns:a16="http://schemas.microsoft.com/office/drawing/2014/main" id="{C818374F-A30D-4634-4EB1-D81157DEAECB}"/>
                </a:ext>
              </a:extLst>
            </p:cNvPr>
            <p:cNvSpPr>
              <a:spLocks noChangeArrowheads="1"/>
            </p:cNvSpPr>
            <p:nvPr/>
          </p:nvSpPr>
          <p:spPr bwMode="auto">
            <a:xfrm>
              <a:off x="13107" y="8445"/>
              <a:ext cx="73" cy="279"/>
            </a:xfrm>
            <a:prstGeom prst="rect">
              <a:avLst/>
            </a:prstGeom>
            <a:solidFill>
              <a:srgbClr val="0059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59" name="Picture 63">
              <a:extLst>
                <a:ext uri="{FF2B5EF4-FFF2-40B4-BE49-F238E27FC236}">
                  <a16:creationId xmlns:a16="http://schemas.microsoft.com/office/drawing/2014/main" id="{9D180FDB-261E-EC21-51AB-0F0F2A429B3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35" y="8440"/>
              <a:ext cx="265"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0" name="Picture 64">
              <a:extLst>
                <a:ext uri="{FF2B5EF4-FFF2-40B4-BE49-F238E27FC236}">
                  <a16:creationId xmlns:a16="http://schemas.microsoft.com/office/drawing/2014/main" id="{7515A6EF-1683-427F-3C3B-D918C489DA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40" y="8438"/>
              <a:ext cx="255"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1" name="Picture 65">
              <a:extLst>
                <a:ext uri="{FF2B5EF4-FFF2-40B4-BE49-F238E27FC236}">
                  <a16:creationId xmlns:a16="http://schemas.microsoft.com/office/drawing/2014/main" id="{99F41CE1-DAC4-CEDB-F349-01986A640A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28" y="8445"/>
              <a:ext cx="540" cy="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66">
              <a:extLst>
                <a:ext uri="{FF2B5EF4-FFF2-40B4-BE49-F238E27FC236}">
                  <a16:creationId xmlns:a16="http://schemas.microsoft.com/office/drawing/2014/main" id="{565DDA08-918B-1CC0-28B4-2C35A790F201}"/>
                </a:ext>
              </a:extLst>
            </p:cNvPr>
            <p:cNvSpPr>
              <a:spLocks/>
            </p:cNvSpPr>
            <p:nvPr/>
          </p:nvSpPr>
          <p:spPr bwMode="auto">
            <a:xfrm>
              <a:off x="15595" y="8449"/>
              <a:ext cx="40" cy="39"/>
            </a:xfrm>
            <a:custGeom>
              <a:avLst/>
              <a:gdLst>
                <a:gd name="T0" fmla="+- 0 15628 15595"/>
                <a:gd name="T1" fmla="*/ T0 w 40"/>
                <a:gd name="T2" fmla="+- 0 8449 8449"/>
                <a:gd name="T3" fmla="*/ 8449 h 39"/>
                <a:gd name="T4" fmla="+- 0 15618 15595"/>
                <a:gd name="T5" fmla="*/ T4 w 40"/>
                <a:gd name="T6" fmla="+- 0 8449 8449"/>
                <a:gd name="T7" fmla="*/ 8449 h 39"/>
                <a:gd name="T8" fmla="+- 0 15595 15595"/>
                <a:gd name="T9" fmla="*/ T8 w 40"/>
                <a:gd name="T10" fmla="+- 0 8449 8449"/>
                <a:gd name="T11" fmla="*/ 8449 h 39"/>
                <a:gd name="T12" fmla="+- 0 15595 15595"/>
                <a:gd name="T13" fmla="*/ T12 w 40"/>
                <a:gd name="T14" fmla="+- 0 8488 8449"/>
                <a:gd name="T15" fmla="*/ 8488 h 39"/>
                <a:gd name="T16" fmla="+- 0 15628 15595"/>
                <a:gd name="T17" fmla="*/ T16 w 40"/>
                <a:gd name="T18" fmla="+- 0 8488 8449"/>
                <a:gd name="T19" fmla="*/ 8488 h 39"/>
                <a:gd name="T20" fmla="+- 0 15634 15595"/>
                <a:gd name="T21" fmla="*/ T20 w 40"/>
                <a:gd name="T22" fmla="+- 0 8481 8449"/>
                <a:gd name="T23" fmla="*/ 8481 h 39"/>
                <a:gd name="T24" fmla="+- 0 15634 15595"/>
                <a:gd name="T25" fmla="*/ T24 w 40"/>
                <a:gd name="T26" fmla="+- 0 8456 8449"/>
                <a:gd name="T27" fmla="*/ 8456 h 39"/>
                <a:gd name="T28" fmla="+- 0 15628 15595"/>
                <a:gd name="T29" fmla="*/ T28 w 40"/>
                <a:gd name="T30" fmla="+- 0 8449 8449"/>
                <a:gd name="T31" fmla="*/ 8449 h 39"/>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40" h="39">
                  <a:moveTo>
                    <a:pt x="33" y="0"/>
                  </a:moveTo>
                  <a:lnTo>
                    <a:pt x="23" y="0"/>
                  </a:lnTo>
                  <a:lnTo>
                    <a:pt x="0" y="0"/>
                  </a:lnTo>
                  <a:lnTo>
                    <a:pt x="0" y="39"/>
                  </a:lnTo>
                  <a:lnTo>
                    <a:pt x="33" y="39"/>
                  </a:lnTo>
                  <a:lnTo>
                    <a:pt x="39" y="32"/>
                  </a:lnTo>
                  <a:lnTo>
                    <a:pt x="39" y="7"/>
                  </a:lnTo>
                  <a:lnTo>
                    <a:pt x="33" y="0"/>
                  </a:lnTo>
                  <a:close/>
                </a:path>
              </a:pathLst>
            </a:custGeom>
            <a:solidFill>
              <a:srgbClr val="009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63" name="Picture 67">
              <a:extLst>
                <a:ext uri="{FF2B5EF4-FFF2-40B4-BE49-F238E27FC236}">
                  <a16:creationId xmlns:a16="http://schemas.microsoft.com/office/drawing/2014/main" id="{872A9261-39BE-0E93-EF08-0CF471CBCE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824" y="8446"/>
              <a:ext cx="10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68">
              <a:extLst>
                <a:ext uri="{FF2B5EF4-FFF2-40B4-BE49-F238E27FC236}">
                  <a16:creationId xmlns:a16="http://schemas.microsoft.com/office/drawing/2014/main" id="{8C5C8FD0-FA71-0425-5D25-338F9365596B}"/>
                </a:ext>
              </a:extLst>
            </p:cNvPr>
            <p:cNvSpPr>
              <a:spLocks/>
            </p:cNvSpPr>
            <p:nvPr/>
          </p:nvSpPr>
          <p:spPr bwMode="auto">
            <a:xfrm>
              <a:off x="14922" y="8316"/>
              <a:ext cx="1494" cy="527"/>
            </a:xfrm>
            <a:custGeom>
              <a:avLst/>
              <a:gdLst>
                <a:gd name="T0" fmla="+- 0 15073 14923"/>
                <a:gd name="T1" fmla="*/ T0 w 1494"/>
                <a:gd name="T2" fmla="+- 0 8543 8317"/>
                <a:gd name="T3" fmla="*/ 8543 h 527"/>
                <a:gd name="T4" fmla="+- 0 16328 14923"/>
                <a:gd name="T5" fmla="*/ T4 w 1494"/>
                <a:gd name="T6" fmla="+- 0 8568 8317"/>
                <a:gd name="T7" fmla="*/ 8568 h 527"/>
                <a:gd name="T8" fmla="+- 0 16403 14923"/>
                <a:gd name="T9" fmla="*/ T8 w 1494"/>
                <a:gd name="T10" fmla="+- 0 8474 8317"/>
                <a:gd name="T11" fmla="*/ 8474 h 527"/>
                <a:gd name="T12" fmla="+- 0 16328 14923"/>
                <a:gd name="T13" fmla="*/ T12 w 1494"/>
                <a:gd name="T14" fmla="+- 0 8443 8317"/>
                <a:gd name="T15" fmla="*/ 8443 h 527"/>
                <a:gd name="T16" fmla="+- 0 16045 14923"/>
                <a:gd name="T17" fmla="*/ T16 w 1494"/>
                <a:gd name="T18" fmla="+- 0 8380 8317"/>
                <a:gd name="T19" fmla="*/ 8380 h 527"/>
                <a:gd name="T20" fmla="+- 0 16015 14923"/>
                <a:gd name="T21" fmla="*/ T20 w 1494"/>
                <a:gd name="T22" fmla="+- 0 8317 8317"/>
                <a:gd name="T23" fmla="*/ 8317 h 527"/>
                <a:gd name="T24" fmla="+- 0 15976 14923"/>
                <a:gd name="T25" fmla="*/ T24 w 1494"/>
                <a:gd name="T26" fmla="+- 0 8598 8317"/>
                <a:gd name="T27" fmla="*/ 8598 h 527"/>
                <a:gd name="T28" fmla="+- 0 15857 14923"/>
                <a:gd name="T29" fmla="*/ T28 w 1494"/>
                <a:gd name="T30" fmla="+- 0 8631 8317"/>
                <a:gd name="T31" fmla="*/ 8631 h 527"/>
                <a:gd name="T32" fmla="+- 0 15778 14923"/>
                <a:gd name="T33" fmla="*/ T32 w 1494"/>
                <a:gd name="T34" fmla="+- 0 8598 8317"/>
                <a:gd name="T35" fmla="*/ 8598 h 527"/>
                <a:gd name="T36" fmla="+- 0 15739 14923"/>
                <a:gd name="T37" fmla="*/ T36 w 1494"/>
                <a:gd name="T38" fmla="+- 0 8505 8317"/>
                <a:gd name="T39" fmla="*/ 8505 h 527"/>
                <a:gd name="T40" fmla="+- 0 15822 14923"/>
                <a:gd name="T41" fmla="*/ T40 w 1494"/>
                <a:gd name="T42" fmla="+- 0 8387 8317"/>
                <a:gd name="T43" fmla="*/ 8387 h 527"/>
                <a:gd name="T44" fmla="+- 0 15932 14923"/>
                <a:gd name="T45" fmla="*/ T44 w 1494"/>
                <a:gd name="T46" fmla="+- 0 8387 8317"/>
                <a:gd name="T47" fmla="*/ 8387 h 527"/>
                <a:gd name="T48" fmla="+- 0 16005 14923"/>
                <a:gd name="T49" fmla="*/ T48 w 1494"/>
                <a:gd name="T50" fmla="+- 0 8454 8317"/>
                <a:gd name="T51" fmla="*/ 8454 h 527"/>
                <a:gd name="T52" fmla="+- 0 15730 14923"/>
                <a:gd name="T53" fmla="*/ T52 w 1494"/>
                <a:gd name="T54" fmla="+- 0 8317 8317"/>
                <a:gd name="T55" fmla="*/ 8317 h 527"/>
                <a:gd name="T56" fmla="+- 0 15591 14923"/>
                <a:gd name="T57" fmla="*/ T56 w 1494"/>
                <a:gd name="T58" fmla="+- 0 8566 8317"/>
                <a:gd name="T59" fmla="*/ 8566 h 527"/>
                <a:gd name="T60" fmla="+- 0 15513 14923"/>
                <a:gd name="T61" fmla="*/ T60 w 1494"/>
                <a:gd name="T62" fmla="+- 0 8631 8317"/>
                <a:gd name="T63" fmla="*/ 8631 h 527"/>
                <a:gd name="T64" fmla="+- 0 15513 14923"/>
                <a:gd name="T65" fmla="*/ T64 w 1494"/>
                <a:gd name="T66" fmla="+- 0 8380 8317"/>
                <a:gd name="T67" fmla="*/ 8380 h 527"/>
                <a:gd name="T68" fmla="+- 0 15696 14923"/>
                <a:gd name="T69" fmla="*/ T68 w 1494"/>
                <a:gd name="T70" fmla="+- 0 8403 8317"/>
                <a:gd name="T71" fmla="*/ 8403 h 527"/>
                <a:gd name="T72" fmla="+- 0 15717 14923"/>
                <a:gd name="T73" fmla="*/ T72 w 1494"/>
                <a:gd name="T74" fmla="+- 0 8494 8317"/>
                <a:gd name="T75" fmla="*/ 8494 h 527"/>
                <a:gd name="T76" fmla="+- 0 15674 14923"/>
                <a:gd name="T77" fmla="*/ T76 w 1494"/>
                <a:gd name="T78" fmla="+- 0 8538 8317"/>
                <a:gd name="T79" fmla="*/ 8538 h 527"/>
                <a:gd name="T80" fmla="+- 0 15471 14923"/>
                <a:gd name="T81" fmla="*/ T80 w 1494"/>
                <a:gd name="T82" fmla="+- 0 8317 8317"/>
                <a:gd name="T83" fmla="*/ 8317 h 527"/>
                <a:gd name="T84" fmla="+- 0 15389 14923"/>
                <a:gd name="T85" fmla="*/ T84 w 1494"/>
                <a:gd name="T86" fmla="+- 0 8460 8317"/>
                <a:gd name="T87" fmla="*/ 8460 h 527"/>
                <a:gd name="T88" fmla="+- 0 15371 14923"/>
                <a:gd name="T89" fmla="*/ T88 w 1494"/>
                <a:gd name="T90" fmla="+- 0 8447 8317"/>
                <a:gd name="T91" fmla="*/ 8447 h 527"/>
                <a:gd name="T92" fmla="+- 0 15317 14923"/>
                <a:gd name="T93" fmla="*/ T92 w 1494"/>
                <a:gd name="T94" fmla="+- 0 8463 8317"/>
                <a:gd name="T95" fmla="*/ 8463 h 527"/>
                <a:gd name="T96" fmla="+- 0 15305 14923"/>
                <a:gd name="T97" fmla="*/ T96 w 1494"/>
                <a:gd name="T98" fmla="+- 0 8530 8317"/>
                <a:gd name="T99" fmla="*/ 8530 h 527"/>
                <a:gd name="T100" fmla="+- 0 15357 14923"/>
                <a:gd name="T101" fmla="*/ T100 w 1494"/>
                <a:gd name="T102" fmla="+- 0 8565 8317"/>
                <a:gd name="T103" fmla="*/ 8565 h 527"/>
                <a:gd name="T104" fmla="+- 0 15390 14923"/>
                <a:gd name="T105" fmla="*/ T104 w 1494"/>
                <a:gd name="T106" fmla="+- 0 8557 8317"/>
                <a:gd name="T107" fmla="*/ 8557 h 527"/>
                <a:gd name="T108" fmla="+- 0 15352 14923"/>
                <a:gd name="T109" fmla="*/ T108 w 1494"/>
                <a:gd name="T110" fmla="+- 0 8483 8317"/>
                <a:gd name="T111" fmla="*/ 8483 h 527"/>
                <a:gd name="T112" fmla="+- 0 15462 14923"/>
                <a:gd name="T113" fmla="*/ T112 w 1494"/>
                <a:gd name="T114" fmla="+- 0 8499 8317"/>
                <a:gd name="T115" fmla="*/ 8499 h 527"/>
                <a:gd name="T116" fmla="+- 0 15410 14923"/>
                <a:gd name="T117" fmla="*/ T116 w 1494"/>
                <a:gd name="T118" fmla="+- 0 8625 8317"/>
                <a:gd name="T119" fmla="*/ 8625 h 527"/>
                <a:gd name="T120" fmla="+- 0 15331 14923"/>
                <a:gd name="T121" fmla="*/ T120 w 1494"/>
                <a:gd name="T122" fmla="+- 0 8631 8317"/>
                <a:gd name="T123" fmla="*/ 8631 h 527"/>
                <a:gd name="T124" fmla="+- 0 15227 14923"/>
                <a:gd name="T125" fmla="*/ T124 w 1494"/>
                <a:gd name="T126" fmla="+- 0 8559 8317"/>
                <a:gd name="T127" fmla="*/ 8559 h 527"/>
                <a:gd name="T128" fmla="+- 0 15123 14923"/>
                <a:gd name="T129" fmla="*/ T128 w 1494"/>
                <a:gd name="T130" fmla="+- 0 8596 8317"/>
                <a:gd name="T131" fmla="*/ 8596 h 527"/>
                <a:gd name="T132" fmla="+- 0 14963 14923"/>
                <a:gd name="T133" fmla="*/ T132 w 1494"/>
                <a:gd name="T134" fmla="+- 0 8631 8317"/>
                <a:gd name="T135" fmla="*/ 8631 h 527"/>
                <a:gd name="T136" fmla="+- 0 15227 14923"/>
                <a:gd name="T137" fmla="*/ T136 w 1494"/>
                <a:gd name="T138" fmla="+- 0 8631 8317"/>
                <a:gd name="T139" fmla="*/ 8631 h 527"/>
                <a:gd name="T140" fmla="+- 0 15216 14923"/>
                <a:gd name="T141" fmla="*/ T140 w 1494"/>
                <a:gd name="T142" fmla="+- 0 8506 8317"/>
                <a:gd name="T143" fmla="*/ 8506 h 527"/>
                <a:gd name="T144" fmla="+- 0 15300 14923"/>
                <a:gd name="T145" fmla="*/ T144 w 1494"/>
                <a:gd name="T146" fmla="+- 0 8387 8317"/>
                <a:gd name="T147" fmla="*/ 8387 h 527"/>
                <a:gd name="T148" fmla="+- 0 15389 14923"/>
                <a:gd name="T149" fmla="*/ T148 w 1494"/>
                <a:gd name="T150" fmla="+- 0 8381 8317"/>
                <a:gd name="T151" fmla="*/ 8381 h 527"/>
                <a:gd name="T152" fmla="+- 0 15471 14923"/>
                <a:gd name="T153" fmla="*/ T152 w 1494"/>
                <a:gd name="T154" fmla="+- 0 8427 8317"/>
                <a:gd name="T155" fmla="*/ 8427 h 527"/>
                <a:gd name="T156" fmla="+- 0 14923 14923"/>
                <a:gd name="T157" fmla="*/ T156 w 1494"/>
                <a:gd name="T158" fmla="+- 0 8844 8317"/>
                <a:gd name="T159" fmla="*/ 8844 h 527"/>
                <a:gd name="T160" fmla="+- 0 16045 14923"/>
                <a:gd name="T161" fmla="*/ T160 w 1494"/>
                <a:gd name="T162" fmla="+- 0 8457 8317"/>
                <a:gd name="T163" fmla="*/ 8457 h 527"/>
                <a:gd name="T164" fmla="+- 0 16184 14923"/>
                <a:gd name="T165" fmla="*/ T164 w 1494"/>
                <a:gd name="T166" fmla="+- 0 8631 8317"/>
                <a:gd name="T167" fmla="*/ 8631 h 527"/>
                <a:gd name="T168" fmla="+- 0 16231 14923"/>
                <a:gd name="T169" fmla="*/ T168 w 1494"/>
                <a:gd name="T170" fmla="+- 0 8631 8317"/>
                <a:gd name="T171" fmla="*/ 8631 h 52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Lst>
              <a:rect l="0" t="0" r="r" b="b"/>
              <a:pathLst>
                <a:path w="1494" h="527">
                  <a:moveTo>
                    <a:pt x="188" y="226"/>
                  </a:moveTo>
                  <a:lnTo>
                    <a:pt x="169" y="146"/>
                  </a:lnTo>
                  <a:lnTo>
                    <a:pt x="150" y="226"/>
                  </a:lnTo>
                  <a:lnTo>
                    <a:pt x="188" y="226"/>
                  </a:lnTo>
                  <a:close/>
                  <a:moveTo>
                    <a:pt x="1493" y="251"/>
                  </a:moveTo>
                  <a:lnTo>
                    <a:pt x="1405" y="251"/>
                  </a:lnTo>
                  <a:lnTo>
                    <a:pt x="1405" y="220"/>
                  </a:lnTo>
                  <a:lnTo>
                    <a:pt x="1480" y="220"/>
                  </a:lnTo>
                  <a:lnTo>
                    <a:pt x="1480" y="157"/>
                  </a:lnTo>
                  <a:lnTo>
                    <a:pt x="1405" y="157"/>
                  </a:lnTo>
                  <a:lnTo>
                    <a:pt x="1405" y="140"/>
                  </a:lnTo>
                  <a:lnTo>
                    <a:pt x="1405" y="126"/>
                  </a:lnTo>
                  <a:lnTo>
                    <a:pt x="1491" y="126"/>
                  </a:lnTo>
                  <a:lnTo>
                    <a:pt x="1491" y="63"/>
                  </a:lnTo>
                  <a:lnTo>
                    <a:pt x="1122" y="63"/>
                  </a:lnTo>
                  <a:lnTo>
                    <a:pt x="1122" y="60"/>
                  </a:lnTo>
                  <a:lnTo>
                    <a:pt x="1122" y="0"/>
                  </a:lnTo>
                  <a:lnTo>
                    <a:pt x="1092" y="0"/>
                  </a:lnTo>
                  <a:lnTo>
                    <a:pt x="1092" y="188"/>
                  </a:lnTo>
                  <a:lnTo>
                    <a:pt x="1082" y="240"/>
                  </a:lnTo>
                  <a:lnTo>
                    <a:pt x="1053" y="281"/>
                  </a:lnTo>
                  <a:lnTo>
                    <a:pt x="1009" y="308"/>
                  </a:lnTo>
                  <a:lnTo>
                    <a:pt x="954" y="318"/>
                  </a:lnTo>
                  <a:lnTo>
                    <a:pt x="934" y="314"/>
                  </a:lnTo>
                  <a:lnTo>
                    <a:pt x="899" y="308"/>
                  </a:lnTo>
                  <a:lnTo>
                    <a:pt x="855" y="281"/>
                  </a:lnTo>
                  <a:lnTo>
                    <a:pt x="827" y="240"/>
                  </a:lnTo>
                  <a:lnTo>
                    <a:pt x="816" y="188"/>
                  </a:lnTo>
                  <a:lnTo>
                    <a:pt x="827" y="137"/>
                  </a:lnTo>
                  <a:lnTo>
                    <a:pt x="855" y="96"/>
                  </a:lnTo>
                  <a:lnTo>
                    <a:pt x="899" y="70"/>
                  </a:lnTo>
                  <a:lnTo>
                    <a:pt x="940" y="63"/>
                  </a:lnTo>
                  <a:lnTo>
                    <a:pt x="954" y="60"/>
                  </a:lnTo>
                  <a:lnTo>
                    <a:pt x="1009" y="70"/>
                  </a:lnTo>
                  <a:lnTo>
                    <a:pt x="1053" y="97"/>
                  </a:lnTo>
                  <a:lnTo>
                    <a:pt x="1082" y="137"/>
                  </a:lnTo>
                  <a:lnTo>
                    <a:pt x="1092" y="188"/>
                  </a:lnTo>
                  <a:lnTo>
                    <a:pt x="1092" y="0"/>
                  </a:lnTo>
                  <a:lnTo>
                    <a:pt x="807" y="0"/>
                  </a:lnTo>
                  <a:lnTo>
                    <a:pt x="807" y="314"/>
                  </a:lnTo>
                  <a:lnTo>
                    <a:pt x="695" y="314"/>
                  </a:lnTo>
                  <a:lnTo>
                    <a:pt x="668" y="249"/>
                  </a:lnTo>
                  <a:lnTo>
                    <a:pt x="666" y="249"/>
                  </a:lnTo>
                  <a:lnTo>
                    <a:pt x="666" y="314"/>
                  </a:lnTo>
                  <a:lnTo>
                    <a:pt x="590" y="314"/>
                  </a:lnTo>
                  <a:lnTo>
                    <a:pt x="590" y="166"/>
                  </a:lnTo>
                  <a:lnTo>
                    <a:pt x="590" y="144"/>
                  </a:lnTo>
                  <a:lnTo>
                    <a:pt x="590" y="63"/>
                  </a:lnTo>
                  <a:lnTo>
                    <a:pt x="701" y="63"/>
                  </a:lnTo>
                  <a:lnTo>
                    <a:pt x="742" y="69"/>
                  </a:lnTo>
                  <a:lnTo>
                    <a:pt x="773" y="86"/>
                  </a:lnTo>
                  <a:lnTo>
                    <a:pt x="792" y="115"/>
                  </a:lnTo>
                  <a:lnTo>
                    <a:pt x="799" y="153"/>
                  </a:lnTo>
                  <a:lnTo>
                    <a:pt x="794" y="177"/>
                  </a:lnTo>
                  <a:lnTo>
                    <a:pt x="784" y="195"/>
                  </a:lnTo>
                  <a:lnTo>
                    <a:pt x="768" y="209"/>
                  </a:lnTo>
                  <a:lnTo>
                    <a:pt x="751" y="221"/>
                  </a:lnTo>
                  <a:lnTo>
                    <a:pt x="807" y="314"/>
                  </a:lnTo>
                  <a:lnTo>
                    <a:pt x="807" y="0"/>
                  </a:lnTo>
                  <a:lnTo>
                    <a:pt x="548" y="0"/>
                  </a:lnTo>
                  <a:lnTo>
                    <a:pt x="548" y="110"/>
                  </a:lnTo>
                  <a:lnTo>
                    <a:pt x="475" y="140"/>
                  </a:lnTo>
                  <a:lnTo>
                    <a:pt x="466" y="143"/>
                  </a:lnTo>
                  <a:lnTo>
                    <a:pt x="465" y="144"/>
                  </a:lnTo>
                  <a:lnTo>
                    <a:pt x="454" y="131"/>
                  </a:lnTo>
                  <a:lnTo>
                    <a:pt x="448" y="130"/>
                  </a:lnTo>
                  <a:lnTo>
                    <a:pt x="434" y="130"/>
                  </a:lnTo>
                  <a:lnTo>
                    <a:pt x="411" y="134"/>
                  </a:lnTo>
                  <a:lnTo>
                    <a:pt x="394" y="146"/>
                  </a:lnTo>
                  <a:lnTo>
                    <a:pt x="382" y="165"/>
                  </a:lnTo>
                  <a:lnTo>
                    <a:pt x="378" y="189"/>
                  </a:lnTo>
                  <a:lnTo>
                    <a:pt x="382" y="213"/>
                  </a:lnTo>
                  <a:lnTo>
                    <a:pt x="394" y="232"/>
                  </a:lnTo>
                  <a:lnTo>
                    <a:pt x="412" y="244"/>
                  </a:lnTo>
                  <a:lnTo>
                    <a:pt x="434" y="248"/>
                  </a:lnTo>
                  <a:lnTo>
                    <a:pt x="443" y="248"/>
                  </a:lnTo>
                  <a:lnTo>
                    <a:pt x="455" y="245"/>
                  </a:lnTo>
                  <a:lnTo>
                    <a:pt x="467" y="240"/>
                  </a:lnTo>
                  <a:lnTo>
                    <a:pt x="467" y="215"/>
                  </a:lnTo>
                  <a:lnTo>
                    <a:pt x="429" y="215"/>
                  </a:lnTo>
                  <a:lnTo>
                    <a:pt x="429" y="166"/>
                  </a:lnTo>
                  <a:lnTo>
                    <a:pt x="538" y="166"/>
                  </a:lnTo>
                  <a:lnTo>
                    <a:pt x="538" y="182"/>
                  </a:lnTo>
                  <a:lnTo>
                    <a:pt x="539" y="182"/>
                  </a:lnTo>
                  <a:lnTo>
                    <a:pt x="539" y="285"/>
                  </a:lnTo>
                  <a:lnTo>
                    <a:pt x="515" y="298"/>
                  </a:lnTo>
                  <a:lnTo>
                    <a:pt x="487" y="308"/>
                  </a:lnTo>
                  <a:lnTo>
                    <a:pt x="457" y="315"/>
                  </a:lnTo>
                  <a:lnTo>
                    <a:pt x="429" y="318"/>
                  </a:lnTo>
                  <a:lnTo>
                    <a:pt x="408" y="314"/>
                  </a:lnTo>
                  <a:lnTo>
                    <a:pt x="374" y="308"/>
                  </a:lnTo>
                  <a:lnTo>
                    <a:pt x="331" y="281"/>
                  </a:lnTo>
                  <a:lnTo>
                    <a:pt x="304" y="242"/>
                  </a:lnTo>
                  <a:lnTo>
                    <a:pt x="304" y="314"/>
                  </a:lnTo>
                  <a:lnTo>
                    <a:pt x="211" y="314"/>
                  </a:lnTo>
                  <a:lnTo>
                    <a:pt x="200" y="279"/>
                  </a:lnTo>
                  <a:lnTo>
                    <a:pt x="140" y="279"/>
                  </a:lnTo>
                  <a:lnTo>
                    <a:pt x="129" y="314"/>
                  </a:lnTo>
                  <a:lnTo>
                    <a:pt x="40" y="314"/>
                  </a:lnTo>
                  <a:lnTo>
                    <a:pt x="120" y="63"/>
                  </a:lnTo>
                  <a:lnTo>
                    <a:pt x="219" y="63"/>
                  </a:lnTo>
                  <a:lnTo>
                    <a:pt x="304" y="314"/>
                  </a:lnTo>
                  <a:lnTo>
                    <a:pt x="304" y="242"/>
                  </a:lnTo>
                  <a:lnTo>
                    <a:pt x="303" y="240"/>
                  </a:lnTo>
                  <a:lnTo>
                    <a:pt x="293" y="189"/>
                  </a:lnTo>
                  <a:lnTo>
                    <a:pt x="303" y="137"/>
                  </a:lnTo>
                  <a:lnTo>
                    <a:pt x="333" y="97"/>
                  </a:lnTo>
                  <a:lnTo>
                    <a:pt x="377" y="70"/>
                  </a:lnTo>
                  <a:lnTo>
                    <a:pt x="419" y="63"/>
                  </a:lnTo>
                  <a:lnTo>
                    <a:pt x="434" y="60"/>
                  </a:lnTo>
                  <a:lnTo>
                    <a:pt x="466" y="64"/>
                  </a:lnTo>
                  <a:lnTo>
                    <a:pt x="499" y="74"/>
                  </a:lnTo>
                  <a:lnTo>
                    <a:pt x="528" y="89"/>
                  </a:lnTo>
                  <a:lnTo>
                    <a:pt x="548" y="110"/>
                  </a:lnTo>
                  <a:lnTo>
                    <a:pt x="548" y="0"/>
                  </a:lnTo>
                  <a:lnTo>
                    <a:pt x="0" y="0"/>
                  </a:lnTo>
                  <a:lnTo>
                    <a:pt x="0" y="527"/>
                  </a:lnTo>
                  <a:lnTo>
                    <a:pt x="1122" y="527"/>
                  </a:lnTo>
                  <a:lnTo>
                    <a:pt x="1122" y="318"/>
                  </a:lnTo>
                  <a:lnTo>
                    <a:pt x="1122" y="140"/>
                  </a:lnTo>
                  <a:lnTo>
                    <a:pt x="1178" y="140"/>
                  </a:lnTo>
                  <a:lnTo>
                    <a:pt x="1178" y="314"/>
                  </a:lnTo>
                  <a:lnTo>
                    <a:pt x="1261" y="314"/>
                  </a:lnTo>
                  <a:lnTo>
                    <a:pt x="1261" y="140"/>
                  </a:lnTo>
                  <a:lnTo>
                    <a:pt x="1308" y="140"/>
                  </a:lnTo>
                  <a:lnTo>
                    <a:pt x="1308" y="314"/>
                  </a:lnTo>
                  <a:lnTo>
                    <a:pt x="1493" y="314"/>
                  </a:lnTo>
                  <a:lnTo>
                    <a:pt x="1493" y="251"/>
                  </a:lnTo>
                  <a:close/>
                </a:path>
              </a:pathLst>
            </a:custGeom>
            <a:solidFill>
              <a:srgbClr val="009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65" name="Picture 69">
              <a:extLst>
                <a:ext uri="{FF2B5EF4-FFF2-40B4-BE49-F238E27FC236}">
                  <a16:creationId xmlns:a16="http://schemas.microsoft.com/office/drawing/2014/main" id="{0B5F35C0-C581-D43B-6127-63914C504FB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428" y="8377"/>
              <a:ext cx="276"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8" name="Picture 72">
              <a:extLst>
                <a:ext uri="{FF2B5EF4-FFF2-40B4-BE49-F238E27FC236}">
                  <a16:creationId xmlns:a16="http://schemas.microsoft.com/office/drawing/2014/main" id="{72CB3B0D-FB3A-9F8D-6864-C47358F70BA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803" y="1761"/>
              <a:ext cx="11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AutoShape 73">
              <a:extLst>
                <a:ext uri="{FF2B5EF4-FFF2-40B4-BE49-F238E27FC236}">
                  <a16:creationId xmlns:a16="http://schemas.microsoft.com/office/drawing/2014/main" id="{CCD7ED98-63B5-DB27-1296-7A4AB5F5CCC2}"/>
                </a:ext>
              </a:extLst>
            </p:cNvPr>
            <p:cNvSpPr>
              <a:spLocks/>
            </p:cNvSpPr>
            <p:nvPr/>
          </p:nvSpPr>
          <p:spPr bwMode="auto">
            <a:xfrm>
              <a:off x="23044" y="1483"/>
              <a:ext cx="1321" cy="1274"/>
            </a:xfrm>
            <a:custGeom>
              <a:avLst/>
              <a:gdLst>
                <a:gd name="T0" fmla="+- 0 23569 23045"/>
                <a:gd name="T1" fmla="*/ T0 w 1321"/>
                <a:gd name="T2" fmla="+- 0 2376 1483"/>
                <a:gd name="T3" fmla="*/ 2376 h 1274"/>
                <a:gd name="T4" fmla="+- 0 23520 23045"/>
                <a:gd name="T5" fmla="*/ T4 w 1321"/>
                <a:gd name="T6" fmla="+- 0 2281 1483"/>
                <a:gd name="T7" fmla="*/ 2281 h 1274"/>
                <a:gd name="T8" fmla="+- 0 23519 23045"/>
                <a:gd name="T9" fmla="*/ T8 w 1321"/>
                <a:gd name="T10" fmla="+- 0 2364 1483"/>
                <a:gd name="T11" fmla="*/ 2364 h 1274"/>
                <a:gd name="T12" fmla="+- 0 23503 23045"/>
                <a:gd name="T13" fmla="*/ T12 w 1321"/>
                <a:gd name="T14" fmla="+- 0 2376 1483"/>
                <a:gd name="T15" fmla="*/ 2376 h 1274"/>
                <a:gd name="T16" fmla="+- 0 23479 23045"/>
                <a:gd name="T17" fmla="*/ T16 w 1321"/>
                <a:gd name="T18" fmla="+- 0 2366 1483"/>
                <a:gd name="T19" fmla="*/ 2366 h 1274"/>
                <a:gd name="T20" fmla="+- 0 23352 23045"/>
                <a:gd name="T21" fmla="*/ T20 w 1321"/>
                <a:gd name="T22" fmla="+- 0 2207 1483"/>
                <a:gd name="T23" fmla="*/ 2207 h 1274"/>
                <a:gd name="T24" fmla="+- 0 23340 23045"/>
                <a:gd name="T25" fmla="*/ T24 w 1321"/>
                <a:gd name="T26" fmla="+- 0 2179 1483"/>
                <a:gd name="T27" fmla="*/ 2179 h 1274"/>
                <a:gd name="T28" fmla="+- 0 23346 23045"/>
                <a:gd name="T29" fmla="*/ T28 w 1321"/>
                <a:gd name="T30" fmla="+- 0 2158 1483"/>
                <a:gd name="T31" fmla="*/ 2158 h 1274"/>
                <a:gd name="T32" fmla="+- 0 23368 23045"/>
                <a:gd name="T33" fmla="*/ T32 w 1321"/>
                <a:gd name="T34" fmla="+- 0 2157 1483"/>
                <a:gd name="T35" fmla="*/ 2157 h 1274"/>
                <a:gd name="T36" fmla="+- 0 23392 23045"/>
                <a:gd name="T37" fmla="*/ T36 w 1321"/>
                <a:gd name="T38" fmla="+- 0 2176 1483"/>
                <a:gd name="T39" fmla="*/ 2176 h 1274"/>
                <a:gd name="T40" fmla="+- 0 23516 23045"/>
                <a:gd name="T41" fmla="*/ T40 w 1321"/>
                <a:gd name="T42" fmla="+- 0 2337 1483"/>
                <a:gd name="T43" fmla="*/ 2337 h 1274"/>
                <a:gd name="T44" fmla="+- 0 23520 23045"/>
                <a:gd name="T45" fmla="*/ T44 w 1321"/>
                <a:gd name="T46" fmla="+- 0 2281 1483"/>
                <a:gd name="T47" fmla="*/ 2281 h 1274"/>
                <a:gd name="T48" fmla="+- 0 23435 23045"/>
                <a:gd name="T49" fmla="*/ T48 w 1321"/>
                <a:gd name="T50" fmla="+- 0 2155 1483"/>
                <a:gd name="T51" fmla="*/ 2155 h 1274"/>
                <a:gd name="T52" fmla="+- 0 23323 23045"/>
                <a:gd name="T53" fmla="*/ T52 w 1321"/>
                <a:gd name="T54" fmla="+- 0 2017 1483"/>
                <a:gd name="T55" fmla="*/ 2017 h 1274"/>
                <a:gd name="T56" fmla="+- 0 23079 23045"/>
                <a:gd name="T57" fmla="*/ T56 w 1321"/>
                <a:gd name="T58" fmla="+- 0 2306 1483"/>
                <a:gd name="T59" fmla="*/ 2306 h 1274"/>
                <a:gd name="T60" fmla="+- 0 23045 23045"/>
                <a:gd name="T61" fmla="*/ T60 w 1321"/>
                <a:gd name="T62" fmla="+- 0 2479 1483"/>
                <a:gd name="T63" fmla="*/ 2479 h 1274"/>
                <a:gd name="T64" fmla="+- 0 23083 23045"/>
                <a:gd name="T65" fmla="*/ T64 w 1321"/>
                <a:gd name="T66" fmla="+- 0 2619 1483"/>
                <a:gd name="T67" fmla="*/ 2619 h 1274"/>
                <a:gd name="T68" fmla="+- 0 23183 23045"/>
                <a:gd name="T69" fmla="*/ T68 w 1321"/>
                <a:gd name="T70" fmla="+- 0 2719 1483"/>
                <a:gd name="T71" fmla="*/ 2719 h 1274"/>
                <a:gd name="T72" fmla="+- 0 23323 23045"/>
                <a:gd name="T73" fmla="*/ T72 w 1321"/>
                <a:gd name="T74" fmla="+- 0 2757 1483"/>
                <a:gd name="T75" fmla="*/ 2757 h 1274"/>
                <a:gd name="T76" fmla="+- 0 23464 23045"/>
                <a:gd name="T77" fmla="*/ T76 w 1321"/>
                <a:gd name="T78" fmla="+- 0 2719 1483"/>
                <a:gd name="T79" fmla="*/ 2719 h 1274"/>
                <a:gd name="T80" fmla="+- 0 23564 23045"/>
                <a:gd name="T81" fmla="*/ T80 w 1321"/>
                <a:gd name="T82" fmla="+- 0 2619 1483"/>
                <a:gd name="T83" fmla="*/ 2619 h 1274"/>
                <a:gd name="T84" fmla="+- 0 23602 23045"/>
                <a:gd name="T85" fmla="*/ T84 w 1321"/>
                <a:gd name="T86" fmla="+- 0 2479 1483"/>
                <a:gd name="T87" fmla="*/ 2479 h 1274"/>
                <a:gd name="T88" fmla="+- 0 24255 23045"/>
                <a:gd name="T89" fmla="*/ T88 w 1321"/>
                <a:gd name="T90" fmla="+- 0 1578 1483"/>
                <a:gd name="T91" fmla="*/ 1578 h 1274"/>
                <a:gd name="T92" fmla="+- 0 23976 23045"/>
                <a:gd name="T93" fmla="*/ T92 w 1321"/>
                <a:gd name="T94" fmla="+- 0 1492 1483"/>
                <a:gd name="T95" fmla="*/ 1492 h 1274"/>
                <a:gd name="T96" fmla="+- 0 23932 23045"/>
                <a:gd name="T97" fmla="*/ T96 w 1321"/>
                <a:gd name="T98" fmla="+- 0 1483 1483"/>
                <a:gd name="T99" fmla="*/ 1483 h 1274"/>
                <a:gd name="T100" fmla="+- 0 23911 23045"/>
                <a:gd name="T101" fmla="*/ T100 w 1321"/>
                <a:gd name="T102" fmla="+- 0 1506 1483"/>
                <a:gd name="T103" fmla="*/ 1506 h 1274"/>
                <a:gd name="T104" fmla="+- 0 23878 23045"/>
                <a:gd name="T105" fmla="*/ T104 w 1321"/>
                <a:gd name="T106" fmla="+- 0 1517 1483"/>
                <a:gd name="T107" fmla="*/ 1517 h 1274"/>
                <a:gd name="T108" fmla="+- 0 23854 23045"/>
                <a:gd name="T109" fmla="*/ T108 w 1321"/>
                <a:gd name="T110" fmla="+- 0 1520 1483"/>
                <a:gd name="T111" fmla="*/ 1520 h 1274"/>
                <a:gd name="T112" fmla="+- 0 23743 23045"/>
                <a:gd name="T113" fmla="*/ T112 w 1321"/>
                <a:gd name="T114" fmla="+- 0 1602 1483"/>
                <a:gd name="T115" fmla="*/ 1602 h 1274"/>
                <a:gd name="T116" fmla="+- 0 23616 23045"/>
                <a:gd name="T117" fmla="*/ T116 w 1321"/>
                <a:gd name="T118" fmla="+- 0 1686 1483"/>
                <a:gd name="T119" fmla="*/ 1686 h 1274"/>
                <a:gd name="T120" fmla="+- 0 23496 23045"/>
                <a:gd name="T121" fmla="*/ T120 w 1321"/>
                <a:gd name="T122" fmla="+- 0 1846 1483"/>
                <a:gd name="T123" fmla="*/ 1846 h 1274"/>
                <a:gd name="T124" fmla="+- 0 23441 23045"/>
                <a:gd name="T125" fmla="*/ T124 w 1321"/>
                <a:gd name="T126" fmla="+- 0 1974 1483"/>
                <a:gd name="T127" fmla="*/ 1974 h 1274"/>
                <a:gd name="T128" fmla="+- 0 23432 23045"/>
                <a:gd name="T129" fmla="*/ T128 w 1321"/>
                <a:gd name="T130" fmla="+- 0 2005 1483"/>
                <a:gd name="T131" fmla="*/ 2005 h 1274"/>
                <a:gd name="T132" fmla="+- 0 23476 23045"/>
                <a:gd name="T133" fmla="*/ T132 w 1321"/>
                <a:gd name="T134" fmla="+- 0 2018 1483"/>
                <a:gd name="T135" fmla="*/ 2018 h 1274"/>
                <a:gd name="T136" fmla="+- 0 23544 23045"/>
                <a:gd name="T137" fmla="*/ T136 w 1321"/>
                <a:gd name="T138" fmla="+- 0 1979 1483"/>
                <a:gd name="T139" fmla="*/ 1979 h 1274"/>
                <a:gd name="T140" fmla="+- 0 23578 23045"/>
                <a:gd name="T141" fmla="*/ T140 w 1321"/>
                <a:gd name="T142" fmla="+- 0 1897 1483"/>
                <a:gd name="T143" fmla="*/ 1897 h 1274"/>
                <a:gd name="T144" fmla="+- 0 23610 23045"/>
                <a:gd name="T145" fmla="*/ T144 w 1321"/>
                <a:gd name="T146" fmla="+- 0 1864 1483"/>
                <a:gd name="T147" fmla="*/ 1864 h 1274"/>
                <a:gd name="T148" fmla="+- 0 23678 23045"/>
                <a:gd name="T149" fmla="*/ T148 w 1321"/>
                <a:gd name="T150" fmla="+- 0 1788 1483"/>
                <a:gd name="T151" fmla="*/ 1788 h 1274"/>
                <a:gd name="T152" fmla="+- 0 23714 23045"/>
                <a:gd name="T153" fmla="*/ T152 w 1321"/>
                <a:gd name="T154" fmla="+- 0 1779 1483"/>
                <a:gd name="T155" fmla="*/ 1779 h 1274"/>
                <a:gd name="T156" fmla="+- 0 23761 23045"/>
                <a:gd name="T157" fmla="*/ T156 w 1321"/>
                <a:gd name="T158" fmla="+- 0 1773 1483"/>
                <a:gd name="T159" fmla="*/ 1773 h 1274"/>
                <a:gd name="T160" fmla="+- 0 23835 23045"/>
                <a:gd name="T161" fmla="*/ T160 w 1321"/>
                <a:gd name="T162" fmla="+- 0 1742 1483"/>
                <a:gd name="T163" fmla="*/ 1742 h 1274"/>
                <a:gd name="T164" fmla="+- 0 23903 23045"/>
                <a:gd name="T165" fmla="*/ T164 w 1321"/>
                <a:gd name="T166" fmla="+- 0 1757 1483"/>
                <a:gd name="T167" fmla="*/ 1757 h 1274"/>
                <a:gd name="T168" fmla="+- 0 23945 23045"/>
                <a:gd name="T169" fmla="*/ T168 w 1321"/>
                <a:gd name="T170" fmla="+- 0 1828 1483"/>
                <a:gd name="T171" fmla="*/ 1828 h 1274"/>
                <a:gd name="T172" fmla="+- 0 23957 23045"/>
                <a:gd name="T173" fmla="*/ T172 w 1321"/>
                <a:gd name="T174" fmla="+- 0 1894 1483"/>
                <a:gd name="T175" fmla="*/ 1894 h 1274"/>
                <a:gd name="T176" fmla="+- 0 23930 23045"/>
                <a:gd name="T177" fmla="*/ T176 w 1321"/>
                <a:gd name="T178" fmla="+- 0 1940 1483"/>
                <a:gd name="T179" fmla="*/ 1940 h 1274"/>
                <a:gd name="T180" fmla="+- 0 23830 23045"/>
                <a:gd name="T181" fmla="*/ T180 w 1321"/>
                <a:gd name="T182" fmla="+- 0 1991 1483"/>
                <a:gd name="T183" fmla="*/ 1991 h 1274"/>
                <a:gd name="T184" fmla="+- 0 23742 23045"/>
                <a:gd name="T185" fmla="*/ T184 w 1321"/>
                <a:gd name="T186" fmla="+- 0 2077 1483"/>
                <a:gd name="T187" fmla="*/ 2077 h 1274"/>
                <a:gd name="T188" fmla="+- 0 23708 23045"/>
                <a:gd name="T189" fmla="*/ T188 w 1321"/>
                <a:gd name="T190" fmla="+- 0 2149 1483"/>
                <a:gd name="T191" fmla="*/ 2149 h 1274"/>
                <a:gd name="T192" fmla="+- 0 23713 23045"/>
                <a:gd name="T193" fmla="*/ T192 w 1321"/>
                <a:gd name="T194" fmla="+- 0 2197 1483"/>
                <a:gd name="T195" fmla="*/ 2197 h 1274"/>
                <a:gd name="T196" fmla="+- 0 23748 23045"/>
                <a:gd name="T197" fmla="*/ T196 w 1321"/>
                <a:gd name="T198" fmla="+- 0 2244 1483"/>
                <a:gd name="T199" fmla="*/ 2244 h 1274"/>
                <a:gd name="T200" fmla="+- 0 23787 23045"/>
                <a:gd name="T201" fmla="*/ T200 w 1321"/>
                <a:gd name="T202" fmla="+- 0 2231 1483"/>
                <a:gd name="T203" fmla="*/ 2231 h 1274"/>
                <a:gd name="T204" fmla="+- 0 23805 23045"/>
                <a:gd name="T205" fmla="*/ T204 w 1321"/>
                <a:gd name="T206" fmla="+- 0 2183 1483"/>
                <a:gd name="T207" fmla="*/ 2183 h 1274"/>
                <a:gd name="T208" fmla="+- 0 23882 23045"/>
                <a:gd name="T209" fmla="*/ T208 w 1321"/>
                <a:gd name="T210" fmla="+- 0 2120 1483"/>
                <a:gd name="T211" fmla="*/ 2120 h 1274"/>
                <a:gd name="T212" fmla="+- 0 23997 23045"/>
                <a:gd name="T213" fmla="*/ T212 w 1321"/>
                <a:gd name="T214" fmla="+- 0 2092 1483"/>
                <a:gd name="T215" fmla="*/ 2092 h 1274"/>
                <a:gd name="T216" fmla="+- 0 24082 23045"/>
                <a:gd name="T217" fmla="*/ T216 w 1321"/>
                <a:gd name="T218" fmla="+- 0 2062 1483"/>
                <a:gd name="T219" fmla="*/ 2062 h 1274"/>
                <a:gd name="T220" fmla="+- 0 24184 23045"/>
                <a:gd name="T221" fmla="*/ T220 w 1321"/>
                <a:gd name="T222" fmla="+- 0 2056 1483"/>
                <a:gd name="T223" fmla="*/ 2056 h 1274"/>
                <a:gd name="T224" fmla="+- 0 24288 23045"/>
                <a:gd name="T225" fmla="*/ T224 w 1321"/>
                <a:gd name="T226" fmla="+- 0 2054 1483"/>
                <a:gd name="T227" fmla="*/ 2054 h 1274"/>
                <a:gd name="T228" fmla="+- 0 24365 23045"/>
                <a:gd name="T229" fmla="*/ T228 w 1321"/>
                <a:gd name="T230" fmla="+- 0 2019 1483"/>
                <a:gd name="T231" fmla="*/ 2019 h 127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Lst>
              <a:rect l="0" t="0" r="r" b="b"/>
              <a:pathLst>
                <a:path w="1321" h="1274">
                  <a:moveTo>
                    <a:pt x="557" y="996"/>
                  </a:moveTo>
                  <a:lnTo>
                    <a:pt x="524" y="893"/>
                  </a:lnTo>
                  <a:lnTo>
                    <a:pt x="513" y="859"/>
                  </a:lnTo>
                  <a:lnTo>
                    <a:pt x="475" y="798"/>
                  </a:lnTo>
                  <a:lnTo>
                    <a:pt x="475" y="868"/>
                  </a:lnTo>
                  <a:lnTo>
                    <a:pt x="474" y="881"/>
                  </a:lnTo>
                  <a:lnTo>
                    <a:pt x="468" y="889"/>
                  </a:lnTo>
                  <a:lnTo>
                    <a:pt x="458" y="893"/>
                  </a:lnTo>
                  <a:lnTo>
                    <a:pt x="446" y="891"/>
                  </a:lnTo>
                  <a:lnTo>
                    <a:pt x="434" y="883"/>
                  </a:lnTo>
                  <a:lnTo>
                    <a:pt x="422" y="872"/>
                  </a:lnTo>
                  <a:lnTo>
                    <a:pt x="307" y="724"/>
                  </a:lnTo>
                  <a:lnTo>
                    <a:pt x="299" y="710"/>
                  </a:lnTo>
                  <a:lnTo>
                    <a:pt x="295" y="696"/>
                  </a:lnTo>
                  <a:lnTo>
                    <a:pt x="295" y="684"/>
                  </a:lnTo>
                  <a:lnTo>
                    <a:pt x="301" y="675"/>
                  </a:lnTo>
                  <a:lnTo>
                    <a:pt x="311" y="672"/>
                  </a:lnTo>
                  <a:lnTo>
                    <a:pt x="323" y="674"/>
                  </a:lnTo>
                  <a:lnTo>
                    <a:pt x="335" y="681"/>
                  </a:lnTo>
                  <a:lnTo>
                    <a:pt x="347" y="693"/>
                  </a:lnTo>
                  <a:lnTo>
                    <a:pt x="462" y="840"/>
                  </a:lnTo>
                  <a:lnTo>
                    <a:pt x="471" y="854"/>
                  </a:lnTo>
                  <a:lnTo>
                    <a:pt x="475" y="868"/>
                  </a:lnTo>
                  <a:lnTo>
                    <a:pt x="475" y="798"/>
                  </a:lnTo>
                  <a:lnTo>
                    <a:pt x="417" y="707"/>
                  </a:lnTo>
                  <a:lnTo>
                    <a:pt x="390" y="672"/>
                  </a:lnTo>
                  <a:lnTo>
                    <a:pt x="322" y="584"/>
                  </a:lnTo>
                  <a:lnTo>
                    <a:pt x="278" y="534"/>
                  </a:lnTo>
                  <a:lnTo>
                    <a:pt x="117" y="714"/>
                  </a:lnTo>
                  <a:lnTo>
                    <a:pt x="34" y="823"/>
                  </a:lnTo>
                  <a:lnTo>
                    <a:pt x="4" y="902"/>
                  </a:lnTo>
                  <a:lnTo>
                    <a:pt x="0" y="996"/>
                  </a:lnTo>
                  <a:lnTo>
                    <a:pt x="10" y="1070"/>
                  </a:lnTo>
                  <a:lnTo>
                    <a:pt x="38" y="1136"/>
                  </a:lnTo>
                  <a:lnTo>
                    <a:pt x="81" y="1193"/>
                  </a:lnTo>
                  <a:lnTo>
                    <a:pt x="138" y="1236"/>
                  </a:lnTo>
                  <a:lnTo>
                    <a:pt x="204" y="1264"/>
                  </a:lnTo>
                  <a:lnTo>
                    <a:pt x="278" y="1274"/>
                  </a:lnTo>
                  <a:lnTo>
                    <a:pt x="352" y="1264"/>
                  </a:lnTo>
                  <a:lnTo>
                    <a:pt x="419" y="1236"/>
                  </a:lnTo>
                  <a:lnTo>
                    <a:pt x="475" y="1193"/>
                  </a:lnTo>
                  <a:lnTo>
                    <a:pt x="519" y="1136"/>
                  </a:lnTo>
                  <a:lnTo>
                    <a:pt x="547" y="1070"/>
                  </a:lnTo>
                  <a:lnTo>
                    <a:pt x="557" y="996"/>
                  </a:lnTo>
                  <a:close/>
                  <a:moveTo>
                    <a:pt x="1320" y="127"/>
                  </a:moveTo>
                  <a:lnTo>
                    <a:pt x="1210" y="95"/>
                  </a:lnTo>
                  <a:lnTo>
                    <a:pt x="1016" y="36"/>
                  </a:lnTo>
                  <a:lnTo>
                    <a:pt x="931" y="9"/>
                  </a:lnTo>
                  <a:lnTo>
                    <a:pt x="903" y="1"/>
                  </a:lnTo>
                  <a:lnTo>
                    <a:pt x="887" y="0"/>
                  </a:lnTo>
                  <a:lnTo>
                    <a:pt x="876" y="7"/>
                  </a:lnTo>
                  <a:lnTo>
                    <a:pt x="866" y="23"/>
                  </a:lnTo>
                  <a:lnTo>
                    <a:pt x="848" y="31"/>
                  </a:lnTo>
                  <a:lnTo>
                    <a:pt x="833" y="34"/>
                  </a:lnTo>
                  <a:lnTo>
                    <a:pt x="820" y="35"/>
                  </a:lnTo>
                  <a:lnTo>
                    <a:pt x="809" y="37"/>
                  </a:lnTo>
                  <a:lnTo>
                    <a:pt x="756" y="74"/>
                  </a:lnTo>
                  <a:lnTo>
                    <a:pt x="698" y="119"/>
                  </a:lnTo>
                  <a:lnTo>
                    <a:pt x="636" y="165"/>
                  </a:lnTo>
                  <a:lnTo>
                    <a:pt x="571" y="203"/>
                  </a:lnTo>
                  <a:lnTo>
                    <a:pt x="507" y="265"/>
                  </a:lnTo>
                  <a:lnTo>
                    <a:pt x="451" y="363"/>
                  </a:lnTo>
                  <a:lnTo>
                    <a:pt x="411" y="452"/>
                  </a:lnTo>
                  <a:lnTo>
                    <a:pt x="396" y="491"/>
                  </a:lnTo>
                  <a:lnTo>
                    <a:pt x="387" y="511"/>
                  </a:lnTo>
                  <a:lnTo>
                    <a:pt x="387" y="522"/>
                  </a:lnTo>
                  <a:lnTo>
                    <a:pt x="401" y="529"/>
                  </a:lnTo>
                  <a:lnTo>
                    <a:pt x="431" y="535"/>
                  </a:lnTo>
                  <a:lnTo>
                    <a:pt x="468" y="526"/>
                  </a:lnTo>
                  <a:lnTo>
                    <a:pt x="499" y="496"/>
                  </a:lnTo>
                  <a:lnTo>
                    <a:pt x="522" y="454"/>
                  </a:lnTo>
                  <a:lnTo>
                    <a:pt x="533" y="414"/>
                  </a:lnTo>
                  <a:lnTo>
                    <a:pt x="544" y="392"/>
                  </a:lnTo>
                  <a:lnTo>
                    <a:pt x="565" y="381"/>
                  </a:lnTo>
                  <a:lnTo>
                    <a:pt x="595" y="359"/>
                  </a:lnTo>
                  <a:lnTo>
                    <a:pt x="633" y="305"/>
                  </a:lnTo>
                  <a:lnTo>
                    <a:pt x="646" y="300"/>
                  </a:lnTo>
                  <a:lnTo>
                    <a:pt x="669" y="296"/>
                  </a:lnTo>
                  <a:lnTo>
                    <a:pt x="695" y="293"/>
                  </a:lnTo>
                  <a:lnTo>
                    <a:pt x="716" y="290"/>
                  </a:lnTo>
                  <a:lnTo>
                    <a:pt x="766" y="266"/>
                  </a:lnTo>
                  <a:lnTo>
                    <a:pt x="790" y="259"/>
                  </a:lnTo>
                  <a:lnTo>
                    <a:pt x="823" y="257"/>
                  </a:lnTo>
                  <a:lnTo>
                    <a:pt x="858" y="274"/>
                  </a:lnTo>
                  <a:lnTo>
                    <a:pt x="884" y="310"/>
                  </a:lnTo>
                  <a:lnTo>
                    <a:pt x="900" y="345"/>
                  </a:lnTo>
                  <a:lnTo>
                    <a:pt x="905" y="361"/>
                  </a:lnTo>
                  <a:lnTo>
                    <a:pt x="912" y="411"/>
                  </a:lnTo>
                  <a:lnTo>
                    <a:pt x="908" y="440"/>
                  </a:lnTo>
                  <a:lnTo>
                    <a:pt x="885" y="457"/>
                  </a:lnTo>
                  <a:lnTo>
                    <a:pt x="838" y="475"/>
                  </a:lnTo>
                  <a:lnTo>
                    <a:pt x="785" y="508"/>
                  </a:lnTo>
                  <a:lnTo>
                    <a:pt x="737" y="549"/>
                  </a:lnTo>
                  <a:lnTo>
                    <a:pt x="697" y="594"/>
                  </a:lnTo>
                  <a:lnTo>
                    <a:pt x="667" y="643"/>
                  </a:lnTo>
                  <a:lnTo>
                    <a:pt x="663" y="666"/>
                  </a:lnTo>
                  <a:lnTo>
                    <a:pt x="663" y="689"/>
                  </a:lnTo>
                  <a:lnTo>
                    <a:pt x="668" y="714"/>
                  </a:lnTo>
                  <a:lnTo>
                    <a:pt x="681" y="743"/>
                  </a:lnTo>
                  <a:lnTo>
                    <a:pt x="703" y="761"/>
                  </a:lnTo>
                  <a:lnTo>
                    <a:pt x="725" y="761"/>
                  </a:lnTo>
                  <a:lnTo>
                    <a:pt x="742" y="748"/>
                  </a:lnTo>
                  <a:lnTo>
                    <a:pt x="748" y="728"/>
                  </a:lnTo>
                  <a:lnTo>
                    <a:pt x="760" y="700"/>
                  </a:lnTo>
                  <a:lnTo>
                    <a:pt x="791" y="667"/>
                  </a:lnTo>
                  <a:lnTo>
                    <a:pt x="837" y="637"/>
                  </a:lnTo>
                  <a:lnTo>
                    <a:pt x="894" y="621"/>
                  </a:lnTo>
                  <a:lnTo>
                    <a:pt x="952" y="609"/>
                  </a:lnTo>
                  <a:lnTo>
                    <a:pt x="1000" y="593"/>
                  </a:lnTo>
                  <a:lnTo>
                    <a:pt x="1037" y="579"/>
                  </a:lnTo>
                  <a:lnTo>
                    <a:pt x="1060" y="573"/>
                  </a:lnTo>
                  <a:lnTo>
                    <a:pt x="1139" y="573"/>
                  </a:lnTo>
                  <a:lnTo>
                    <a:pt x="1194" y="573"/>
                  </a:lnTo>
                  <a:lnTo>
                    <a:pt x="1243" y="571"/>
                  </a:lnTo>
                  <a:lnTo>
                    <a:pt x="1280" y="558"/>
                  </a:lnTo>
                  <a:lnTo>
                    <a:pt x="1320" y="536"/>
                  </a:lnTo>
                  <a:lnTo>
                    <a:pt x="132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pic>
          <p:nvPicPr>
            <p:cNvPr id="4170" name="Picture 74">
              <a:extLst>
                <a:ext uri="{FF2B5EF4-FFF2-40B4-BE49-F238E27FC236}">
                  <a16:creationId xmlns:a16="http://schemas.microsoft.com/office/drawing/2014/main" id="{3B01BFFF-E301-F00C-926B-67B075A5F0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471" y="1985"/>
              <a:ext cx="2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Line 75">
              <a:extLst>
                <a:ext uri="{FF2B5EF4-FFF2-40B4-BE49-F238E27FC236}">
                  <a16:creationId xmlns:a16="http://schemas.microsoft.com/office/drawing/2014/main" id="{62CF581B-E201-FDEA-EA35-13C1AED0A568}"/>
                </a:ext>
              </a:extLst>
            </p:cNvPr>
            <p:cNvSpPr>
              <a:spLocks noChangeShapeType="1"/>
            </p:cNvSpPr>
            <p:nvPr/>
          </p:nvSpPr>
          <p:spPr bwMode="auto">
            <a:xfrm>
              <a:off x="24789" y="1134"/>
              <a:ext cx="0" cy="1607"/>
            </a:xfrm>
            <a:prstGeom prst="line">
              <a:avLst/>
            </a:prstGeom>
            <a:noFill/>
            <a:ln w="22587">
              <a:solidFill>
                <a:srgbClr val="FF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ES"/>
            </a:p>
          </p:txBody>
        </p:sp>
      </p:grpSp>
      <p:sp>
        <p:nvSpPr>
          <p:cNvPr id="4" name="object 4">
            <a:extLst>
              <a:ext uri="{FF2B5EF4-FFF2-40B4-BE49-F238E27FC236}">
                <a16:creationId xmlns:a16="http://schemas.microsoft.com/office/drawing/2014/main" id="{FF9C696F-49C5-1898-FB47-063AC6D23B90}"/>
              </a:ext>
            </a:extLst>
          </p:cNvPr>
          <p:cNvSpPr txBox="1"/>
          <p:nvPr/>
        </p:nvSpPr>
        <p:spPr>
          <a:xfrm>
            <a:off x="1114680" y="1854513"/>
            <a:ext cx="3057525" cy="1132205"/>
          </a:xfrm>
          <a:prstGeom prst="rect">
            <a:avLst/>
          </a:prstGeom>
        </p:spPr>
        <p:txBody>
          <a:bodyPr vert="horz" wrap="square" lIns="0" tIns="11430" rIns="0" bIns="0" rtlCol="0">
            <a:spAutoFit/>
          </a:bodyPr>
          <a:lstStyle/>
          <a:p>
            <a:pPr marL="12700" marR="5080" algn="just">
              <a:lnSpc>
                <a:spcPct val="122100"/>
              </a:lnSpc>
              <a:spcBef>
                <a:spcPts val="90"/>
              </a:spcBef>
            </a:pPr>
            <a:r>
              <a:rPr sz="850" spc="55" dirty="0">
                <a:solidFill>
                  <a:srgbClr val="FFFFFF"/>
                </a:solidFill>
                <a:latin typeface="Lucida Sans Unicode"/>
                <a:cs typeface="Lucida Sans Unicode"/>
              </a:rPr>
              <a:t>EFFIREM+ </a:t>
            </a:r>
            <a:r>
              <a:rPr sz="850" spc="25" dirty="0">
                <a:solidFill>
                  <a:srgbClr val="FFFFFF"/>
                </a:solidFill>
                <a:latin typeface="Lucida Sans Unicode"/>
                <a:cs typeface="Lucida Sans Unicode"/>
              </a:rPr>
              <a:t>es </a:t>
            </a:r>
            <a:r>
              <a:rPr sz="850" spc="10" dirty="0">
                <a:solidFill>
                  <a:srgbClr val="FFFFFF"/>
                </a:solidFill>
                <a:latin typeface="Lucida Sans Unicode"/>
                <a:cs typeface="Lucida Sans Unicode"/>
              </a:rPr>
              <a:t>un </a:t>
            </a:r>
            <a:r>
              <a:rPr sz="850" spc="40" dirty="0">
                <a:solidFill>
                  <a:srgbClr val="FFFFFF"/>
                </a:solidFill>
                <a:latin typeface="Lucida Sans Unicode"/>
                <a:cs typeface="Lucida Sans Unicode"/>
              </a:rPr>
              <a:t>proyecto </a:t>
            </a:r>
            <a:r>
              <a:rPr sz="850" spc="20" dirty="0">
                <a:solidFill>
                  <a:srgbClr val="FFFFFF"/>
                </a:solidFill>
                <a:latin typeface="Lucida Sans Unicode"/>
                <a:cs typeface="Lucida Sans Unicode"/>
              </a:rPr>
              <a:t>impulsado </a:t>
            </a:r>
            <a:r>
              <a:rPr sz="850" spc="75" dirty="0">
                <a:solidFill>
                  <a:srgbClr val="FFFFFF"/>
                </a:solidFill>
                <a:latin typeface="Lucida Sans Unicode"/>
                <a:cs typeface="Lucida Sans Unicode"/>
              </a:rPr>
              <a:t>y </a:t>
            </a:r>
            <a:r>
              <a:rPr sz="850" spc="25" dirty="0">
                <a:solidFill>
                  <a:srgbClr val="FFFFFF"/>
                </a:solidFill>
                <a:latin typeface="Lucida Sans Unicode"/>
                <a:cs typeface="Lucida Sans Unicode"/>
              </a:rPr>
              <a:t>liderado </a:t>
            </a:r>
            <a:r>
              <a:rPr sz="850" spc="35" dirty="0">
                <a:solidFill>
                  <a:srgbClr val="FFFFFF"/>
                </a:solidFill>
                <a:latin typeface="Lucida Sans Unicode"/>
                <a:cs typeface="Lucida Sans Unicode"/>
              </a:rPr>
              <a:t>desde </a:t>
            </a:r>
            <a:r>
              <a:rPr sz="850" spc="-254" dirty="0">
                <a:solidFill>
                  <a:srgbClr val="FFFFFF"/>
                </a:solidFill>
                <a:latin typeface="Lucida Sans Unicode"/>
                <a:cs typeface="Lucida Sans Unicode"/>
              </a:rPr>
              <a:t> </a:t>
            </a:r>
            <a:r>
              <a:rPr sz="850" spc="60" dirty="0">
                <a:solidFill>
                  <a:srgbClr val="FFFFFF"/>
                </a:solidFill>
                <a:latin typeface="Lucida Sans Unicode"/>
                <a:cs typeface="Lucida Sans Unicode"/>
              </a:rPr>
              <a:t>AIMCRA</a:t>
            </a:r>
            <a:r>
              <a:rPr sz="850" spc="15" dirty="0">
                <a:solidFill>
                  <a:srgbClr val="FFFFFF"/>
                </a:solidFill>
                <a:latin typeface="Lucida Sans Unicode"/>
                <a:cs typeface="Lucida Sans Unicode"/>
              </a:rPr>
              <a:t> </a:t>
            </a:r>
            <a:r>
              <a:rPr sz="850" spc="30" dirty="0">
                <a:solidFill>
                  <a:srgbClr val="FFFFFF"/>
                </a:solidFill>
                <a:latin typeface="Lucida Sans Unicode"/>
                <a:cs typeface="Lucida Sans Unicode"/>
              </a:rPr>
              <a:t>para</a:t>
            </a:r>
            <a:r>
              <a:rPr sz="850" spc="20" dirty="0">
                <a:solidFill>
                  <a:srgbClr val="FFFFFF"/>
                </a:solidFill>
                <a:latin typeface="Lucida Sans Unicode"/>
                <a:cs typeface="Lucida Sans Unicode"/>
              </a:rPr>
              <a:t> </a:t>
            </a:r>
            <a:r>
              <a:rPr sz="850" spc="25" dirty="0">
                <a:solidFill>
                  <a:srgbClr val="FFFFFF"/>
                </a:solidFill>
                <a:latin typeface="Lucida Sans Unicode"/>
                <a:cs typeface="Lucida Sans Unicode"/>
              </a:rPr>
              <a:t>avanzar</a:t>
            </a:r>
            <a:r>
              <a:rPr sz="850" spc="15" dirty="0">
                <a:solidFill>
                  <a:srgbClr val="FFFFFF"/>
                </a:solidFill>
                <a:latin typeface="Lucida Sans Unicode"/>
                <a:cs typeface="Lucida Sans Unicode"/>
              </a:rPr>
              <a:t> </a:t>
            </a:r>
            <a:r>
              <a:rPr sz="850" spc="30" dirty="0">
                <a:solidFill>
                  <a:srgbClr val="FFFFFF"/>
                </a:solidFill>
                <a:latin typeface="Lucida Sans Unicode"/>
                <a:cs typeface="Lucida Sans Unicode"/>
              </a:rPr>
              <a:t>en</a:t>
            </a:r>
            <a:r>
              <a:rPr sz="850" spc="20" dirty="0">
                <a:solidFill>
                  <a:srgbClr val="FFFFFF"/>
                </a:solidFill>
                <a:latin typeface="Lucida Sans Unicode"/>
                <a:cs typeface="Lucida Sans Unicode"/>
              </a:rPr>
              <a:t> </a:t>
            </a:r>
            <a:r>
              <a:rPr sz="850" spc="10" dirty="0">
                <a:solidFill>
                  <a:srgbClr val="FFFFFF"/>
                </a:solidFill>
                <a:latin typeface="Lucida Sans Unicode"/>
                <a:cs typeface="Lucida Sans Unicode"/>
              </a:rPr>
              <a:t>un</a:t>
            </a:r>
            <a:r>
              <a:rPr sz="850" spc="15" dirty="0">
                <a:solidFill>
                  <a:srgbClr val="FFFFFF"/>
                </a:solidFill>
                <a:latin typeface="Lucida Sans Unicode"/>
                <a:cs typeface="Lucida Sans Unicode"/>
              </a:rPr>
              <a:t> </a:t>
            </a:r>
            <a:r>
              <a:rPr sz="850" spc="35" dirty="0">
                <a:solidFill>
                  <a:srgbClr val="FFFFFF"/>
                </a:solidFill>
                <a:latin typeface="Lucida Sans Unicode"/>
                <a:cs typeface="Lucida Sans Unicode"/>
              </a:rPr>
              <a:t>nuevo</a:t>
            </a:r>
            <a:r>
              <a:rPr sz="850" spc="20" dirty="0">
                <a:solidFill>
                  <a:srgbClr val="FFFFFF"/>
                </a:solidFill>
                <a:latin typeface="Lucida Sans Unicode"/>
                <a:cs typeface="Lucida Sans Unicode"/>
              </a:rPr>
              <a:t> </a:t>
            </a:r>
            <a:r>
              <a:rPr sz="850" spc="35" dirty="0">
                <a:solidFill>
                  <a:srgbClr val="FFFFFF"/>
                </a:solidFill>
                <a:latin typeface="Lucida Sans Unicode"/>
                <a:cs typeface="Lucida Sans Unicode"/>
              </a:rPr>
              <a:t>modelo</a:t>
            </a:r>
            <a:r>
              <a:rPr sz="850" spc="15" dirty="0">
                <a:solidFill>
                  <a:srgbClr val="FFFFFF"/>
                </a:solidFill>
                <a:latin typeface="Lucida Sans Unicode"/>
                <a:cs typeface="Lucida Sans Unicode"/>
              </a:rPr>
              <a:t> </a:t>
            </a:r>
            <a:r>
              <a:rPr sz="850" spc="30" dirty="0">
                <a:solidFill>
                  <a:srgbClr val="FFFFFF"/>
                </a:solidFill>
                <a:latin typeface="Lucida Sans Unicode"/>
                <a:cs typeface="Lucida Sans Unicode"/>
              </a:rPr>
              <a:t>energético </a:t>
            </a:r>
            <a:r>
              <a:rPr sz="850" spc="-254"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20" dirty="0">
                <a:solidFill>
                  <a:srgbClr val="FFFFFF"/>
                </a:solidFill>
                <a:latin typeface="Lucida Sans Unicode"/>
                <a:cs typeface="Lucida Sans Unicode"/>
              </a:rPr>
              <a:t> </a:t>
            </a:r>
            <a:r>
              <a:rPr sz="850" spc="30" dirty="0">
                <a:solidFill>
                  <a:srgbClr val="FFFFFF"/>
                </a:solidFill>
                <a:latin typeface="Lucida Sans Unicode"/>
                <a:cs typeface="Lucida Sans Unicode"/>
              </a:rPr>
              <a:t>riego</a:t>
            </a:r>
            <a:r>
              <a:rPr sz="850" spc="-20" dirty="0">
                <a:solidFill>
                  <a:srgbClr val="FFFFFF"/>
                </a:solidFill>
                <a:latin typeface="Lucida Sans Unicode"/>
                <a:cs typeface="Lucida Sans Unicode"/>
              </a:rPr>
              <a:t> </a:t>
            </a:r>
            <a:r>
              <a:rPr sz="850" spc="30" dirty="0">
                <a:solidFill>
                  <a:srgbClr val="FFFFFF"/>
                </a:solidFill>
                <a:latin typeface="Lucida Sans Unicode"/>
                <a:cs typeface="Lucida Sans Unicode"/>
              </a:rPr>
              <a:t>en</a:t>
            </a:r>
            <a:r>
              <a:rPr sz="850" spc="-20" dirty="0">
                <a:solidFill>
                  <a:srgbClr val="FFFFFF"/>
                </a:solidFill>
                <a:latin typeface="Lucida Sans Unicode"/>
                <a:cs typeface="Lucida Sans Unicode"/>
              </a:rPr>
              <a:t> </a:t>
            </a:r>
            <a:r>
              <a:rPr sz="850" spc="25" dirty="0">
                <a:solidFill>
                  <a:srgbClr val="FFFFFF"/>
                </a:solidFill>
                <a:latin typeface="Lucida Sans Unicode"/>
                <a:cs typeface="Lucida Sans Unicode"/>
              </a:rPr>
              <a:t>el</a:t>
            </a:r>
            <a:r>
              <a:rPr sz="850" spc="-20" dirty="0">
                <a:solidFill>
                  <a:srgbClr val="FFFFFF"/>
                </a:solidFill>
                <a:latin typeface="Lucida Sans Unicode"/>
                <a:cs typeface="Lucida Sans Unicode"/>
              </a:rPr>
              <a:t> </a:t>
            </a:r>
            <a:r>
              <a:rPr sz="850" spc="30" dirty="0">
                <a:solidFill>
                  <a:srgbClr val="FFFFFF"/>
                </a:solidFill>
                <a:latin typeface="Lucida Sans Unicode"/>
                <a:cs typeface="Lucida Sans Unicode"/>
              </a:rPr>
              <a:t>cultivo</a:t>
            </a:r>
            <a:r>
              <a:rPr sz="850" spc="-2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20" dirty="0">
                <a:solidFill>
                  <a:srgbClr val="FFFFFF"/>
                </a:solidFill>
                <a:latin typeface="Lucida Sans Unicode"/>
                <a:cs typeface="Lucida Sans Unicode"/>
              </a:rPr>
              <a:t> </a:t>
            </a:r>
            <a:r>
              <a:rPr sz="850" spc="20" dirty="0">
                <a:solidFill>
                  <a:srgbClr val="FFFFFF"/>
                </a:solidFill>
                <a:latin typeface="Lucida Sans Unicode"/>
                <a:cs typeface="Lucida Sans Unicode"/>
              </a:rPr>
              <a:t>la</a:t>
            </a:r>
            <a:r>
              <a:rPr sz="850" spc="-15" dirty="0">
                <a:solidFill>
                  <a:srgbClr val="FFFFFF"/>
                </a:solidFill>
                <a:latin typeface="Lucida Sans Unicode"/>
                <a:cs typeface="Lucida Sans Unicode"/>
              </a:rPr>
              <a:t> </a:t>
            </a:r>
            <a:r>
              <a:rPr sz="850" spc="30" dirty="0">
                <a:solidFill>
                  <a:srgbClr val="FFFFFF"/>
                </a:solidFill>
                <a:latin typeface="Lucida Sans Unicode"/>
                <a:cs typeface="Lucida Sans Unicode"/>
              </a:rPr>
              <a:t>remolacha</a:t>
            </a:r>
            <a:r>
              <a:rPr sz="850" spc="-20" dirty="0">
                <a:solidFill>
                  <a:srgbClr val="FFFFFF"/>
                </a:solidFill>
                <a:latin typeface="Lucida Sans Unicode"/>
                <a:cs typeface="Lucida Sans Unicode"/>
              </a:rPr>
              <a:t> </a:t>
            </a:r>
            <a:r>
              <a:rPr sz="850" spc="25" dirty="0">
                <a:solidFill>
                  <a:srgbClr val="FFFFFF"/>
                </a:solidFill>
                <a:latin typeface="Lucida Sans Unicode"/>
                <a:cs typeface="Lucida Sans Unicode"/>
              </a:rPr>
              <a:t>azucarera</a:t>
            </a:r>
            <a:r>
              <a:rPr sz="850" spc="-20" dirty="0">
                <a:solidFill>
                  <a:srgbClr val="FFFFFF"/>
                </a:solidFill>
                <a:latin typeface="Lucida Sans Unicode"/>
                <a:cs typeface="Lucida Sans Unicode"/>
              </a:rPr>
              <a:t> </a:t>
            </a:r>
            <a:r>
              <a:rPr sz="850" spc="30" dirty="0">
                <a:solidFill>
                  <a:srgbClr val="FFFFFF"/>
                </a:solidFill>
                <a:latin typeface="Lucida Sans Unicode"/>
                <a:cs typeface="Lucida Sans Unicode"/>
              </a:rPr>
              <a:t>en</a:t>
            </a:r>
            <a:r>
              <a:rPr sz="850" spc="-20" dirty="0">
                <a:solidFill>
                  <a:srgbClr val="FFFFFF"/>
                </a:solidFill>
                <a:latin typeface="Lucida Sans Unicode"/>
                <a:cs typeface="Lucida Sans Unicode"/>
              </a:rPr>
              <a:t> </a:t>
            </a:r>
            <a:r>
              <a:rPr sz="850" spc="-10" dirty="0">
                <a:solidFill>
                  <a:srgbClr val="FFFFFF"/>
                </a:solidFill>
                <a:latin typeface="Lucida Sans Unicode"/>
                <a:cs typeface="Lucida Sans Unicode"/>
              </a:rPr>
              <a:t>Es- </a:t>
            </a:r>
            <a:r>
              <a:rPr sz="850" spc="-254" dirty="0">
                <a:solidFill>
                  <a:srgbClr val="FFFFFF"/>
                </a:solidFill>
                <a:latin typeface="Lucida Sans Unicode"/>
                <a:cs typeface="Lucida Sans Unicode"/>
              </a:rPr>
              <a:t> </a:t>
            </a:r>
            <a:r>
              <a:rPr sz="850" spc="15" dirty="0">
                <a:solidFill>
                  <a:srgbClr val="FFFFFF"/>
                </a:solidFill>
                <a:latin typeface="Lucida Sans Unicode"/>
                <a:cs typeface="Lucida Sans Unicode"/>
              </a:rPr>
              <a:t>paña, </a:t>
            </a:r>
            <a:r>
              <a:rPr sz="850" spc="30" dirty="0">
                <a:solidFill>
                  <a:srgbClr val="FFFFFF"/>
                </a:solidFill>
                <a:latin typeface="Lucida Sans Unicode"/>
                <a:cs typeface="Lucida Sans Unicode"/>
              </a:rPr>
              <a:t>especialmente </a:t>
            </a:r>
            <a:r>
              <a:rPr sz="850" spc="20" dirty="0">
                <a:solidFill>
                  <a:srgbClr val="FFFFFF"/>
                </a:solidFill>
                <a:latin typeface="Lucida Sans Unicode"/>
                <a:cs typeface="Lucida Sans Unicode"/>
              </a:rPr>
              <a:t>dirigido </a:t>
            </a:r>
            <a:r>
              <a:rPr sz="850" spc="40" dirty="0">
                <a:solidFill>
                  <a:srgbClr val="FFFFFF"/>
                </a:solidFill>
                <a:latin typeface="Lucida Sans Unicode"/>
                <a:cs typeface="Lucida Sans Unicode"/>
              </a:rPr>
              <a:t>a </a:t>
            </a:r>
            <a:r>
              <a:rPr sz="850" spc="20" dirty="0">
                <a:solidFill>
                  <a:srgbClr val="FFFFFF"/>
                </a:solidFill>
                <a:latin typeface="Lucida Sans Unicode"/>
                <a:cs typeface="Lucida Sans Unicode"/>
              </a:rPr>
              <a:t>aquellas </a:t>
            </a:r>
            <a:r>
              <a:rPr sz="850" spc="25" dirty="0">
                <a:solidFill>
                  <a:srgbClr val="FFFFFF"/>
                </a:solidFill>
                <a:latin typeface="Lucida Sans Unicode"/>
                <a:cs typeface="Lucida Sans Unicode"/>
              </a:rPr>
              <a:t>explotaciones </a:t>
            </a:r>
            <a:r>
              <a:rPr sz="850" spc="-254" dirty="0">
                <a:solidFill>
                  <a:srgbClr val="FFFFFF"/>
                </a:solidFill>
                <a:latin typeface="Lucida Sans Unicode"/>
                <a:cs typeface="Lucida Sans Unicode"/>
              </a:rPr>
              <a:t> </a:t>
            </a:r>
            <a:r>
              <a:rPr sz="850" spc="30" dirty="0">
                <a:solidFill>
                  <a:srgbClr val="FFFFFF"/>
                </a:solidFill>
                <a:latin typeface="Lucida Sans Unicode"/>
                <a:cs typeface="Lucida Sans Unicode"/>
              </a:rPr>
              <a:t>que</a:t>
            </a:r>
            <a:r>
              <a:rPr sz="850" spc="-55" dirty="0">
                <a:solidFill>
                  <a:srgbClr val="FFFFFF"/>
                </a:solidFill>
                <a:latin typeface="Lucida Sans Unicode"/>
                <a:cs typeface="Lucida Sans Unicode"/>
              </a:rPr>
              <a:t> </a:t>
            </a:r>
            <a:r>
              <a:rPr sz="850" spc="35" dirty="0">
                <a:solidFill>
                  <a:srgbClr val="FFFFFF"/>
                </a:solidFill>
                <a:latin typeface="Lucida Sans Unicode"/>
                <a:cs typeface="Lucida Sans Unicode"/>
              </a:rPr>
              <a:t>deben</a:t>
            </a:r>
            <a:r>
              <a:rPr sz="850" spc="-50" dirty="0">
                <a:solidFill>
                  <a:srgbClr val="FFFFFF"/>
                </a:solidFill>
                <a:latin typeface="Lucida Sans Unicode"/>
                <a:cs typeface="Lucida Sans Unicode"/>
              </a:rPr>
              <a:t> </a:t>
            </a:r>
            <a:r>
              <a:rPr sz="850" spc="25" dirty="0">
                <a:solidFill>
                  <a:srgbClr val="FFFFFF"/>
                </a:solidFill>
                <a:latin typeface="Lucida Sans Unicode"/>
                <a:cs typeface="Lucida Sans Unicode"/>
              </a:rPr>
              <a:t>soportar</a:t>
            </a:r>
            <a:r>
              <a:rPr sz="850" spc="-50" dirty="0">
                <a:solidFill>
                  <a:srgbClr val="FFFFFF"/>
                </a:solidFill>
                <a:latin typeface="Lucida Sans Unicode"/>
                <a:cs typeface="Lucida Sans Unicode"/>
              </a:rPr>
              <a:t> </a:t>
            </a:r>
            <a:r>
              <a:rPr sz="850" spc="30" dirty="0">
                <a:solidFill>
                  <a:srgbClr val="FFFFFF"/>
                </a:solidFill>
                <a:latin typeface="Lucida Sans Unicode"/>
                <a:cs typeface="Lucida Sans Unicode"/>
              </a:rPr>
              <a:t>mayores</a:t>
            </a:r>
            <a:r>
              <a:rPr sz="850" spc="-55" dirty="0">
                <a:solidFill>
                  <a:srgbClr val="FFFFFF"/>
                </a:solidFill>
                <a:latin typeface="Lucida Sans Unicode"/>
                <a:cs typeface="Lucida Sans Unicode"/>
              </a:rPr>
              <a:t> </a:t>
            </a:r>
            <a:r>
              <a:rPr sz="850" spc="30" dirty="0">
                <a:solidFill>
                  <a:srgbClr val="FFFFFF"/>
                </a:solidFill>
                <a:latin typeface="Lucida Sans Unicode"/>
                <a:cs typeface="Lucida Sans Unicode"/>
              </a:rPr>
              <a:t>costes</a:t>
            </a:r>
            <a:r>
              <a:rPr sz="850" spc="-50" dirty="0">
                <a:solidFill>
                  <a:srgbClr val="FFFFFF"/>
                </a:solidFill>
                <a:latin typeface="Lucida Sans Unicode"/>
                <a:cs typeface="Lucida Sans Unicode"/>
              </a:rPr>
              <a:t> </a:t>
            </a:r>
            <a:r>
              <a:rPr sz="850" spc="30" dirty="0">
                <a:solidFill>
                  <a:srgbClr val="FFFFFF"/>
                </a:solidFill>
                <a:latin typeface="Lucida Sans Unicode"/>
                <a:cs typeface="Lucida Sans Unicode"/>
              </a:rPr>
              <a:t>energéticos</a:t>
            </a:r>
            <a:r>
              <a:rPr sz="850" spc="-5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50" dirty="0">
                <a:solidFill>
                  <a:srgbClr val="FFFFFF"/>
                </a:solidFill>
                <a:latin typeface="Lucida Sans Unicode"/>
                <a:cs typeface="Lucida Sans Unicode"/>
              </a:rPr>
              <a:t> </a:t>
            </a:r>
            <a:r>
              <a:rPr sz="850" spc="-25" dirty="0">
                <a:solidFill>
                  <a:srgbClr val="FFFFFF"/>
                </a:solidFill>
                <a:latin typeface="Lucida Sans Unicode"/>
                <a:cs typeface="Lucida Sans Unicode"/>
              </a:rPr>
              <a:t>rie- </a:t>
            </a:r>
            <a:r>
              <a:rPr sz="850" spc="-260" dirty="0">
                <a:solidFill>
                  <a:srgbClr val="FFFFFF"/>
                </a:solidFill>
                <a:latin typeface="Lucida Sans Unicode"/>
                <a:cs typeface="Lucida Sans Unicode"/>
              </a:rPr>
              <a:t> </a:t>
            </a:r>
            <a:r>
              <a:rPr sz="850" spc="45" dirty="0">
                <a:solidFill>
                  <a:srgbClr val="FFFFFF"/>
                </a:solidFill>
                <a:latin typeface="Lucida Sans Unicode"/>
                <a:cs typeface="Lucida Sans Unicode"/>
              </a:rPr>
              <a:t>g</a:t>
            </a:r>
            <a:r>
              <a:rPr sz="850" spc="50" dirty="0">
                <a:solidFill>
                  <a:srgbClr val="FFFFFF"/>
                </a:solidFill>
                <a:latin typeface="Lucida Sans Unicode"/>
                <a:cs typeface="Lucida Sans Unicode"/>
              </a:rPr>
              <a:t>o</a:t>
            </a:r>
            <a:r>
              <a:rPr sz="850" spc="-70" dirty="0">
                <a:solidFill>
                  <a:srgbClr val="FFFFFF"/>
                </a:solidFill>
                <a:latin typeface="Lucida Sans Unicode"/>
                <a:cs typeface="Lucida Sans Unicode"/>
              </a:rPr>
              <a:t> </a:t>
            </a:r>
            <a:r>
              <a:rPr sz="850" spc="75" dirty="0">
                <a:solidFill>
                  <a:srgbClr val="FFFFFF"/>
                </a:solidFill>
                <a:latin typeface="Lucida Sans Unicode"/>
                <a:cs typeface="Lucida Sans Unicode"/>
              </a:rPr>
              <a:t>y</a:t>
            </a:r>
            <a:r>
              <a:rPr sz="850" spc="-70" dirty="0">
                <a:solidFill>
                  <a:srgbClr val="FFFFFF"/>
                </a:solidFill>
                <a:latin typeface="Lucida Sans Unicode"/>
                <a:cs typeface="Lucida Sans Unicode"/>
              </a:rPr>
              <a:t> </a:t>
            </a:r>
            <a:r>
              <a:rPr sz="850" spc="30" dirty="0">
                <a:solidFill>
                  <a:srgbClr val="FFFFFF"/>
                </a:solidFill>
                <a:latin typeface="Lucida Sans Unicode"/>
                <a:cs typeface="Lucida Sans Unicode"/>
              </a:rPr>
              <a:t>qu</a:t>
            </a:r>
            <a:r>
              <a:rPr sz="850" spc="35" dirty="0">
                <a:solidFill>
                  <a:srgbClr val="FFFFFF"/>
                </a:solidFill>
                <a:latin typeface="Lucida Sans Unicode"/>
                <a:cs typeface="Lucida Sans Unicode"/>
              </a:rPr>
              <a:t>e</a:t>
            </a:r>
            <a:r>
              <a:rPr sz="850" spc="-70" dirty="0">
                <a:solidFill>
                  <a:srgbClr val="FFFFFF"/>
                </a:solidFill>
                <a:latin typeface="Lucida Sans Unicode"/>
                <a:cs typeface="Lucida Sans Unicode"/>
              </a:rPr>
              <a:t> </a:t>
            </a:r>
            <a:r>
              <a:rPr sz="850" spc="30" dirty="0">
                <a:solidFill>
                  <a:srgbClr val="FFFFFF"/>
                </a:solidFill>
                <a:latin typeface="Lucida Sans Unicode"/>
                <a:cs typeface="Lucida Sans Unicode"/>
              </a:rPr>
              <a:t>queda</a:t>
            </a:r>
            <a:r>
              <a:rPr sz="850" spc="35" dirty="0">
                <a:solidFill>
                  <a:srgbClr val="FFFFFF"/>
                </a:solidFill>
                <a:latin typeface="Lucida Sans Unicode"/>
                <a:cs typeface="Lucida Sans Unicode"/>
              </a:rPr>
              <a:t>n</a:t>
            </a:r>
            <a:r>
              <a:rPr sz="850" spc="-70" dirty="0">
                <a:solidFill>
                  <a:srgbClr val="FFFFFF"/>
                </a:solidFill>
                <a:latin typeface="Lucida Sans Unicode"/>
                <a:cs typeface="Lucida Sans Unicode"/>
              </a:rPr>
              <a:t> </a:t>
            </a:r>
            <a:r>
              <a:rPr sz="850" spc="20" dirty="0">
                <a:solidFill>
                  <a:srgbClr val="FFFFFF"/>
                </a:solidFill>
                <a:latin typeface="Lucida Sans Unicode"/>
                <a:cs typeface="Lucida Sans Unicode"/>
              </a:rPr>
              <a:t>fuer</a:t>
            </a:r>
            <a:r>
              <a:rPr sz="850" spc="25" dirty="0">
                <a:solidFill>
                  <a:srgbClr val="FFFFFF"/>
                </a:solidFill>
                <a:latin typeface="Lucida Sans Unicode"/>
                <a:cs typeface="Lucida Sans Unicode"/>
              </a:rPr>
              <a:t>a</a:t>
            </a:r>
            <a:r>
              <a:rPr sz="850" spc="-7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70" dirty="0">
                <a:solidFill>
                  <a:srgbClr val="FFFFFF"/>
                </a:solidFill>
                <a:latin typeface="Lucida Sans Unicode"/>
                <a:cs typeface="Lucida Sans Unicode"/>
              </a:rPr>
              <a:t> </a:t>
            </a:r>
            <a:r>
              <a:rPr sz="850" spc="10" dirty="0">
                <a:solidFill>
                  <a:srgbClr val="FFFFFF"/>
                </a:solidFill>
                <a:latin typeface="Lucida Sans Unicode"/>
                <a:cs typeface="Lucida Sans Unicode"/>
              </a:rPr>
              <a:t>l</a:t>
            </a:r>
            <a:r>
              <a:rPr sz="850" spc="30" dirty="0">
                <a:solidFill>
                  <a:srgbClr val="FFFFFF"/>
                </a:solidFill>
                <a:latin typeface="Lucida Sans Unicode"/>
                <a:cs typeface="Lucida Sans Unicode"/>
              </a:rPr>
              <a:t>a</a:t>
            </a:r>
            <a:r>
              <a:rPr sz="850" spc="-70" dirty="0">
                <a:solidFill>
                  <a:srgbClr val="FFFFFF"/>
                </a:solidFill>
                <a:latin typeface="Lucida Sans Unicode"/>
                <a:cs typeface="Lucida Sans Unicode"/>
              </a:rPr>
              <a:t> </a:t>
            </a:r>
            <a:r>
              <a:rPr sz="850" spc="20" dirty="0">
                <a:solidFill>
                  <a:srgbClr val="FFFFFF"/>
                </a:solidFill>
                <a:latin typeface="Lucida Sans Unicode"/>
                <a:cs typeface="Lucida Sans Unicode"/>
              </a:rPr>
              <a:t>modernizació</a:t>
            </a:r>
            <a:r>
              <a:rPr sz="850" spc="30" dirty="0">
                <a:solidFill>
                  <a:srgbClr val="FFFFFF"/>
                </a:solidFill>
                <a:latin typeface="Lucida Sans Unicode"/>
                <a:cs typeface="Lucida Sans Unicode"/>
              </a:rPr>
              <a:t>n</a:t>
            </a:r>
            <a:r>
              <a:rPr sz="850" spc="-7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70" dirty="0">
                <a:solidFill>
                  <a:srgbClr val="FFFFFF"/>
                </a:solidFill>
                <a:latin typeface="Lucida Sans Unicode"/>
                <a:cs typeface="Lucida Sans Unicode"/>
              </a:rPr>
              <a:t> </a:t>
            </a:r>
            <a:r>
              <a:rPr sz="850" spc="25" dirty="0">
                <a:solidFill>
                  <a:srgbClr val="FFFFFF"/>
                </a:solidFill>
                <a:latin typeface="Lucida Sans Unicode"/>
                <a:cs typeface="Lucida Sans Unicode"/>
              </a:rPr>
              <a:t>regadíos  </a:t>
            </a:r>
            <a:r>
              <a:rPr sz="850" spc="30" dirty="0">
                <a:solidFill>
                  <a:srgbClr val="FFFFFF"/>
                </a:solidFill>
                <a:latin typeface="Lucida Sans Unicode"/>
                <a:cs typeface="Lucida Sans Unicode"/>
              </a:rPr>
              <a:t>en</a:t>
            </a:r>
            <a:r>
              <a:rPr sz="850" spc="-25" dirty="0">
                <a:solidFill>
                  <a:srgbClr val="FFFFFF"/>
                </a:solidFill>
                <a:latin typeface="Lucida Sans Unicode"/>
                <a:cs typeface="Lucida Sans Unicode"/>
              </a:rPr>
              <a:t> </a:t>
            </a:r>
            <a:r>
              <a:rPr sz="850" spc="25" dirty="0">
                <a:solidFill>
                  <a:srgbClr val="FFFFFF"/>
                </a:solidFill>
                <a:latin typeface="Lucida Sans Unicode"/>
                <a:cs typeface="Lucida Sans Unicode"/>
              </a:rPr>
              <a:t>comunidades</a:t>
            </a:r>
            <a:r>
              <a:rPr sz="850" spc="-20" dirty="0">
                <a:solidFill>
                  <a:srgbClr val="FFFFFF"/>
                </a:solidFill>
                <a:latin typeface="Lucida Sans Unicode"/>
                <a:cs typeface="Lucida Sans Unicode"/>
              </a:rPr>
              <a:t> </a:t>
            </a:r>
            <a:r>
              <a:rPr sz="850" spc="45" dirty="0">
                <a:solidFill>
                  <a:srgbClr val="FFFFFF"/>
                </a:solidFill>
                <a:latin typeface="Lucida Sans Unicode"/>
                <a:cs typeface="Lucida Sans Unicode"/>
              </a:rPr>
              <a:t>de</a:t>
            </a:r>
            <a:r>
              <a:rPr sz="850" spc="-20" dirty="0">
                <a:solidFill>
                  <a:srgbClr val="FFFFFF"/>
                </a:solidFill>
                <a:latin typeface="Lucida Sans Unicode"/>
                <a:cs typeface="Lucida Sans Unicode"/>
              </a:rPr>
              <a:t> </a:t>
            </a:r>
            <a:r>
              <a:rPr sz="850" spc="20" dirty="0">
                <a:solidFill>
                  <a:srgbClr val="FFFFFF"/>
                </a:solidFill>
                <a:latin typeface="Lucida Sans Unicode"/>
                <a:cs typeface="Lucida Sans Unicode"/>
              </a:rPr>
              <a:t>regantes.</a:t>
            </a:r>
            <a:endParaRPr sz="850" dirty="0">
              <a:latin typeface="Lucida Sans Unicode"/>
              <a:cs typeface="Lucida Sans Unicode"/>
            </a:endParaRPr>
          </a:p>
        </p:txBody>
      </p:sp>
      <p:sp>
        <p:nvSpPr>
          <p:cNvPr id="6" name="object 6">
            <a:extLst>
              <a:ext uri="{FF2B5EF4-FFF2-40B4-BE49-F238E27FC236}">
                <a16:creationId xmlns:a16="http://schemas.microsoft.com/office/drawing/2014/main" id="{85329A04-6E91-3ACE-0E55-06CF531358BF}"/>
              </a:ext>
            </a:extLst>
          </p:cNvPr>
          <p:cNvSpPr txBox="1"/>
          <p:nvPr/>
        </p:nvSpPr>
        <p:spPr>
          <a:xfrm>
            <a:off x="7963536" y="969368"/>
            <a:ext cx="3274060" cy="3495187"/>
          </a:xfrm>
          <a:prstGeom prst="rect">
            <a:avLst/>
          </a:prstGeom>
        </p:spPr>
        <p:txBody>
          <a:bodyPr vert="horz" wrap="square" lIns="0" tIns="14604" rIns="0" bIns="0" rtlCol="0">
            <a:spAutoFit/>
          </a:bodyPr>
          <a:lstStyle/>
          <a:p>
            <a:pPr marL="12700">
              <a:lnSpc>
                <a:spcPct val="100000"/>
              </a:lnSpc>
              <a:spcBef>
                <a:spcPts val="114"/>
              </a:spcBef>
            </a:pPr>
            <a:r>
              <a:rPr sz="4950" b="1" spc="114" dirty="0">
                <a:solidFill>
                  <a:srgbClr val="FFFFFF"/>
                </a:solidFill>
                <a:latin typeface="Arial"/>
                <a:cs typeface="Arial"/>
              </a:rPr>
              <a:t>EFF</a:t>
            </a:r>
            <a:r>
              <a:rPr sz="4950" spc="114" dirty="0">
                <a:solidFill>
                  <a:srgbClr val="FFFFFF"/>
                </a:solidFill>
                <a:latin typeface="Microsoft Sans Serif"/>
                <a:cs typeface="Microsoft Sans Serif"/>
              </a:rPr>
              <a:t>IREM</a:t>
            </a:r>
            <a:endParaRPr sz="4950" dirty="0">
              <a:latin typeface="Arial"/>
              <a:cs typeface="Arial"/>
            </a:endParaRPr>
          </a:p>
          <a:p>
            <a:pPr marL="66675" marR="363855">
              <a:lnSpc>
                <a:spcPct val="100000"/>
              </a:lnSpc>
              <a:spcBef>
                <a:spcPts val="2325"/>
              </a:spcBef>
            </a:pPr>
            <a:r>
              <a:rPr sz="2250" spc="150" dirty="0">
                <a:solidFill>
                  <a:srgbClr val="FFFFFF"/>
                </a:solidFill>
                <a:latin typeface="Arial" panose="020B0604020202020204" pitchFamily="34" charset="0"/>
                <a:cs typeface="Arial" panose="020B0604020202020204" pitchFamily="34" charset="0"/>
              </a:rPr>
              <a:t>EFICIENCIA </a:t>
            </a:r>
            <a:r>
              <a:rPr sz="2250" spc="155" dirty="0">
                <a:solidFill>
                  <a:srgbClr val="FFFFFF"/>
                </a:solidFill>
                <a:latin typeface="Arial" panose="020B0604020202020204" pitchFamily="34" charset="0"/>
                <a:cs typeface="Arial" panose="020B0604020202020204" pitchFamily="34" charset="0"/>
              </a:rPr>
              <a:t> </a:t>
            </a:r>
            <a:r>
              <a:rPr sz="2250" spc="185" dirty="0">
                <a:solidFill>
                  <a:srgbClr val="FFFFFF"/>
                </a:solidFill>
                <a:latin typeface="Arial" panose="020B0604020202020204" pitchFamily="34" charset="0"/>
                <a:cs typeface="Arial" panose="020B0604020202020204" pitchFamily="34" charset="0"/>
              </a:rPr>
              <a:t>ENERGÉTICA </a:t>
            </a:r>
            <a:r>
              <a:rPr sz="2250" spc="204" dirty="0">
                <a:solidFill>
                  <a:srgbClr val="FFFFFF"/>
                </a:solidFill>
                <a:latin typeface="Arial" panose="020B0604020202020204" pitchFamily="34" charset="0"/>
                <a:cs typeface="Arial" panose="020B0604020202020204" pitchFamily="34" charset="0"/>
              </a:rPr>
              <a:t>Y </a:t>
            </a:r>
            <a:r>
              <a:rPr sz="2250" spc="210" dirty="0">
                <a:solidFill>
                  <a:srgbClr val="FFFFFF"/>
                </a:solidFill>
                <a:latin typeface="Arial" panose="020B0604020202020204" pitchFamily="34" charset="0"/>
                <a:cs typeface="Arial" panose="020B0604020202020204" pitchFamily="34" charset="0"/>
              </a:rPr>
              <a:t> </a:t>
            </a:r>
            <a:r>
              <a:rPr sz="2250" spc="185" dirty="0">
                <a:solidFill>
                  <a:srgbClr val="FFFFFF"/>
                </a:solidFill>
                <a:latin typeface="Arial" panose="020B0604020202020204" pitchFamily="34" charset="0"/>
                <a:cs typeface="Arial" panose="020B0604020202020204" pitchFamily="34" charset="0"/>
              </a:rPr>
              <a:t>AHORRO</a:t>
            </a:r>
            <a:r>
              <a:rPr sz="2250" spc="-45" dirty="0">
                <a:solidFill>
                  <a:srgbClr val="FFFFFF"/>
                </a:solidFill>
                <a:latin typeface="Arial" panose="020B0604020202020204" pitchFamily="34" charset="0"/>
                <a:cs typeface="Arial" panose="020B0604020202020204" pitchFamily="34" charset="0"/>
              </a:rPr>
              <a:t> </a:t>
            </a:r>
            <a:r>
              <a:rPr sz="2250" spc="190" dirty="0">
                <a:solidFill>
                  <a:srgbClr val="FFFFFF"/>
                </a:solidFill>
                <a:latin typeface="Arial" panose="020B0604020202020204" pitchFamily="34" charset="0"/>
                <a:cs typeface="Arial" panose="020B0604020202020204" pitchFamily="34" charset="0"/>
              </a:rPr>
              <a:t>DE</a:t>
            </a:r>
            <a:r>
              <a:rPr sz="2250" spc="-40" dirty="0">
                <a:solidFill>
                  <a:srgbClr val="FFFFFF"/>
                </a:solidFill>
                <a:latin typeface="Arial" panose="020B0604020202020204" pitchFamily="34" charset="0"/>
                <a:cs typeface="Arial" panose="020B0604020202020204" pitchFamily="34" charset="0"/>
              </a:rPr>
              <a:t> </a:t>
            </a:r>
            <a:r>
              <a:rPr sz="2250" spc="155" dirty="0">
                <a:solidFill>
                  <a:srgbClr val="FFFFFF"/>
                </a:solidFill>
                <a:latin typeface="Arial" panose="020B0604020202020204" pitchFamily="34" charset="0"/>
                <a:cs typeface="Arial" panose="020B0604020202020204" pitchFamily="34" charset="0"/>
              </a:rPr>
              <a:t>AGUA </a:t>
            </a:r>
            <a:r>
              <a:rPr sz="2250" spc="-700" dirty="0">
                <a:solidFill>
                  <a:srgbClr val="FFFFFF"/>
                </a:solidFill>
                <a:latin typeface="Arial" panose="020B0604020202020204" pitchFamily="34" charset="0"/>
                <a:cs typeface="Arial" panose="020B0604020202020204" pitchFamily="34" charset="0"/>
              </a:rPr>
              <a:t> </a:t>
            </a:r>
            <a:r>
              <a:rPr sz="2250" spc="200" dirty="0">
                <a:solidFill>
                  <a:srgbClr val="FFFFFF"/>
                </a:solidFill>
                <a:latin typeface="Arial" panose="020B0604020202020204" pitchFamily="34" charset="0"/>
                <a:cs typeface="Arial" panose="020B0604020202020204" pitchFamily="34" charset="0"/>
              </a:rPr>
              <a:t>EN </a:t>
            </a:r>
            <a:r>
              <a:rPr sz="2250" spc="240" dirty="0">
                <a:solidFill>
                  <a:srgbClr val="FFFFFF"/>
                </a:solidFill>
                <a:latin typeface="Arial" panose="020B0604020202020204" pitchFamily="34" charset="0"/>
                <a:cs typeface="Arial" panose="020B0604020202020204" pitchFamily="34" charset="0"/>
              </a:rPr>
              <a:t>EL </a:t>
            </a:r>
            <a:r>
              <a:rPr sz="2250" spc="165" dirty="0">
                <a:solidFill>
                  <a:srgbClr val="FFFFFF"/>
                </a:solidFill>
                <a:latin typeface="Arial" panose="020B0604020202020204" pitchFamily="34" charset="0"/>
                <a:cs typeface="Arial" panose="020B0604020202020204" pitchFamily="34" charset="0"/>
              </a:rPr>
              <a:t>RIEGO </a:t>
            </a:r>
            <a:r>
              <a:rPr sz="2250" spc="190" dirty="0">
                <a:solidFill>
                  <a:srgbClr val="FFFFFF"/>
                </a:solidFill>
                <a:latin typeface="Arial" panose="020B0604020202020204" pitchFamily="34" charset="0"/>
                <a:cs typeface="Arial" panose="020B0604020202020204" pitchFamily="34" charset="0"/>
              </a:rPr>
              <a:t>DE </a:t>
            </a:r>
            <a:r>
              <a:rPr sz="2250" spc="195" dirty="0">
                <a:solidFill>
                  <a:srgbClr val="FFFFFF"/>
                </a:solidFill>
                <a:latin typeface="Arial" panose="020B0604020202020204" pitchFamily="34" charset="0"/>
                <a:cs typeface="Arial" panose="020B0604020202020204" pitchFamily="34" charset="0"/>
              </a:rPr>
              <a:t> </a:t>
            </a:r>
            <a:r>
              <a:rPr sz="2250" spc="245" dirty="0">
                <a:solidFill>
                  <a:srgbClr val="FFFFFF"/>
                </a:solidFill>
                <a:latin typeface="Arial" panose="020B0604020202020204" pitchFamily="34" charset="0"/>
                <a:cs typeface="Arial" panose="020B0604020202020204" pitchFamily="34" charset="0"/>
              </a:rPr>
              <a:t>LA </a:t>
            </a:r>
            <a:r>
              <a:rPr sz="2250" spc="175" dirty="0">
                <a:solidFill>
                  <a:srgbClr val="FFFFFF"/>
                </a:solidFill>
                <a:latin typeface="Arial" panose="020B0604020202020204" pitchFamily="34" charset="0"/>
                <a:cs typeface="Arial" panose="020B0604020202020204" pitchFamily="34" charset="0"/>
              </a:rPr>
              <a:t>REMOLACHA </a:t>
            </a:r>
            <a:r>
              <a:rPr sz="2250" spc="180" dirty="0">
                <a:solidFill>
                  <a:srgbClr val="FFFFFF"/>
                </a:solidFill>
                <a:latin typeface="Arial" panose="020B0604020202020204" pitchFamily="34" charset="0"/>
                <a:cs typeface="Arial" panose="020B0604020202020204" pitchFamily="34" charset="0"/>
              </a:rPr>
              <a:t> </a:t>
            </a:r>
            <a:r>
              <a:rPr sz="2250" spc="225" dirty="0">
                <a:solidFill>
                  <a:srgbClr val="FFFFFF"/>
                </a:solidFill>
                <a:latin typeface="Arial" panose="020B0604020202020204" pitchFamily="34" charset="0"/>
                <a:cs typeface="Arial" panose="020B0604020202020204" pitchFamily="34" charset="0"/>
              </a:rPr>
              <a:t>AZUCARERA</a:t>
            </a:r>
            <a:endParaRPr sz="2250"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E8D56EDD-B530-380D-A920-073203D39B0A}"/>
              </a:ext>
            </a:extLst>
          </p:cNvPr>
          <p:cNvPicPr>
            <a:picLocks noChangeAspect="1"/>
          </p:cNvPicPr>
          <p:nvPr/>
        </p:nvPicPr>
        <p:blipFill rotWithShape="1">
          <a:blip r:embed="rId18"/>
          <a:srcRect l="5840" t="-1" r="13467" b="6224"/>
          <a:stretch/>
        </p:blipFill>
        <p:spPr>
          <a:xfrm>
            <a:off x="-20956" y="5280524"/>
            <a:ext cx="5217162" cy="701769"/>
          </a:xfrm>
          <a:prstGeom prst="rect">
            <a:avLst/>
          </a:prstGeom>
        </p:spPr>
      </p:pic>
      <p:sp>
        <p:nvSpPr>
          <p:cNvPr id="2" name="CuadroTexto 1">
            <a:extLst>
              <a:ext uri="{FF2B5EF4-FFF2-40B4-BE49-F238E27FC236}">
                <a16:creationId xmlns:a16="http://schemas.microsoft.com/office/drawing/2014/main" id="{D3653D5D-2FF4-57FE-25E0-33DCA42B062D}"/>
              </a:ext>
            </a:extLst>
          </p:cNvPr>
          <p:cNvSpPr txBox="1"/>
          <p:nvPr/>
        </p:nvSpPr>
        <p:spPr>
          <a:xfrm>
            <a:off x="678815" y="3983305"/>
            <a:ext cx="4178041" cy="1146468"/>
          </a:xfrm>
          <a:prstGeom prst="rect">
            <a:avLst/>
          </a:prstGeom>
          <a:solidFill>
            <a:schemeClr val="bg1">
              <a:lumMod val="95000"/>
              <a:alpha val="65000"/>
            </a:schemeClr>
          </a:solidFill>
        </p:spPr>
        <p:txBody>
          <a:bodyPr wrap="square">
            <a:spAutoFit/>
          </a:bodyPr>
          <a:lstStyle/>
          <a:p>
            <a:pPr marL="12700">
              <a:lnSpc>
                <a:spcPct val="100000"/>
              </a:lnSpc>
              <a:spcBef>
                <a:spcPts val="565"/>
              </a:spcBef>
            </a:pPr>
            <a:r>
              <a:rPr lang="es-ES" sz="1400" b="1" spc="50" dirty="0">
                <a:solidFill>
                  <a:schemeClr val="tx1">
                    <a:lumMod val="65000"/>
                    <a:lumOff val="35000"/>
                  </a:schemeClr>
                </a:solidFill>
                <a:latin typeface="Arial"/>
                <a:cs typeface="Arial"/>
              </a:rPr>
              <a:t>3 Agricultores</a:t>
            </a:r>
            <a:endParaRPr lang="es-ES" sz="1400" spc="50" dirty="0">
              <a:solidFill>
                <a:schemeClr val="tx1">
                  <a:lumMod val="65000"/>
                  <a:lumOff val="35000"/>
                </a:schemeClr>
              </a:solidFill>
              <a:latin typeface="Arial"/>
              <a:cs typeface="Arial"/>
            </a:endParaRPr>
          </a:p>
          <a:p>
            <a:pPr marL="494031" indent="-342900">
              <a:lnSpc>
                <a:spcPct val="100000"/>
              </a:lnSpc>
              <a:spcBef>
                <a:spcPts val="480"/>
              </a:spcBef>
              <a:buSzPct val="88235"/>
              <a:buFont typeface="+mj-lt"/>
              <a:buAutoNum type="arabicPeriod"/>
              <a:tabLst>
                <a:tab pos="216535" algn="l"/>
              </a:tabLst>
            </a:pPr>
            <a:r>
              <a:rPr lang="es-ES" sz="1400" spc="50" dirty="0">
                <a:solidFill>
                  <a:schemeClr val="tx1">
                    <a:lumMod val="65000"/>
                    <a:lumOff val="35000"/>
                  </a:schemeClr>
                </a:solidFill>
                <a:latin typeface="Arial"/>
                <a:cs typeface="Arial"/>
              </a:rPr>
              <a:t>Juan Manuel Corrales (Sa)</a:t>
            </a:r>
          </a:p>
          <a:p>
            <a:pPr marL="494031" indent="-342900">
              <a:lnSpc>
                <a:spcPct val="100000"/>
              </a:lnSpc>
              <a:spcBef>
                <a:spcPts val="475"/>
              </a:spcBef>
              <a:buSzPct val="88235"/>
              <a:buFont typeface="+mj-lt"/>
              <a:buAutoNum type="arabicPeriod"/>
              <a:tabLst>
                <a:tab pos="216535" algn="l"/>
              </a:tabLst>
            </a:pPr>
            <a:r>
              <a:rPr lang="es-ES" sz="1400" spc="50" dirty="0">
                <a:solidFill>
                  <a:schemeClr val="tx1">
                    <a:lumMod val="65000"/>
                    <a:lumOff val="35000"/>
                  </a:schemeClr>
                </a:solidFill>
                <a:latin typeface="Arial"/>
                <a:cs typeface="Arial"/>
              </a:rPr>
              <a:t>Luis (Se)</a:t>
            </a:r>
          </a:p>
          <a:p>
            <a:pPr marL="494031" indent="-342900">
              <a:lnSpc>
                <a:spcPct val="100000"/>
              </a:lnSpc>
              <a:spcBef>
                <a:spcPts val="475"/>
              </a:spcBef>
              <a:buSzPct val="88235"/>
              <a:buFont typeface="+mj-lt"/>
              <a:buAutoNum type="arabicPeriod"/>
              <a:tabLst>
                <a:tab pos="216535" algn="l"/>
              </a:tabLst>
            </a:pPr>
            <a:r>
              <a:rPr lang="es-ES" sz="1400" spc="50" dirty="0">
                <a:solidFill>
                  <a:schemeClr val="tx1">
                    <a:lumMod val="65000"/>
                    <a:lumOff val="35000"/>
                  </a:schemeClr>
                </a:solidFill>
                <a:latin typeface="Arial"/>
                <a:cs typeface="Arial"/>
              </a:rPr>
              <a:t>Félix del Villar (Va)</a:t>
            </a:r>
          </a:p>
        </p:txBody>
      </p:sp>
    </p:spTree>
    <p:extLst>
      <p:ext uri="{BB962C8B-B14F-4D97-AF65-F5344CB8AC3E}">
        <p14:creationId xmlns:p14="http://schemas.microsoft.com/office/powerpoint/2010/main" val="9235484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EEA471E-F8B2-D2C0-768B-98E03D67EB15}"/>
              </a:ext>
            </a:extLst>
          </p:cNvPr>
          <p:cNvSpPr txBox="1"/>
          <p:nvPr/>
        </p:nvSpPr>
        <p:spPr>
          <a:xfrm>
            <a:off x="720776" y="800746"/>
            <a:ext cx="6823023" cy="827214"/>
          </a:xfrm>
          <a:prstGeom prst="rect">
            <a:avLst/>
          </a:prstGeom>
          <a:noFill/>
        </p:spPr>
        <p:txBody>
          <a:bodyPr wrap="square">
            <a:spAutoFit/>
          </a:bodyPr>
          <a:lstStyle/>
          <a:p>
            <a:pPr marL="12700" marR="5080" indent="1270">
              <a:lnSpc>
                <a:spcPct val="115799"/>
              </a:lnSpc>
              <a:spcBef>
                <a:spcPts val="100"/>
              </a:spcBef>
            </a:pPr>
            <a:r>
              <a:rPr lang="es-ES" sz="2400" b="1" spc="50" dirty="0">
                <a:solidFill>
                  <a:schemeClr val="tx1">
                    <a:lumMod val="65000"/>
                    <a:lumOff val="35000"/>
                  </a:schemeClr>
                </a:solidFill>
                <a:latin typeface="Arial"/>
                <a:cs typeface="Arial"/>
              </a:rPr>
              <a:t>EFFIREM+ persigue</a:t>
            </a:r>
            <a:r>
              <a:rPr lang="es-ES" sz="2400" b="1" spc="20" dirty="0">
                <a:solidFill>
                  <a:schemeClr val="tx1">
                    <a:lumMod val="65000"/>
                    <a:lumOff val="35000"/>
                  </a:schemeClr>
                </a:solidFill>
                <a:latin typeface="Arial"/>
                <a:cs typeface="Arial"/>
              </a:rPr>
              <a:t> </a:t>
            </a:r>
            <a:r>
              <a:rPr lang="es-ES" sz="2400" b="1" spc="114" dirty="0">
                <a:solidFill>
                  <a:schemeClr val="tx1">
                    <a:lumMod val="65000"/>
                    <a:lumOff val="35000"/>
                  </a:schemeClr>
                </a:solidFill>
                <a:latin typeface="Arial"/>
                <a:cs typeface="Arial"/>
              </a:rPr>
              <a:t>5</a:t>
            </a:r>
            <a:r>
              <a:rPr lang="es-ES" sz="2400" b="1" spc="20" dirty="0">
                <a:solidFill>
                  <a:schemeClr val="tx1">
                    <a:lumMod val="65000"/>
                    <a:lumOff val="35000"/>
                  </a:schemeClr>
                </a:solidFill>
                <a:latin typeface="Arial"/>
                <a:cs typeface="Arial"/>
              </a:rPr>
              <a:t> </a:t>
            </a:r>
            <a:r>
              <a:rPr lang="es-ES" sz="2400" b="1" spc="60" dirty="0">
                <a:solidFill>
                  <a:schemeClr val="tx1">
                    <a:lumMod val="65000"/>
                    <a:lumOff val="35000"/>
                  </a:schemeClr>
                </a:solidFill>
                <a:latin typeface="Arial"/>
                <a:cs typeface="Arial"/>
              </a:rPr>
              <a:t>objetivos</a:t>
            </a:r>
            <a:endParaRPr lang="es-ES" sz="2400" b="1" spc="30" dirty="0">
              <a:solidFill>
                <a:schemeClr val="tx1">
                  <a:lumMod val="65000"/>
                  <a:lumOff val="35000"/>
                </a:schemeClr>
              </a:solidFill>
              <a:latin typeface="Arial"/>
              <a:cs typeface="Arial"/>
            </a:endParaRPr>
          </a:p>
          <a:p>
            <a:pPr marL="12700" marR="5080" indent="1270">
              <a:lnSpc>
                <a:spcPct val="115799"/>
              </a:lnSpc>
              <a:spcBef>
                <a:spcPts val="100"/>
              </a:spcBef>
            </a:pPr>
            <a:endParaRPr lang="es-ES" sz="1800" dirty="0">
              <a:solidFill>
                <a:schemeClr val="tx1">
                  <a:lumMod val="65000"/>
                  <a:lumOff val="35000"/>
                </a:schemeClr>
              </a:solidFill>
              <a:latin typeface="Arial"/>
              <a:cs typeface="Arial"/>
            </a:endParaRPr>
          </a:p>
        </p:txBody>
      </p:sp>
      <p:sp>
        <p:nvSpPr>
          <p:cNvPr id="6" name="CuadroTexto 5">
            <a:extLst>
              <a:ext uri="{FF2B5EF4-FFF2-40B4-BE49-F238E27FC236}">
                <a16:creationId xmlns:a16="http://schemas.microsoft.com/office/drawing/2014/main" id="{F2DE9E84-315D-5355-AFA0-6B0CED4F2330}"/>
              </a:ext>
            </a:extLst>
          </p:cNvPr>
          <p:cNvSpPr txBox="1"/>
          <p:nvPr/>
        </p:nvSpPr>
        <p:spPr>
          <a:xfrm>
            <a:off x="727022" y="1885024"/>
            <a:ext cx="6283377" cy="2105705"/>
          </a:xfrm>
          <a:prstGeom prst="rect">
            <a:avLst/>
          </a:prstGeom>
          <a:solidFill>
            <a:schemeClr val="bg1">
              <a:lumMod val="95000"/>
              <a:alpha val="65000"/>
            </a:schemeClr>
          </a:solidFill>
        </p:spPr>
        <p:txBody>
          <a:bodyPr wrap="square">
            <a:spAutoFit/>
          </a:bodyPr>
          <a:lstStyle/>
          <a:p>
            <a:pPr marL="12700">
              <a:lnSpc>
                <a:spcPct val="100000"/>
              </a:lnSpc>
              <a:spcBef>
                <a:spcPts val="565"/>
              </a:spcBef>
            </a:pPr>
            <a:r>
              <a:rPr lang="es-ES" b="1" spc="50" dirty="0">
                <a:solidFill>
                  <a:schemeClr val="tx1">
                    <a:lumMod val="65000"/>
                    <a:lumOff val="35000"/>
                  </a:schemeClr>
                </a:solidFill>
                <a:latin typeface="Arial"/>
                <a:cs typeface="Arial"/>
              </a:rPr>
              <a:t>Estos objetivos son</a:t>
            </a:r>
            <a:r>
              <a:rPr lang="es-ES" spc="50" dirty="0">
                <a:solidFill>
                  <a:schemeClr val="tx1">
                    <a:lumMod val="65000"/>
                    <a:lumOff val="35000"/>
                  </a:schemeClr>
                </a:solidFill>
                <a:latin typeface="Arial"/>
                <a:cs typeface="Arial"/>
              </a:rPr>
              <a:t>:</a:t>
            </a:r>
          </a:p>
          <a:p>
            <a:pPr marL="494031" indent="-342900">
              <a:lnSpc>
                <a:spcPct val="100000"/>
              </a:lnSpc>
              <a:spcBef>
                <a:spcPts val="480"/>
              </a:spcBef>
              <a:buSzPct val="88235"/>
              <a:buFont typeface="+mj-lt"/>
              <a:buAutoNum type="arabicPeriod"/>
              <a:tabLst>
                <a:tab pos="216535" algn="l"/>
              </a:tabLst>
            </a:pPr>
            <a:r>
              <a:rPr lang="es-ES" spc="50" dirty="0">
                <a:solidFill>
                  <a:schemeClr val="tx1">
                    <a:lumMod val="65000"/>
                    <a:lumOff val="35000"/>
                  </a:schemeClr>
                </a:solidFill>
                <a:latin typeface="Arial"/>
                <a:cs typeface="Arial"/>
              </a:rPr>
              <a:t>Disminuir drásticamente el </a:t>
            </a:r>
            <a:r>
              <a:rPr lang="es-ES" b="1" spc="50" dirty="0">
                <a:solidFill>
                  <a:schemeClr val="tx1">
                    <a:lumMod val="65000"/>
                    <a:lumOff val="35000"/>
                  </a:schemeClr>
                </a:solidFill>
                <a:latin typeface="Arial"/>
                <a:cs typeface="Arial"/>
              </a:rPr>
              <a:t>coste del riego</a:t>
            </a:r>
            <a:r>
              <a:rPr lang="es-ES" spc="50" dirty="0">
                <a:solidFill>
                  <a:schemeClr val="tx1">
                    <a:lumMod val="65000"/>
                    <a:lumOff val="35000"/>
                  </a:schemeClr>
                </a:solidFill>
                <a:latin typeface="Arial"/>
                <a:cs typeface="Arial"/>
              </a:rPr>
              <a:t>.</a:t>
            </a:r>
          </a:p>
          <a:p>
            <a:pPr marL="494031" indent="-342900">
              <a:lnSpc>
                <a:spcPct val="100000"/>
              </a:lnSpc>
              <a:spcBef>
                <a:spcPts val="475"/>
              </a:spcBef>
              <a:buSzPct val="88235"/>
              <a:buFont typeface="+mj-lt"/>
              <a:buAutoNum type="arabicPeriod"/>
              <a:tabLst>
                <a:tab pos="216535" algn="l"/>
              </a:tabLst>
            </a:pPr>
            <a:r>
              <a:rPr lang="es-ES" spc="50" dirty="0">
                <a:solidFill>
                  <a:schemeClr val="tx1">
                    <a:lumMod val="65000"/>
                    <a:lumOff val="35000"/>
                  </a:schemeClr>
                </a:solidFill>
                <a:latin typeface="Arial"/>
                <a:cs typeface="Arial"/>
              </a:rPr>
              <a:t>Mejorar la </a:t>
            </a:r>
            <a:r>
              <a:rPr lang="es-ES" b="1" spc="50" dirty="0">
                <a:solidFill>
                  <a:schemeClr val="tx1">
                    <a:lumMod val="65000"/>
                    <a:lumOff val="35000"/>
                  </a:schemeClr>
                </a:solidFill>
                <a:latin typeface="Arial"/>
                <a:cs typeface="Arial"/>
              </a:rPr>
              <a:t>eficiencia en el uso del agua </a:t>
            </a:r>
            <a:r>
              <a:rPr lang="es-ES" spc="50" dirty="0">
                <a:solidFill>
                  <a:schemeClr val="tx1">
                    <a:lumMod val="65000"/>
                    <a:lumOff val="35000"/>
                  </a:schemeClr>
                </a:solidFill>
                <a:latin typeface="Arial"/>
                <a:cs typeface="Arial"/>
              </a:rPr>
              <a:t>de riego.</a:t>
            </a:r>
          </a:p>
          <a:p>
            <a:pPr marL="494031" indent="-342900">
              <a:lnSpc>
                <a:spcPct val="100000"/>
              </a:lnSpc>
              <a:spcBef>
                <a:spcPts val="475"/>
              </a:spcBef>
              <a:buSzPct val="88235"/>
              <a:buFont typeface="+mj-lt"/>
              <a:buAutoNum type="arabicPeriod"/>
              <a:tabLst>
                <a:tab pos="216535" algn="l"/>
              </a:tabLst>
            </a:pPr>
            <a:r>
              <a:rPr lang="es-ES" spc="50" dirty="0">
                <a:solidFill>
                  <a:schemeClr val="tx1">
                    <a:lumMod val="65000"/>
                    <a:lumOff val="35000"/>
                  </a:schemeClr>
                </a:solidFill>
                <a:latin typeface="Arial"/>
                <a:cs typeface="Arial"/>
              </a:rPr>
              <a:t>Mejorar el </a:t>
            </a:r>
            <a:r>
              <a:rPr lang="es-ES" b="1" spc="50" dirty="0">
                <a:solidFill>
                  <a:schemeClr val="tx1">
                    <a:lumMod val="65000"/>
                    <a:lumOff val="35000"/>
                  </a:schemeClr>
                </a:solidFill>
                <a:latin typeface="Arial"/>
                <a:cs typeface="Arial"/>
              </a:rPr>
              <a:t>rendimiento</a:t>
            </a:r>
            <a:r>
              <a:rPr lang="es-ES" spc="50" dirty="0">
                <a:solidFill>
                  <a:schemeClr val="tx1">
                    <a:lumMod val="65000"/>
                    <a:lumOff val="35000"/>
                  </a:schemeClr>
                </a:solidFill>
                <a:latin typeface="Arial"/>
                <a:cs typeface="Arial"/>
              </a:rPr>
              <a:t> del cultivo.</a:t>
            </a:r>
          </a:p>
          <a:p>
            <a:pPr marL="494031" indent="-342900">
              <a:lnSpc>
                <a:spcPct val="100000"/>
              </a:lnSpc>
              <a:spcBef>
                <a:spcPts val="480"/>
              </a:spcBef>
              <a:buSzPct val="88235"/>
              <a:buFont typeface="+mj-lt"/>
              <a:buAutoNum type="arabicPeriod"/>
              <a:tabLst>
                <a:tab pos="216535" algn="l"/>
              </a:tabLst>
            </a:pPr>
            <a:r>
              <a:rPr lang="es-ES" spc="50" dirty="0">
                <a:solidFill>
                  <a:schemeClr val="tx1">
                    <a:lumMod val="65000"/>
                    <a:lumOff val="35000"/>
                  </a:schemeClr>
                </a:solidFill>
                <a:latin typeface="Arial"/>
                <a:cs typeface="Arial"/>
              </a:rPr>
              <a:t>Facilitar la vida al </a:t>
            </a:r>
            <a:r>
              <a:rPr lang="es-ES" b="1" spc="50" dirty="0">
                <a:solidFill>
                  <a:schemeClr val="tx1">
                    <a:lumMod val="65000"/>
                    <a:lumOff val="35000"/>
                  </a:schemeClr>
                </a:solidFill>
                <a:latin typeface="Arial"/>
                <a:cs typeface="Arial"/>
              </a:rPr>
              <a:t>agricultor.</a:t>
            </a:r>
          </a:p>
          <a:p>
            <a:pPr marL="494031" indent="-342900">
              <a:lnSpc>
                <a:spcPct val="100000"/>
              </a:lnSpc>
              <a:spcBef>
                <a:spcPts val="480"/>
              </a:spcBef>
              <a:buSzPct val="88235"/>
              <a:buFont typeface="+mj-lt"/>
              <a:buAutoNum type="arabicPeriod"/>
              <a:tabLst>
                <a:tab pos="216535" algn="l"/>
              </a:tabLst>
            </a:pPr>
            <a:r>
              <a:rPr lang="es-ES" spc="50" dirty="0">
                <a:solidFill>
                  <a:schemeClr val="tx1">
                    <a:lumMod val="65000"/>
                    <a:lumOff val="35000"/>
                  </a:schemeClr>
                </a:solidFill>
                <a:latin typeface="Arial"/>
                <a:cs typeface="Arial"/>
              </a:rPr>
              <a:t>Reducir las </a:t>
            </a:r>
            <a:r>
              <a:rPr lang="es-ES" b="1" spc="50" dirty="0">
                <a:solidFill>
                  <a:schemeClr val="tx1">
                    <a:lumMod val="65000"/>
                    <a:lumOff val="35000"/>
                  </a:schemeClr>
                </a:solidFill>
                <a:latin typeface="Arial"/>
                <a:cs typeface="Arial"/>
              </a:rPr>
              <a:t>emisiones de CO</a:t>
            </a:r>
            <a:r>
              <a:rPr lang="es-ES" b="1" spc="50" baseline="-25000" dirty="0">
                <a:solidFill>
                  <a:schemeClr val="tx1">
                    <a:lumMod val="65000"/>
                    <a:lumOff val="35000"/>
                  </a:schemeClr>
                </a:solidFill>
                <a:latin typeface="Arial"/>
                <a:cs typeface="Arial"/>
              </a:rPr>
              <a:t>2</a:t>
            </a:r>
            <a:r>
              <a:rPr lang="es-ES" b="1" spc="50" dirty="0">
                <a:solidFill>
                  <a:schemeClr val="tx1">
                    <a:lumMod val="65000"/>
                    <a:lumOff val="35000"/>
                  </a:schemeClr>
                </a:solidFill>
                <a:latin typeface="Arial"/>
                <a:cs typeface="Arial"/>
              </a:rPr>
              <a:t> </a:t>
            </a:r>
            <a:r>
              <a:rPr lang="es-ES" sz="2000" spc="50" dirty="0">
                <a:solidFill>
                  <a:schemeClr val="tx1">
                    <a:lumMod val="65000"/>
                    <a:lumOff val="35000"/>
                  </a:schemeClr>
                </a:solidFill>
                <a:latin typeface="Arial"/>
                <a:cs typeface="Arial"/>
              </a:rPr>
              <a:t>.</a:t>
            </a:r>
          </a:p>
        </p:txBody>
      </p:sp>
      <p:pic>
        <p:nvPicPr>
          <p:cNvPr id="12" name="Imagen 11">
            <a:extLst>
              <a:ext uri="{FF2B5EF4-FFF2-40B4-BE49-F238E27FC236}">
                <a16:creationId xmlns:a16="http://schemas.microsoft.com/office/drawing/2014/main" id="{CB079AF8-E8C0-413C-ED5F-9EA311100FE2}"/>
              </a:ext>
            </a:extLst>
          </p:cNvPr>
          <p:cNvPicPr>
            <a:picLocks noChangeAspect="1"/>
          </p:cNvPicPr>
          <p:nvPr/>
        </p:nvPicPr>
        <p:blipFill>
          <a:blip r:embed="rId2"/>
          <a:stretch>
            <a:fillRect/>
          </a:stretch>
        </p:blipFill>
        <p:spPr>
          <a:xfrm>
            <a:off x="4084754" y="7420964"/>
            <a:ext cx="634039" cy="719390"/>
          </a:xfrm>
          <a:prstGeom prst="rect">
            <a:avLst/>
          </a:prstGeom>
        </p:spPr>
      </p:pic>
      <p:pic>
        <p:nvPicPr>
          <p:cNvPr id="13" name="Imagen 12">
            <a:extLst>
              <a:ext uri="{FF2B5EF4-FFF2-40B4-BE49-F238E27FC236}">
                <a16:creationId xmlns:a16="http://schemas.microsoft.com/office/drawing/2014/main" id="{4864837F-6246-ACB5-3463-1014DF846C3B}"/>
              </a:ext>
            </a:extLst>
          </p:cNvPr>
          <p:cNvPicPr>
            <a:picLocks noChangeAspect="1"/>
          </p:cNvPicPr>
          <p:nvPr/>
        </p:nvPicPr>
        <p:blipFill>
          <a:blip r:embed="rId2"/>
          <a:stretch>
            <a:fillRect/>
          </a:stretch>
        </p:blipFill>
        <p:spPr>
          <a:xfrm>
            <a:off x="2209800" y="4648187"/>
            <a:ext cx="860685" cy="976546"/>
          </a:xfrm>
          <a:prstGeom prst="rect">
            <a:avLst/>
          </a:prstGeom>
        </p:spPr>
      </p:pic>
      <p:sp>
        <p:nvSpPr>
          <p:cNvPr id="16" name="object 16">
            <a:extLst>
              <a:ext uri="{FF2B5EF4-FFF2-40B4-BE49-F238E27FC236}">
                <a16:creationId xmlns:a16="http://schemas.microsoft.com/office/drawing/2014/main" id="{8ED3324A-6F98-E7E0-DB98-8AD0782D9513}"/>
              </a:ext>
            </a:extLst>
          </p:cNvPr>
          <p:cNvSpPr/>
          <p:nvPr/>
        </p:nvSpPr>
        <p:spPr>
          <a:xfrm>
            <a:off x="9220200" y="4343400"/>
            <a:ext cx="5123180" cy="6018530"/>
          </a:xfrm>
          <a:custGeom>
            <a:avLst/>
            <a:gdLst/>
            <a:ahLst/>
            <a:cxnLst/>
            <a:rect l="l" t="t" r="r" b="b"/>
            <a:pathLst>
              <a:path w="5123180" h="6018530">
                <a:moveTo>
                  <a:pt x="1081532" y="708952"/>
                </a:moveTo>
                <a:lnTo>
                  <a:pt x="1079309" y="660565"/>
                </a:lnTo>
                <a:lnTo>
                  <a:pt x="1072794" y="613371"/>
                </a:lnTo>
                <a:lnTo>
                  <a:pt x="1062177" y="567575"/>
                </a:lnTo>
                <a:lnTo>
                  <a:pt x="1047635" y="523354"/>
                </a:lnTo>
                <a:lnTo>
                  <a:pt x="1029373" y="480910"/>
                </a:lnTo>
                <a:lnTo>
                  <a:pt x="1007592" y="440423"/>
                </a:lnTo>
                <a:lnTo>
                  <a:pt x="982459" y="402094"/>
                </a:lnTo>
                <a:lnTo>
                  <a:pt x="954189" y="366102"/>
                </a:lnTo>
                <a:lnTo>
                  <a:pt x="922959" y="332638"/>
                </a:lnTo>
                <a:lnTo>
                  <a:pt x="888961" y="301891"/>
                </a:lnTo>
                <a:lnTo>
                  <a:pt x="852411" y="274053"/>
                </a:lnTo>
                <a:lnTo>
                  <a:pt x="813473" y="249313"/>
                </a:lnTo>
                <a:lnTo>
                  <a:pt x="772363" y="227850"/>
                </a:lnTo>
                <a:lnTo>
                  <a:pt x="729259" y="209880"/>
                </a:lnTo>
                <a:lnTo>
                  <a:pt x="684352" y="195567"/>
                </a:lnTo>
                <a:lnTo>
                  <a:pt x="637832" y="185102"/>
                </a:lnTo>
                <a:lnTo>
                  <a:pt x="589915" y="178689"/>
                </a:lnTo>
                <a:lnTo>
                  <a:pt x="563168" y="177507"/>
                </a:lnTo>
                <a:lnTo>
                  <a:pt x="560565" y="155232"/>
                </a:lnTo>
                <a:lnTo>
                  <a:pt x="545160" y="112864"/>
                </a:lnTo>
                <a:lnTo>
                  <a:pt x="520992" y="75488"/>
                </a:lnTo>
                <a:lnTo>
                  <a:pt x="515543" y="70129"/>
                </a:lnTo>
                <a:lnTo>
                  <a:pt x="515543" y="201345"/>
                </a:lnTo>
                <a:lnTo>
                  <a:pt x="507682" y="249224"/>
                </a:lnTo>
                <a:lnTo>
                  <a:pt x="485787" y="290842"/>
                </a:lnTo>
                <a:lnTo>
                  <a:pt x="452424" y="323697"/>
                </a:lnTo>
                <a:lnTo>
                  <a:pt x="410133" y="345249"/>
                </a:lnTo>
                <a:lnTo>
                  <a:pt x="361492" y="352996"/>
                </a:lnTo>
                <a:lnTo>
                  <a:pt x="325335" y="352996"/>
                </a:lnTo>
                <a:lnTo>
                  <a:pt x="325335" y="273164"/>
                </a:lnTo>
                <a:lnTo>
                  <a:pt x="325335" y="129641"/>
                </a:lnTo>
                <a:lnTo>
                  <a:pt x="325335" y="49644"/>
                </a:lnTo>
                <a:lnTo>
                  <a:pt x="361492" y="49644"/>
                </a:lnTo>
                <a:lnTo>
                  <a:pt x="410133" y="57391"/>
                </a:lnTo>
                <a:lnTo>
                  <a:pt x="452424" y="78955"/>
                </a:lnTo>
                <a:lnTo>
                  <a:pt x="485787" y="111810"/>
                </a:lnTo>
                <a:lnTo>
                  <a:pt x="507682" y="153441"/>
                </a:lnTo>
                <a:lnTo>
                  <a:pt x="515543" y="201345"/>
                </a:lnTo>
                <a:lnTo>
                  <a:pt x="515543" y="70129"/>
                </a:lnTo>
                <a:lnTo>
                  <a:pt x="451332" y="20497"/>
                </a:lnTo>
                <a:lnTo>
                  <a:pt x="408317" y="5321"/>
                </a:lnTo>
                <a:lnTo>
                  <a:pt x="361492" y="0"/>
                </a:lnTo>
                <a:lnTo>
                  <a:pt x="300126" y="0"/>
                </a:lnTo>
                <a:lnTo>
                  <a:pt x="290309" y="1943"/>
                </a:lnTo>
                <a:lnTo>
                  <a:pt x="282295" y="7264"/>
                </a:lnTo>
                <a:lnTo>
                  <a:pt x="276898" y="15151"/>
                </a:lnTo>
                <a:lnTo>
                  <a:pt x="274916" y="24828"/>
                </a:lnTo>
                <a:lnTo>
                  <a:pt x="274916" y="104736"/>
                </a:lnTo>
                <a:lnTo>
                  <a:pt x="111353" y="104736"/>
                </a:lnTo>
                <a:lnTo>
                  <a:pt x="101536" y="106692"/>
                </a:lnTo>
                <a:lnTo>
                  <a:pt x="93522" y="112001"/>
                </a:lnTo>
                <a:lnTo>
                  <a:pt x="88112" y="119900"/>
                </a:lnTo>
                <a:lnTo>
                  <a:pt x="86131" y="129578"/>
                </a:lnTo>
                <a:lnTo>
                  <a:pt x="88112" y="139230"/>
                </a:lnTo>
                <a:lnTo>
                  <a:pt x="93522" y="147129"/>
                </a:lnTo>
                <a:lnTo>
                  <a:pt x="101536" y="152450"/>
                </a:lnTo>
                <a:lnTo>
                  <a:pt x="111353" y="154393"/>
                </a:lnTo>
                <a:lnTo>
                  <a:pt x="274916" y="154393"/>
                </a:lnTo>
                <a:lnTo>
                  <a:pt x="274916" y="248272"/>
                </a:lnTo>
                <a:lnTo>
                  <a:pt x="111353" y="248272"/>
                </a:lnTo>
                <a:lnTo>
                  <a:pt x="101536" y="250228"/>
                </a:lnTo>
                <a:lnTo>
                  <a:pt x="93522" y="255549"/>
                </a:lnTo>
                <a:lnTo>
                  <a:pt x="88112" y="263436"/>
                </a:lnTo>
                <a:lnTo>
                  <a:pt x="86131" y="273100"/>
                </a:lnTo>
                <a:lnTo>
                  <a:pt x="88112" y="282778"/>
                </a:lnTo>
                <a:lnTo>
                  <a:pt x="93522" y="290664"/>
                </a:lnTo>
                <a:lnTo>
                  <a:pt x="101536" y="295986"/>
                </a:lnTo>
                <a:lnTo>
                  <a:pt x="111353" y="297929"/>
                </a:lnTo>
                <a:lnTo>
                  <a:pt x="274916" y="297929"/>
                </a:lnTo>
                <a:lnTo>
                  <a:pt x="274916" y="377837"/>
                </a:lnTo>
                <a:lnTo>
                  <a:pt x="276898" y="387502"/>
                </a:lnTo>
                <a:lnTo>
                  <a:pt x="282295" y="395389"/>
                </a:lnTo>
                <a:lnTo>
                  <a:pt x="290309" y="400710"/>
                </a:lnTo>
                <a:lnTo>
                  <a:pt x="300126" y="402653"/>
                </a:lnTo>
                <a:lnTo>
                  <a:pt x="361492" y="402653"/>
                </a:lnTo>
                <a:lnTo>
                  <a:pt x="408317" y="397332"/>
                </a:lnTo>
                <a:lnTo>
                  <a:pt x="451332" y="382155"/>
                </a:lnTo>
                <a:lnTo>
                  <a:pt x="489305" y="358368"/>
                </a:lnTo>
                <a:lnTo>
                  <a:pt x="494753" y="352996"/>
                </a:lnTo>
                <a:lnTo>
                  <a:pt x="520992" y="327177"/>
                </a:lnTo>
                <a:lnTo>
                  <a:pt x="545160" y="289788"/>
                </a:lnTo>
                <a:lnTo>
                  <a:pt x="560565" y="247434"/>
                </a:lnTo>
                <a:lnTo>
                  <a:pt x="562940" y="227203"/>
                </a:lnTo>
                <a:lnTo>
                  <a:pt x="587921" y="228371"/>
                </a:lnTo>
                <a:lnTo>
                  <a:pt x="633818" y="234886"/>
                </a:lnTo>
                <a:lnTo>
                  <a:pt x="678268" y="245478"/>
                </a:lnTo>
                <a:lnTo>
                  <a:pt x="721042" y="259956"/>
                </a:lnTo>
                <a:lnTo>
                  <a:pt x="761936" y="278117"/>
                </a:lnTo>
                <a:lnTo>
                  <a:pt x="800747" y="299758"/>
                </a:lnTo>
                <a:lnTo>
                  <a:pt x="837285" y="324662"/>
                </a:lnTo>
                <a:lnTo>
                  <a:pt x="871308" y="352640"/>
                </a:lnTo>
                <a:lnTo>
                  <a:pt x="902639" y="383489"/>
                </a:lnTo>
                <a:lnTo>
                  <a:pt x="931062" y="417004"/>
                </a:lnTo>
                <a:lnTo>
                  <a:pt x="956360" y="452970"/>
                </a:lnTo>
                <a:lnTo>
                  <a:pt x="978331" y="491185"/>
                </a:lnTo>
                <a:lnTo>
                  <a:pt x="996784" y="531456"/>
                </a:lnTo>
                <a:lnTo>
                  <a:pt x="1011491" y="573570"/>
                </a:lnTo>
                <a:lnTo>
                  <a:pt x="1022248" y="617321"/>
                </a:lnTo>
                <a:lnTo>
                  <a:pt x="1028852" y="662520"/>
                </a:lnTo>
                <a:lnTo>
                  <a:pt x="1031100" y="708952"/>
                </a:lnTo>
                <a:lnTo>
                  <a:pt x="1028852" y="755383"/>
                </a:lnTo>
                <a:lnTo>
                  <a:pt x="1022248" y="800582"/>
                </a:lnTo>
                <a:lnTo>
                  <a:pt x="1011491" y="844346"/>
                </a:lnTo>
                <a:lnTo>
                  <a:pt x="996784" y="886460"/>
                </a:lnTo>
                <a:lnTo>
                  <a:pt x="978331" y="926731"/>
                </a:lnTo>
                <a:lnTo>
                  <a:pt x="956360" y="964946"/>
                </a:lnTo>
                <a:lnTo>
                  <a:pt x="931062" y="1000912"/>
                </a:lnTo>
                <a:lnTo>
                  <a:pt x="902639" y="1034415"/>
                </a:lnTo>
                <a:lnTo>
                  <a:pt x="871308" y="1065263"/>
                </a:lnTo>
                <a:lnTo>
                  <a:pt x="837285" y="1093241"/>
                </a:lnTo>
                <a:lnTo>
                  <a:pt x="800747" y="1118158"/>
                </a:lnTo>
                <a:lnTo>
                  <a:pt x="761936" y="1139786"/>
                </a:lnTo>
                <a:lnTo>
                  <a:pt x="721042" y="1157947"/>
                </a:lnTo>
                <a:lnTo>
                  <a:pt x="678268" y="1172438"/>
                </a:lnTo>
                <a:lnTo>
                  <a:pt x="633818" y="1183030"/>
                </a:lnTo>
                <a:lnTo>
                  <a:pt x="587921" y="1189532"/>
                </a:lnTo>
                <a:lnTo>
                  <a:pt x="541794" y="1191704"/>
                </a:lnTo>
                <a:lnTo>
                  <a:pt x="541794" y="792861"/>
                </a:lnTo>
                <a:lnTo>
                  <a:pt x="541794" y="764400"/>
                </a:lnTo>
                <a:lnTo>
                  <a:pt x="672566" y="764400"/>
                </a:lnTo>
                <a:lnTo>
                  <a:pt x="718705" y="759155"/>
                </a:lnTo>
                <a:lnTo>
                  <a:pt x="761098" y="744207"/>
                </a:lnTo>
                <a:lnTo>
                  <a:pt x="798525" y="720763"/>
                </a:lnTo>
                <a:lnTo>
                  <a:pt x="804633" y="714743"/>
                </a:lnTo>
                <a:lnTo>
                  <a:pt x="829754" y="690016"/>
                </a:lnTo>
                <a:lnTo>
                  <a:pt x="853567" y="653173"/>
                </a:lnTo>
                <a:lnTo>
                  <a:pt x="868756" y="611428"/>
                </a:lnTo>
                <a:lnTo>
                  <a:pt x="871169" y="590804"/>
                </a:lnTo>
                <a:lnTo>
                  <a:pt x="874077" y="565975"/>
                </a:lnTo>
                <a:lnTo>
                  <a:pt x="872109" y="556310"/>
                </a:lnTo>
                <a:lnTo>
                  <a:pt x="866698" y="548411"/>
                </a:lnTo>
                <a:lnTo>
                  <a:pt x="858685" y="543090"/>
                </a:lnTo>
                <a:lnTo>
                  <a:pt x="848880" y="541147"/>
                </a:lnTo>
                <a:lnTo>
                  <a:pt x="821537" y="541147"/>
                </a:lnTo>
                <a:lnTo>
                  <a:pt x="821537" y="590804"/>
                </a:lnTo>
                <a:lnTo>
                  <a:pt x="803694" y="639813"/>
                </a:lnTo>
                <a:lnTo>
                  <a:pt x="770559" y="679119"/>
                </a:lnTo>
                <a:lnTo>
                  <a:pt x="725665" y="705256"/>
                </a:lnTo>
                <a:lnTo>
                  <a:pt x="672566" y="714743"/>
                </a:lnTo>
                <a:lnTo>
                  <a:pt x="565289" y="714743"/>
                </a:lnTo>
                <a:lnTo>
                  <a:pt x="583133" y="665734"/>
                </a:lnTo>
                <a:lnTo>
                  <a:pt x="616280" y="626427"/>
                </a:lnTo>
                <a:lnTo>
                  <a:pt x="661162" y="600290"/>
                </a:lnTo>
                <a:lnTo>
                  <a:pt x="714273" y="590804"/>
                </a:lnTo>
                <a:lnTo>
                  <a:pt x="821537" y="590804"/>
                </a:lnTo>
                <a:lnTo>
                  <a:pt x="821537" y="541147"/>
                </a:lnTo>
                <a:lnTo>
                  <a:pt x="714273" y="541147"/>
                </a:lnTo>
                <a:lnTo>
                  <a:pt x="668121" y="546392"/>
                </a:lnTo>
                <a:lnTo>
                  <a:pt x="625729" y="561340"/>
                </a:lnTo>
                <a:lnTo>
                  <a:pt x="588302" y="584796"/>
                </a:lnTo>
                <a:lnTo>
                  <a:pt x="557072" y="615543"/>
                </a:lnTo>
                <a:lnTo>
                  <a:pt x="533260" y="652386"/>
                </a:lnTo>
                <a:lnTo>
                  <a:pt x="518071" y="694131"/>
                </a:lnTo>
                <a:lnTo>
                  <a:pt x="517410" y="699706"/>
                </a:lnTo>
                <a:lnTo>
                  <a:pt x="497459" y="668832"/>
                </a:lnTo>
                <a:lnTo>
                  <a:pt x="489254" y="660755"/>
                </a:lnTo>
                <a:lnTo>
                  <a:pt x="489254" y="768045"/>
                </a:lnTo>
                <a:lnTo>
                  <a:pt x="382028" y="768045"/>
                </a:lnTo>
                <a:lnTo>
                  <a:pt x="328930" y="758558"/>
                </a:lnTo>
                <a:lnTo>
                  <a:pt x="284035" y="732421"/>
                </a:lnTo>
                <a:lnTo>
                  <a:pt x="250888" y="693102"/>
                </a:lnTo>
                <a:lnTo>
                  <a:pt x="233045" y="644093"/>
                </a:lnTo>
                <a:lnTo>
                  <a:pt x="340271" y="644093"/>
                </a:lnTo>
                <a:lnTo>
                  <a:pt x="393382" y="653580"/>
                </a:lnTo>
                <a:lnTo>
                  <a:pt x="438277" y="679716"/>
                </a:lnTo>
                <a:lnTo>
                  <a:pt x="471411" y="719035"/>
                </a:lnTo>
                <a:lnTo>
                  <a:pt x="489254" y="768045"/>
                </a:lnTo>
                <a:lnTo>
                  <a:pt x="489254" y="660755"/>
                </a:lnTo>
                <a:lnTo>
                  <a:pt x="428802" y="614641"/>
                </a:lnTo>
                <a:lnTo>
                  <a:pt x="386410" y="599694"/>
                </a:lnTo>
                <a:lnTo>
                  <a:pt x="340271" y="594436"/>
                </a:lnTo>
                <a:lnTo>
                  <a:pt x="205714" y="594436"/>
                </a:lnTo>
                <a:lnTo>
                  <a:pt x="195897" y="596392"/>
                </a:lnTo>
                <a:lnTo>
                  <a:pt x="187883" y="601713"/>
                </a:lnTo>
                <a:lnTo>
                  <a:pt x="182473" y="609600"/>
                </a:lnTo>
                <a:lnTo>
                  <a:pt x="180492" y="619277"/>
                </a:lnTo>
                <a:lnTo>
                  <a:pt x="185826" y="664718"/>
                </a:lnTo>
                <a:lnTo>
                  <a:pt x="201015" y="706462"/>
                </a:lnTo>
                <a:lnTo>
                  <a:pt x="224840" y="743305"/>
                </a:lnTo>
                <a:lnTo>
                  <a:pt x="256070" y="774052"/>
                </a:lnTo>
                <a:lnTo>
                  <a:pt x="293484" y="797509"/>
                </a:lnTo>
                <a:lnTo>
                  <a:pt x="335876" y="812457"/>
                </a:lnTo>
                <a:lnTo>
                  <a:pt x="382028" y="817702"/>
                </a:lnTo>
                <a:lnTo>
                  <a:pt x="491375" y="817702"/>
                </a:lnTo>
                <a:lnTo>
                  <a:pt x="491375" y="1189228"/>
                </a:lnTo>
                <a:lnTo>
                  <a:pt x="447713" y="1183030"/>
                </a:lnTo>
                <a:lnTo>
                  <a:pt x="403263" y="1172438"/>
                </a:lnTo>
                <a:lnTo>
                  <a:pt x="360489" y="1157947"/>
                </a:lnTo>
                <a:lnTo>
                  <a:pt x="319595" y="1139786"/>
                </a:lnTo>
                <a:lnTo>
                  <a:pt x="280784" y="1118158"/>
                </a:lnTo>
                <a:lnTo>
                  <a:pt x="244259" y="1093241"/>
                </a:lnTo>
                <a:lnTo>
                  <a:pt x="210223" y="1065263"/>
                </a:lnTo>
                <a:lnTo>
                  <a:pt x="178904" y="1034415"/>
                </a:lnTo>
                <a:lnTo>
                  <a:pt x="150482" y="1000912"/>
                </a:lnTo>
                <a:lnTo>
                  <a:pt x="125183" y="964946"/>
                </a:lnTo>
                <a:lnTo>
                  <a:pt x="103212" y="926731"/>
                </a:lnTo>
                <a:lnTo>
                  <a:pt x="84759" y="886460"/>
                </a:lnTo>
                <a:lnTo>
                  <a:pt x="70053" y="844346"/>
                </a:lnTo>
                <a:lnTo>
                  <a:pt x="59296" y="800582"/>
                </a:lnTo>
                <a:lnTo>
                  <a:pt x="52692" y="755383"/>
                </a:lnTo>
                <a:lnTo>
                  <a:pt x="50444" y="708952"/>
                </a:lnTo>
                <a:lnTo>
                  <a:pt x="48463" y="699287"/>
                </a:lnTo>
                <a:lnTo>
                  <a:pt x="43053" y="691388"/>
                </a:lnTo>
                <a:lnTo>
                  <a:pt x="35039" y="686066"/>
                </a:lnTo>
                <a:lnTo>
                  <a:pt x="25222" y="684123"/>
                </a:lnTo>
                <a:lnTo>
                  <a:pt x="15405" y="686066"/>
                </a:lnTo>
                <a:lnTo>
                  <a:pt x="7391" y="691388"/>
                </a:lnTo>
                <a:lnTo>
                  <a:pt x="1981" y="699287"/>
                </a:lnTo>
                <a:lnTo>
                  <a:pt x="0" y="708952"/>
                </a:lnTo>
                <a:lnTo>
                  <a:pt x="2222" y="757351"/>
                </a:lnTo>
                <a:lnTo>
                  <a:pt x="8737" y="804545"/>
                </a:lnTo>
                <a:lnTo>
                  <a:pt x="19354" y="850341"/>
                </a:lnTo>
                <a:lnTo>
                  <a:pt x="33896" y="894549"/>
                </a:lnTo>
                <a:lnTo>
                  <a:pt x="52146" y="936993"/>
                </a:lnTo>
                <a:lnTo>
                  <a:pt x="73939" y="977480"/>
                </a:lnTo>
                <a:lnTo>
                  <a:pt x="99072" y="1015822"/>
                </a:lnTo>
                <a:lnTo>
                  <a:pt x="127342" y="1051814"/>
                </a:lnTo>
                <a:lnTo>
                  <a:pt x="158572" y="1085278"/>
                </a:lnTo>
                <a:lnTo>
                  <a:pt x="192557" y="1116025"/>
                </a:lnTo>
                <a:lnTo>
                  <a:pt x="229120" y="1143863"/>
                </a:lnTo>
                <a:lnTo>
                  <a:pt x="268058" y="1168603"/>
                </a:lnTo>
                <a:lnTo>
                  <a:pt x="309168" y="1190066"/>
                </a:lnTo>
                <a:lnTo>
                  <a:pt x="352272" y="1208036"/>
                </a:lnTo>
                <a:lnTo>
                  <a:pt x="397179" y="1222349"/>
                </a:lnTo>
                <a:lnTo>
                  <a:pt x="443699" y="1232814"/>
                </a:lnTo>
                <a:lnTo>
                  <a:pt x="491617" y="1239227"/>
                </a:lnTo>
                <a:lnTo>
                  <a:pt x="513207" y="1240193"/>
                </a:lnTo>
                <a:lnTo>
                  <a:pt x="516585" y="1240853"/>
                </a:lnTo>
                <a:lnTo>
                  <a:pt x="518718" y="1240434"/>
                </a:lnTo>
                <a:lnTo>
                  <a:pt x="540766" y="1241399"/>
                </a:lnTo>
                <a:lnTo>
                  <a:pt x="589915" y="1239227"/>
                </a:lnTo>
                <a:lnTo>
                  <a:pt x="637832" y="1232814"/>
                </a:lnTo>
                <a:lnTo>
                  <a:pt x="684352" y="1222349"/>
                </a:lnTo>
                <a:lnTo>
                  <a:pt x="729259" y="1208036"/>
                </a:lnTo>
                <a:lnTo>
                  <a:pt x="772363" y="1190066"/>
                </a:lnTo>
                <a:lnTo>
                  <a:pt x="813473" y="1168603"/>
                </a:lnTo>
                <a:lnTo>
                  <a:pt x="852411" y="1143863"/>
                </a:lnTo>
                <a:lnTo>
                  <a:pt x="888961" y="1116025"/>
                </a:lnTo>
                <a:lnTo>
                  <a:pt x="922959" y="1085278"/>
                </a:lnTo>
                <a:lnTo>
                  <a:pt x="954189" y="1051814"/>
                </a:lnTo>
                <a:lnTo>
                  <a:pt x="982459" y="1015822"/>
                </a:lnTo>
                <a:lnTo>
                  <a:pt x="1007592" y="977480"/>
                </a:lnTo>
                <a:lnTo>
                  <a:pt x="1029373" y="936993"/>
                </a:lnTo>
                <a:lnTo>
                  <a:pt x="1047635" y="894549"/>
                </a:lnTo>
                <a:lnTo>
                  <a:pt x="1062177" y="850341"/>
                </a:lnTo>
                <a:lnTo>
                  <a:pt x="1072794" y="804545"/>
                </a:lnTo>
                <a:lnTo>
                  <a:pt x="1079309" y="757351"/>
                </a:lnTo>
                <a:lnTo>
                  <a:pt x="1081532" y="708952"/>
                </a:lnTo>
                <a:close/>
              </a:path>
              <a:path w="5123180" h="6018530">
                <a:moveTo>
                  <a:pt x="4751400" y="5132298"/>
                </a:moveTo>
                <a:lnTo>
                  <a:pt x="4746841" y="5092776"/>
                </a:lnTo>
                <a:lnTo>
                  <a:pt x="4734166" y="5047412"/>
                </a:lnTo>
                <a:lnTo>
                  <a:pt x="4714900" y="4997793"/>
                </a:lnTo>
                <a:lnTo>
                  <a:pt x="4694821" y="4954752"/>
                </a:lnTo>
                <a:lnTo>
                  <a:pt x="4694821" y="5132298"/>
                </a:lnTo>
                <a:lnTo>
                  <a:pt x="4690275" y="5177320"/>
                </a:lnTo>
                <a:lnTo>
                  <a:pt x="4677219" y="5219281"/>
                </a:lnTo>
                <a:lnTo>
                  <a:pt x="4656569" y="5257266"/>
                </a:lnTo>
                <a:lnTo>
                  <a:pt x="4629226" y="5290388"/>
                </a:lnTo>
                <a:lnTo>
                  <a:pt x="4596104" y="5317731"/>
                </a:lnTo>
                <a:lnTo>
                  <a:pt x="4558119" y="5338369"/>
                </a:lnTo>
                <a:lnTo>
                  <a:pt x="4516145" y="5351424"/>
                </a:lnTo>
                <a:lnTo>
                  <a:pt x="4471124" y="5355983"/>
                </a:lnTo>
                <a:lnTo>
                  <a:pt x="4426102" y="5351424"/>
                </a:lnTo>
                <a:lnTo>
                  <a:pt x="4384129" y="5338369"/>
                </a:lnTo>
                <a:lnTo>
                  <a:pt x="4346143" y="5317731"/>
                </a:lnTo>
                <a:lnTo>
                  <a:pt x="4313021" y="5290388"/>
                </a:lnTo>
                <a:lnTo>
                  <a:pt x="4285678" y="5257266"/>
                </a:lnTo>
                <a:lnTo>
                  <a:pt x="4265028" y="5219281"/>
                </a:lnTo>
                <a:lnTo>
                  <a:pt x="4251972" y="5177320"/>
                </a:lnTo>
                <a:lnTo>
                  <a:pt x="4247426" y="5132298"/>
                </a:lnTo>
                <a:lnTo>
                  <a:pt x="4251566" y="5099697"/>
                </a:lnTo>
                <a:lnTo>
                  <a:pt x="4263136" y="5060620"/>
                </a:lnTo>
                <a:lnTo>
                  <a:pt x="4280865" y="5016563"/>
                </a:lnTo>
                <a:lnTo>
                  <a:pt x="4303509" y="4969002"/>
                </a:lnTo>
                <a:lnTo>
                  <a:pt x="4329760" y="4919434"/>
                </a:lnTo>
                <a:lnTo>
                  <a:pt x="4358386" y="4869345"/>
                </a:lnTo>
                <a:lnTo>
                  <a:pt x="4388104" y="4820234"/>
                </a:lnTo>
                <a:lnTo>
                  <a:pt x="4417644" y="4773574"/>
                </a:lnTo>
                <a:lnTo>
                  <a:pt x="4445736" y="4730864"/>
                </a:lnTo>
                <a:lnTo>
                  <a:pt x="4471124" y="4693602"/>
                </a:lnTo>
                <a:lnTo>
                  <a:pt x="4496511" y="4730864"/>
                </a:lnTo>
                <a:lnTo>
                  <a:pt x="4524603" y="4773574"/>
                </a:lnTo>
                <a:lnTo>
                  <a:pt x="4554144" y="4820234"/>
                </a:lnTo>
                <a:lnTo>
                  <a:pt x="4583862" y="4869345"/>
                </a:lnTo>
                <a:lnTo>
                  <a:pt x="4612487" y="4919434"/>
                </a:lnTo>
                <a:lnTo>
                  <a:pt x="4638751" y="4969002"/>
                </a:lnTo>
                <a:lnTo>
                  <a:pt x="4661382" y="5016563"/>
                </a:lnTo>
                <a:lnTo>
                  <a:pt x="4679112" y="5060620"/>
                </a:lnTo>
                <a:lnTo>
                  <a:pt x="4690681" y="5099697"/>
                </a:lnTo>
                <a:lnTo>
                  <a:pt x="4694821" y="5132298"/>
                </a:lnTo>
                <a:lnTo>
                  <a:pt x="4694821" y="4954752"/>
                </a:lnTo>
                <a:lnTo>
                  <a:pt x="4662614" y="4892345"/>
                </a:lnTo>
                <a:lnTo>
                  <a:pt x="4632617" y="4839754"/>
                </a:lnTo>
                <a:lnTo>
                  <a:pt x="4602073" y="4789398"/>
                </a:lnTo>
                <a:lnTo>
                  <a:pt x="4572495" y="4742904"/>
                </a:lnTo>
                <a:lnTo>
                  <a:pt x="4545393" y="4701895"/>
                </a:lnTo>
                <a:lnTo>
                  <a:pt x="4539729" y="4693602"/>
                </a:lnTo>
                <a:lnTo>
                  <a:pt x="4522279" y="4667999"/>
                </a:lnTo>
                <a:lnTo>
                  <a:pt x="4504664" y="4642828"/>
                </a:lnTo>
                <a:lnTo>
                  <a:pt x="4494060" y="4628007"/>
                </a:lnTo>
                <a:lnTo>
                  <a:pt x="4483913" y="4619739"/>
                </a:lnTo>
                <a:lnTo>
                  <a:pt x="4471124" y="4616983"/>
                </a:lnTo>
                <a:lnTo>
                  <a:pt x="4458335" y="4619739"/>
                </a:lnTo>
                <a:lnTo>
                  <a:pt x="4419968" y="4667999"/>
                </a:lnTo>
                <a:lnTo>
                  <a:pt x="4396854" y="4701895"/>
                </a:lnTo>
                <a:lnTo>
                  <a:pt x="4369752" y="4742904"/>
                </a:lnTo>
                <a:lnTo>
                  <a:pt x="4340174" y="4789398"/>
                </a:lnTo>
                <a:lnTo>
                  <a:pt x="4309630" y="4839754"/>
                </a:lnTo>
                <a:lnTo>
                  <a:pt x="4279633" y="4892345"/>
                </a:lnTo>
                <a:lnTo>
                  <a:pt x="4251706" y="4945570"/>
                </a:lnTo>
                <a:lnTo>
                  <a:pt x="4227347" y="4997793"/>
                </a:lnTo>
                <a:lnTo>
                  <a:pt x="4208081" y="5047412"/>
                </a:lnTo>
                <a:lnTo>
                  <a:pt x="4195407" y="5092776"/>
                </a:lnTo>
                <a:lnTo>
                  <a:pt x="4190847" y="5132298"/>
                </a:lnTo>
                <a:lnTo>
                  <a:pt x="4194518" y="5177688"/>
                </a:lnTo>
                <a:lnTo>
                  <a:pt x="4205160" y="5220779"/>
                </a:lnTo>
                <a:lnTo>
                  <a:pt x="4222178" y="5260975"/>
                </a:lnTo>
                <a:lnTo>
                  <a:pt x="4244987" y="5297703"/>
                </a:lnTo>
                <a:lnTo>
                  <a:pt x="4273029" y="5330380"/>
                </a:lnTo>
                <a:lnTo>
                  <a:pt x="4305693" y="5358422"/>
                </a:lnTo>
                <a:lnTo>
                  <a:pt x="4342422" y="5381244"/>
                </a:lnTo>
                <a:lnTo>
                  <a:pt x="4382617" y="5398262"/>
                </a:lnTo>
                <a:lnTo>
                  <a:pt x="4425721" y="5408892"/>
                </a:lnTo>
                <a:lnTo>
                  <a:pt x="4471124" y="5412575"/>
                </a:lnTo>
                <a:lnTo>
                  <a:pt x="4516526" y="5408892"/>
                </a:lnTo>
                <a:lnTo>
                  <a:pt x="4559630" y="5398262"/>
                </a:lnTo>
                <a:lnTo>
                  <a:pt x="4599825" y="5381244"/>
                </a:lnTo>
                <a:lnTo>
                  <a:pt x="4636554" y="5358422"/>
                </a:lnTo>
                <a:lnTo>
                  <a:pt x="4669231" y="5330380"/>
                </a:lnTo>
                <a:lnTo>
                  <a:pt x="4697260" y="5297703"/>
                </a:lnTo>
                <a:lnTo>
                  <a:pt x="4720082" y="5260975"/>
                </a:lnTo>
                <a:lnTo>
                  <a:pt x="4737087" y="5220779"/>
                </a:lnTo>
                <a:lnTo>
                  <a:pt x="4747730" y="5177688"/>
                </a:lnTo>
                <a:lnTo>
                  <a:pt x="4751400" y="5132298"/>
                </a:lnTo>
                <a:close/>
              </a:path>
              <a:path w="5123180" h="6018530">
                <a:moveTo>
                  <a:pt x="5122735" y="5383835"/>
                </a:moveTo>
                <a:lnTo>
                  <a:pt x="5117312" y="5362854"/>
                </a:lnTo>
                <a:lnTo>
                  <a:pt x="5116792" y="5360822"/>
                </a:lnTo>
                <a:lnTo>
                  <a:pt x="5104587" y="5339842"/>
                </a:lnTo>
                <a:lnTo>
                  <a:pt x="5087239" y="5323027"/>
                </a:lnTo>
                <a:lnTo>
                  <a:pt x="5066563" y="5311902"/>
                </a:lnTo>
                <a:lnTo>
                  <a:pt x="5066563" y="5390388"/>
                </a:lnTo>
                <a:lnTo>
                  <a:pt x="5066373" y="5398821"/>
                </a:lnTo>
                <a:lnTo>
                  <a:pt x="5014480" y="5511482"/>
                </a:lnTo>
                <a:lnTo>
                  <a:pt x="4972050" y="5596356"/>
                </a:lnTo>
                <a:lnTo>
                  <a:pt x="4936058" y="5663768"/>
                </a:lnTo>
                <a:lnTo>
                  <a:pt x="4906073" y="5715724"/>
                </a:lnTo>
                <a:lnTo>
                  <a:pt x="4881638" y="5754243"/>
                </a:lnTo>
                <a:lnTo>
                  <a:pt x="4847691" y="5798998"/>
                </a:lnTo>
                <a:lnTo>
                  <a:pt x="4796269" y="5832513"/>
                </a:lnTo>
                <a:lnTo>
                  <a:pt x="4752721" y="5853176"/>
                </a:lnTo>
                <a:lnTo>
                  <a:pt x="4702327" y="5874905"/>
                </a:lnTo>
                <a:lnTo>
                  <a:pt x="4647387" y="5896521"/>
                </a:lnTo>
                <a:lnTo>
                  <a:pt x="4590212" y="5916854"/>
                </a:lnTo>
                <a:lnTo>
                  <a:pt x="4533087" y="5934722"/>
                </a:lnTo>
                <a:lnTo>
                  <a:pt x="4478299" y="5948934"/>
                </a:lnTo>
                <a:lnTo>
                  <a:pt x="4428147" y="5958332"/>
                </a:lnTo>
                <a:lnTo>
                  <a:pt x="4384916" y="5961723"/>
                </a:lnTo>
                <a:lnTo>
                  <a:pt x="4350321" y="5955982"/>
                </a:lnTo>
                <a:lnTo>
                  <a:pt x="4309592" y="5940463"/>
                </a:lnTo>
                <a:lnTo>
                  <a:pt x="4263720" y="5917857"/>
                </a:lnTo>
                <a:lnTo>
                  <a:pt x="4178833" y="5871832"/>
                </a:lnTo>
                <a:lnTo>
                  <a:pt x="4141952" y="5852287"/>
                </a:lnTo>
                <a:lnTo>
                  <a:pt x="4102760" y="5832614"/>
                </a:lnTo>
                <a:lnTo>
                  <a:pt x="4061269" y="5813374"/>
                </a:lnTo>
                <a:lnTo>
                  <a:pt x="4017518" y="5795162"/>
                </a:lnTo>
                <a:lnTo>
                  <a:pt x="3971493" y="5778551"/>
                </a:lnTo>
                <a:lnTo>
                  <a:pt x="3923246" y="5764098"/>
                </a:lnTo>
                <a:lnTo>
                  <a:pt x="3872776" y="5752414"/>
                </a:lnTo>
                <a:lnTo>
                  <a:pt x="3820122" y="5744045"/>
                </a:lnTo>
                <a:lnTo>
                  <a:pt x="3765283" y="5739587"/>
                </a:lnTo>
                <a:lnTo>
                  <a:pt x="3765283" y="5542026"/>
                </a:lnTo>
                <a:lnTo>
                  <a:pt x="3792309" y="5507660"/>
                </a:lnTo>
                <a:lnTo>
                  <a:pt x="3862781" y="5464518"/>
                </a:lnTo>
                <a:lnTo>
                  <a:pt x="3919169" y="5449265"/>
                </a:lnTo>
                <a:lnTo>
                  <a:pt x="3992232" y="5443321"/>
                </a:lnTo>
                <a:lnTo>
                  <a:pt x="4051566" y="5447931"/>
                </a:lnTo>
                <a:lnTo>
                  <a:pt x="4107383" y="5460441"/>
                </a:lnTo>
                <a:lnTo>
                  <a:pt x="4159046" y="5478856"/>
                </a:lnTo>
                <a:lnTo>
                  <a:pt x="4205897" y="5501221"/>
                </a:lnTo>
                <a:lnTo>
                  <a:pt x="4247273" y="5525528"/>
                </a:lnTo>
                <a:lnTo>
                  <a:pt x="4282541" y="5549811"/>
                </a:lnTo>
                <a:lnTo>
                  <a:pt x="4311027" y="5572074"/>
                </a:lnTo>
                <a:lnTo>
                  <a:pt x="4332109" y="5586615"/>
                </a:lnTo>
                <a:lnTo>
                  <a:pt x="4355363" y="5597245"/>
                </a:lnTo>
                <a:lnTo>
                  <a:pt x="4380204" y="5603773"/>
                </a:lnTo>
                <a:lnTo>
                  <a:pt x="4406087" y="5606008"/>
                </a:lnTo>
                <a:lnTo>
                  <a:pt x="4668240" y="5606008"/>
                </a:lnTo>
                <a:lnTo>
                  <a:pt x="4682985" y="5608218"/>
                </a:lnTo>
                <a:lnTo>
                  <a:pt x="4696015" y="5614403"/>
                </a:lnTo>
                <a:lnTo>
                  <a:pt x="4706645" y="5623915"/>
                </a:lnTo>
                <a:lnTo>
                  <a:pt x="4714214" y="5636082"/>
                </a:lnTo>
                <a:lnTo>
                  <a:pt x="4714710" y="5637923"/>
                </a:lnTo>
                <a:lnTo>
                  <a:pt x="4715370" y="5639752"/>
                </a:lnTo>
                <a:lnTo>
                  <a:pt x="4716272" y="5641518"/>
                </a:lnTo>
                <a:lnTo>
                  <a:pt x="4717694" y="5646166"/>
                </a:lnTo>
                <a:lnTo>
                  <a:pt x="4718469" y="5651131"/>
                </a:lnTo>
                <a:lnTo>
                  <a:pt x="4718469" y="5656250"/>
                </a:lnTo>
                <a:lnTo>
                  <a:pt x="4714519" y="5675795"/>
                </a:lnTo>
                <a:lnTo>
                  <a:pt x="4703737" y="5691771"/>
                </a:lnTo>
                <a:lnTo>
                  <a:pt x="4687773" y="5702541"/>
                </a:lnTo>
                <a:lnTo>
                  <a:pt x="4668240" y="5706503"/>
                </a:lnTo>
                <a:lnTo>
                  <a:pt x="4269918" y="5706503"/>
                </a:lnTo>
                <a:lnTo>
                  <a:pt x="4258894" y="5708726"/>
                </a:lnTo>
                <a:lnTo>
                  <a:pt x="4249902" y="5714784"/>
                </a:lnTo>
                <a:lnTo>
                  <a:pt x="4243844" y="5723775"/>
                </a:lnTo>
                <a:lnTo>
                  <a:pt x="4241622" y="5734786"/>
                </a:lnTo>
                <a:lnTo>
                  <a:pt x="4243844" y="5745810"/>
                </a:lnTo>
                <a:lnTo>
                  <a:pt x="4249902" y="5754814"/>
                </a:lnTo>
                <a:lnTo>
                  <a:pt x="4258894" y="5760872"/>
                </a:lnTo>
                <a:lnTo>
                  <a:pt x="4269918" y="5763095"/>
                </a:lnTo>
                <a:lnTo>
                  <a:pt x="4668240" y="5763095"/>
                </a:lnTo>
                <a:lnTo>
                  <a:pt x="4709782" y="5754687"/>
                </a:lnTo>
                <a:lnTo>
                  <a:pt x="4743729" y="5731764"/>
                </a:lnTo>
                <a:lnTo>
                  <a:pt x="4766640" y="5697791"/>
                </a:lnTo>
                <a:lnTo>
                  <a:pt x="4775047" y="5656250"/>
                </a:lnTo>
                <a:lnTo>
                  <a:pt x="4775047" y="5649417"/>
                </a:lnTo>
                <a:lnTo>
                  <a:pt x="4774400" y="5642762"/>
                </a:lnTo>
                <a:lnTo>
                  <a:pt x="4773180" y="5636285"/>
                </a:lnTo>
                <a:lnTo>
                  <a:pt x="4821987" y="5582577"/>
                </a:lnTo>
                <a:lnTo>
                  <a:pt x="5016995" y="5367972"/>
                </a:lnTo>
                <a:lnTo>
                  <a:pt x="5022964" y="5364632"/>
                </a:lnTo>
                <a:lnTo>
                  <a:pt x="5029593" y="5363362"/>
                </a:lnTo>
                <a:lnTo>
                  <a:pt x="5038458" y="5362854"/>
                </a:lnTo>
                <a:lnTo>
                  <a:pt x="5046637" y="5364670"/>
                </a:lnTo>
                <a:lnTo>
                  <a:pt x="5053914" y="5368683"/>
                </a:lnTo>
                <a:lnTo>
                  <a:pt x="5060023" y="5374741"/>
                </a:lnTo>
                <a:lnTo>
                  <a:pt x="5064430" y="5382247"/>
                </a:lnTo>
                <a:lnTo>
                  <a:pt x="5066563" y="5390388"/>
                </a:lnTo>
                <a:lnTo>
                  <a:pt x="5066563" y="5311902"/>
                </a:lnTo>
                <a:lnTo>
                  <a:pt x="5066411" y="5311813"/>
                </a:lnTo>
                <a:lnTo>
                  <a:pt x="5043259" y="5306580"/>
                </a:lnTo>
                <a:lnTo>
                  <a:pt x="5018925" y="5307762"/>
                </a:lnTo>
                <a:lnTo>
                  <a:pt x="4980838" y="5325313"/>
                </a:lnTo>
                <a:lnTo>
                  <a:pt x="4745558" y="5582577"/>
                </a:lnTo>
                <a:lnTo>
                  <a:pt x="4729518" y="5568785"/>
                </a:lnTo>
                <a:lnTo>
                  <a:pt x="4710976" y="5558345"/>
                </a:lnTo>
                <a:lnTo>
                  <a:pt x="4690402" y="5551729"/>
                </a:lnTo>
                <a:lnTo>
                  <a:pt x="4668240" y="5549417"/>
                </a:lnTo>
                <a:lnTo>
                  <a:pt x="4406087" y="5549417"/>
                </a:lnTo>
                <a:lnTo>
                  <a:pt x="4389996" y="5548046"/>
                </a:lnTo>
                <a:lnTo>
                  <a:pt x="4374566" y="5544020"/>
                </a:lnTo>
                <a:lnTo>
                  <a:pt x="4360151" y="5537466"/>
                </a:lnTo>
                <a:lnTo>
                  <a:pt x="4347121" y="5528513"/>
                </a:lnTo>
                <a:lnTo>
                  <a:pt x="4320070" y="5507215"/>
                </a:lnTo>
                <a:lnTo>
                  <a:pt x="4287164" y="5484012"/>
                </a:lnTo>
                <a:lnTo>
                  <a:pt x="4248861" y="5460377"/>
                </a:lnTo>
                <a:lnTo>
                  <a:pt x="4216235" y="5443321"/>
                </a:lnTo>
                <a:lnTo>
                  <a:pt x="4205605" y="5437759"/>
                </a:lnTo>
                <a:lnTo>
                  <a:pt x="4157865" y="5417629"/>
                </a:lnTo>
                <a:lnTo>
                  <a:pt x="4106087" y="5401437"/>
                </a:lnTo>
                <a:lnTo>
                  <a:pt x="4050728" y="5390654"/>
                </a:lnTo>
                <a:lnTo>
                  <a:pt x="3992232" y="5386730"/>
                </a:lnTo>
                <a:lnTo>
                  <a:pt x="3906164" y="5394109"/>
                </a:lnTo>
                <a:lnTo>
                  <a:pt x="3838752" y="5413197"/>
                </a:lnTo>
                <a:lnTo>
                  <a:pt x="3787991" y="5439461"/>
                </a:lnTo>
                <a:lnTo>
                  <a:pt x="3751834" y="5468340"/>
                </a:lnTo>
                <a:lnTo>
                  <a:pt x="3715207" y="5515775"/>
                </a:lnTo>
                <a:lnTo>
                  <a:pt x="3708692" y="5532082"/>
                </a:lnTo>
                <a:lnTo>
                  <a:pt x="3708692" y="5767286"/>
                </a:lnTo>
                <a:lnTo>
                  <a:pt x="3736987" y="5795581"/>
                </a:lnTo>
                <a:lnTo>
                  <a:pt x="3791356" y="5797893"/>
                </a:lnTo>
                <a:lnTo>
                  <a:pt x="3843477" y="5804446"/>
                </a:lnTo>
                <a:lnTo>
                  <a:pt x="3893388" y="5814657"/>
                </a:lnTo>
                <a:lnTo>
                  <a:pt x="3941165" y="5827954"/>
                </a:lnTo>
                <a:lnTo>
                  <a:pt x="3986860" y="5843765"/>
                </a:lnTo>
                <a:lnTo>
                  <a:pt x="4030535" y="5861507"/>
                </a:lnTo>
                <a:lnTo>
                  <a:pt x="4072255" y="5880608"/>
                </a:lnTo>
                <a:lnTo>
                  <a:pt x="4112069" y="5900483"/>
                </a:lnTo>
                <a:lnTo>
                  <a:pt x="4150055" y="5920575"/>
                </a:lnTo>
                <a:lnTo>
                  <a:pt x="4186618" y="5940488"/>
                </a:lnTo>
                <a:lnTo>
                  <a:pt x="4242955" y="5970879"/>
                </a:lnTo>
                <a:lnTo>
                  <a:pt x="4294352" y="5995657"/>
                </a:lnTo>
                <a:lnTo>
                  <a:pt x="4341355" y="6012256"/>
                </a:lnTo>
                <a:lnTo>
                  <a:pt x="4384916" y="6018314"/>
                </a:lnTo>
                <a:lnTo>
                  <a:pt x="4428274" y="6015393"/>
                </a:lnTo>
                <a:lnTo>
                  <a:pt x="4476915" y="6007227"/>
                </a:lnTo>
                <a:lnTo>
                  <a:pt x="4529213" y="5994743"/>
                </a:lnTo>
                <a:lnTo>
                  <a:pt x="4583519" y="5978842"/>
                </a:lnTo>
                <a:lnTo>
                  <a:pt x="4634382" y="5961723"/>
                </a:lnTo>
                <a:lnTo>
                  <a:pt x="4691545" y="5940463"/>
                </a:lnTo>
                <a:lnTo>
                  <a:pt x="4741964" y="5919825"/>
                </a:lnTo>
                <a:lnTo>
                  <a:pt x="4787798" y="5899429"/>
                </a:lnTo>
                <a:lnTo>
                  <a:pt x="4827397" y="5880201"/>
                </a:lnTo>
                <a:lnTo>
                  <a:pt x="4875581" y="5850636"/>
                </a:lnTo>
                <a:lnTo>
                  <a:pt x="4914722" y="5805081"/>
                </a:lnTo>
                <a:lnTo>
                  <a:pt x="4937353" y="5772010"/>
                </a:lnTo>
                <a:lnTo>
                  <a:pt x="4962017" y="5732094"/>
                </a:lnTo>
                <a:lnTo>
                  <a:pt x="4988687" y="5685371"/>
                </a:lnTo>
                <a:lnTo>
                  <a:pt x="5017351" y="5631853"/>
                </a:lnTo>
                <a:lnTo>
                  <a:pt x="5047996" y="5571579"/>
                </a:lnTo>
                <a:lnTo>
                  <a:pt x="5080609" y="5504561"/>
                </a:lnTo>
                <a:lnTo>
                  <a:pt x="5115191" y="5430825"/>
                </a:lnTo>
                <a:lnTo>
                  <a:pt x="5122253" y="5407596"/>
                </a:lnTo>
                <a:lnTo>
                  <a:pt x="5122735" y="5383835"/>
                </a:lnTo>
                <a:close/>
              </a:path>
            </a:pathLst>
          </a:custGeom>
          <a:solidFill>
            <a:srgbClr val="84D0F0"/>
          </a:solidFill>
        </p:spPr>
        <p:txBody>
          <a:bodyPr wrap="square" lIns="0" tIns="0" rIns="0" bIns="0" rtlCol="0"/>
          <a:lstStyle/>
          <a:p>
            <a:endParaRPr dirty="0"/>
          </a:p>
        </p:txBody>
      </p:sp>
      <p:grpSp>
        <p:nvGrpSpPr>
          <p:cNvPr id="2" name="Group 2">
            <a:extLst>
              <a:ext uri="{FF2B5EF4-FFF2-40B4-BE49-F238E27FC236}">
                <a16:creationId xmlns:a16="http://schemas.microsoft.com/office/drawing/2014/main" id="{DF7C7BF4-DE7B-B7A7-539F-F983B89BF4AC}"/>
              </a:ext>
            </a:extLst>
          </p:cNvPr>
          <p:cNvGrpSpPr>
            <a:grpSpLocks/>
          </p:cNvGrpSpPr>
          <p:nvPr/>
        </p:nvGrpSpPr>
        <p:grpSpPr bwMode="auto">
          <a:xfrm>
            <a:off x="0" y="4191000"/>
            <a:ext cx="12171025" cy="4710810"/>
            <a:chOff x="34" y="1596"/>
            <a:chExt cx="19613" cy="7420"/>
          </a:xfrm>
        </p:grpSpPr>
        <p:pic>
          <p:nvPicPr>
            <p:cNvPr id="3" name="Picture 3">
              <a:extLst>
                <a:ext uri="{FF2B5EF4-FFF2-40B4-BE49-F238E27FC236}">
                  <a16:creationId xmlns:a16="http://schemas.microsoft.com/office/drawing/2014/main" id="{5E4FE48F-285E-C8EF-E4D0-8DE2AC06C4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 y="1596"/>
              <a:ext cx="19613" cy="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79980E0-608A-95EE-CE30-581F9A9713F9}"/>
                </a:ext>
              </a:extLst>
            </p:cNvPr>
            <p:cNvSpPr>
              <a:spLocks noChangeArrowheads="1"/>
            </p:cNvSpPr>
            <p:nvPr/>
          </p:nvSpPr>
          <p:spPr bwMode="auto">
            <a:xfrm>
              <a:off x="10772" y="5469"/>
              <a:ext cx="6765" cy="3016"/>
            </a:xfrm>
            <a:prstGeom prst="rect">
              <a:avLst/>
            </a:prstGeom>
            <a:solidFill>
              <a:srgbClr val="FFFFFF">
                <a:alpha val="789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7" name="Freeform 9">
              <a:extLst>
                <a:ext uri="{FF2B5EF4-FFF2-40B4-BE49-F238E27FC236}">
                  <a16:creationId xmlns:a16="http://schemas.microsoft.com/office/drawing/2014/main" id="{C0769015-832B-F67E-F64B-672AB7D11D64}"/>
                </a:ext>
              </a:extLst>
            </p:cNvPr>
            <p:cNvSpPr>
              <a:spLocks/>
            </p:cNvSpPr>
            <p:nvPr/>
          </p:nvSpPr>
          <p:spPr bwMode="auto">
            <a:xfrm>
              <a:off x="4672" y="8953"/>
              <a:ext cx="63" cy="63"/>
            </a:xfrm>
            <a:custGeom>
              <a:avLst/>
              <a:gdLst>
                <a:gd name="T0" fmla="+- 0 4703 4672"/>
                <a:gd name="T1" fmla="*/ T0 w 63"/>
                <a:gd name="T2" fmla="+- 0 8953 8953"/>
                <a:gd name="T3" fmla="*/ 8953 h 63"/>
                <a:gd name="T4" fmla="+- 0 4672 4672"/>
                <a:gd name="T5" fmla="*/ T4 w 63"/>
                <a:gd name="T6" fmla="+- 0 8987 8953"/>
                <a:gd name="T7" fmla="*/ 8987 h 63"/>
                <a:gd name="T8" fmla="+- 0 4673 4672"/>
                <a:gd name="T9" fmla="*/ T8 w 63"/>
                <a:gd name="T10" fmla="+- 0 8994 8953"/>
                <a:gd name="T11" fmla="*/ 8994 h 63"/>
                <a:gd name="T12" fmla="+- 0 4703 4672"/>
                <a:gd name="T13" fmla="*/ T12 w 63"/>
                <a:gd name="T14" fmla="+- 0 9016 8953"/>
                <a:gd name="T15" fmla="*/ 9016 h 63"/>
                <a:gd name="T16" fmla="+- 0 4710 4672"/>
                <a:gd name="T17" fmla="*/ T16 w 63"/>
                <a:gd name="T18" fmla="+- 0 9015 8953"/>
                <a:gd name="T19" fmla="*/ 9015 h 63"/>
                <a:gd name="T20" fmla="+- 0 4735 4672"/>
                <a:gd name="T21" fmla="*/ T20 w 63"/>
                <a:gd name="T22" fmla="+- 0 8982 8953"/>
                <a:gd name="T23" fmla="*/ 8982 h 63"/>
                <a:gd name="T24" fmla="+- 0 4734 4672"/>
                <a:gd name="T25" fmla="*/ T24 w 63"/>
                <a:gd name="T26" fmla="+- 0 8976 8953"/>
                <a:gd name="T27" fmla="*/ 8976 h 63"/>
                <a:gd name="T28" fmla="+- 0 4703 4672"/>
                <a:gd name="T29" fmla="*/ T28 w 63"/>
                <a:gd name="T30" fmla="+- 0 8953 8953"/>
                <a:gd name="T31" fmla="*/ 8953 h 6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3" h="63">
                  <a:moveTo>
                    <a:pt x="31" y="0"/>
                  </a:moveTo>
                  <a:lnTo>
                    <a:pt x="0" y="34"/>
                  </a:lnTo>
                  <a:lnTo>
                    <a:pt x="1" y="41"/>
                  </a:lnTo>
                  <a:lnTo>
                    <a:pt x="31" y="63"/>
                  </a:lnTo>
                  <a:lnTo>
                    <a:pt x="38" y="62"/>
                  </a:lnTo>
                  <a:lnTo>
                    <a:pt x="63" y="29"/>
                  </a:lnTo>
                  <a:lnTo>
                    <a:pt x="62" y="23"/>
                  </a:lnTo>
                  <a:lnTo>
                    <a:pt x="31" y="0"/>
                  </a:lnTo>
                  <a:close/>
                </a:path>
              </a:pathLst>
            </a:custGeom>
            <a:solidFill>
              <a:srgbClr val="84D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8" name="AutoShape 10">
              <a:extLst>
                <a:ext uri="{FF2B5EF4-FFF2-40B4-BE49-F238E27FC236}">
                  <a16:creationId xmlns:a16="http://schemas.microsoft.com/office/drawing/2014/main" id="{121B6BB4-82D9-D8AD-0587-F64D09340A01}"/>
                </a:ext>
              </a:extLst>
            </p:cNvPr>
            <p:cNvSpPr>
              <a:spLocks/>
            </p:cNvSpPr>
            <p:nvPr/>
          </p:nvSpPr>
          <p:spPr bwMode="auto">
            <a:xfrm>
              <a:off x="8622" y="6977"/>
              <a:ext cx="994" cy="1138"/>
            </a:xfrm>
            <a:custGeom>
              <a:avLst/>
              <a:gdLst>
                <a:gd name="T0" fmla="+- 0 8792 8623"/>
                <a:gd name="T1" fmla="*/ T0 w 994"/>
                <a:gd name="T2" fmla="+- 0 7798 6977"/>
                <a:gd name="T3" fmla="*/ 7798 h 1138"/>
                <a:gd name="T4" fmla="+- 0 8986 8623"/>
                <a:gd name="T5" fmla="*/ T4 w 994"/>
                <a:gd name="T6" fmla="+- 0 7937 6977"/>
                <a:gd name="T7" fmla="*/ 7937 h 1138"/>
                <a:gd name="T8" fmla="+- 0 9089 8623"/>
                <a:gd name="T9" fmla="*/ T8 w 994"/>
                <a:gd name="T10" fmla="+- 0 8085 6977"/>
                <a:gd name="T11" fmla="*/ 8085 h 1138"/>
                <a:gd name="T12" fmla="+- 0 9108 8623"/>
                <a:gd name="T13" fmla="*/ T12 w 994"/>
                <a:gd name="T14" fmla="+- 0 8113 6977"/>
                <a:gd name="T15" fmla="*/ 8113 h 1138"/>
                <a:gd name="T16" fmla="+- 0 9141 8623"/>
                <a:gd name="T17" fmla="*/ T16 w 994"/>
                <a:gd name="T18" fmla="+- 0 8106 6977"/>
                <a:gd name="T19" fmla="*/ 8106 h 1138"/>
                <a:gd name="T20" fmla="+- 0 9150 8623"/>
                <a:gd name="T21" fmla="*/ T20 w 994"/>
                <a:gd name="T22" fmla="+- 0 7959 6977"/>
                <a:gd name="T23" fmla="*/ 7959 h 1138"/>
                <a:gd name="T24" fmla="+- 0 9326 8623"/>
                <a:gd name="T25" fmla="*/ T24 w 994"/>
                <a:gd name="T26" fmla="+- 0 7904 6977"/>
                <a:gd name="T27" fmla="*/ 7904 h 1138"/>
                <a:gd name="T28" fmla="+- 0 9048 8623"/>
                <a:gd name="T29" fmla="*/ T28 w 994"/>
                <a:gd name="T30" fmla="+- 0 7892 6977"/>
                <a:gd name="T31" fmla="*/ 7892 h 1138"/>
                <a:gd name="T32" fmla="+- 0 8870 8623"/>
                <a:gd name="T33" fmla="*/ T32 w 994"/>
                <a:gd name="T34" fmla="+- 0 7796 6977"/>
                <a:gd name="T35" fmla="*/ 7796 h 1138"/>
                <a:gd name="T36" fmla="+- 0 9119 8623"/>
                <a:gd name="T37" fmla="*/ T36 w 994"/>
                <a:gd name="T38" fmla="+- 0 7193 6977"/>
                <a:gd name="T39" fmla="*/ 7193 h 1138"/>
                <a:gd name="T40" fmla="+- 0 9317 8623"/>
                <a:gd name="T41" fmla="*/ T40 w 994"/>
                <a:gd name="T42" fmla="+- 0 7254 6977"/>
                <a:gd name="T43" fmla="*/ 7254 h 1138"/>
                <a:gd name="T44" fmla="+- 0 9444 8623"/>
                <a:gd name="T45" fmla="*/ T44 w 994"/>
                <a:gd name="T46" fmla="+- 0 7409 6977"/>
                <a:gd name="T47" fmla="*/ 7409 h 1138"/>
                <a:gd name="T48" fmla="+- 0 9465 8623"/>
                <a:gd name="T49" fmla="*/ T48 w 994"/>
                <a:gd name="T50" fmla="+- 0 7617 6977"/>
                <a:gd name="T51" fmla="*/ 7617 h 1138"/>
                <a:gd name="T52" fmla="+- 0 9369 8623"/>
                <a:gd name="T53" fmla="*/ T52 w 994"/>
                <a:gd name="T54" fmla="+- 0 7796 6977"/>
                <a:gd name="T55" fmla="*/ 7796 h 1138"/>
                <a:gd name="T56" fmla="+- 0 9190 8623"/>
                <a:gd name="T57" fmla="*/ T56 w 994"/>
                <a:gd name="T58" fmla="+- 0 7892 6977"/>
                <a:gd name="T59" fmla="*/ 7892 h 1138"/>
                <a:gd name="T60" fmla="+- 0 9391 8623"/>
                <a:gd name="T61" fmla="*/ T60 w 994"/>
                <a:gd name="T62" fmla="+- 0 7858 6977"/>
                <a:gd name="T63" fmla="*/ 7858 h 1138"/>
                <a:gd name="T64" fmla="+- 0 9583 8623"/>
                <a:gd name="T65" fmla="*/ T64 w 994"/>
                <a:gd name="T66" fmla="+- 0 7779 6977"/>
                <a:gd name="T67" fmla="*/ 7779 h 1138"/>
                <a:gd name="T68" fmla="+- 0 9515 8623"/>
                <a:gd name="T69" fmla="*/ T68 w 994"/>
                <a:gd name="T70" fmla="+- 0 7665 6977"/>
                <a:gd name="T71" fmla="*/ 7665 h 1138"/>
                <a:gd name="T72" fmla="+- 0 9533 8623"/>
                <a:gd name="T73" fmla="*/ T72 w 994"/>
                <a:gd name="T74" fmla="+- 0 7546 6977"/>
                <a:gd name="T75" fmla="*/ 7546 h 1138"/>
                <a:gd name="T76" fmla="+- 0 9515 8623"/>
                <a:gd name="T77" fmla="*/ T76 w 994"/>
                <a:gd name="T78" fmla="+- 0 7427 6977"/>
                <a:gd name="T79" fmla="*/ 7427 h 1138"/>
                <a:gd name="T80" fmla="+- 0 9583 8623"/>
                <a:gd name="T81" fmla="*/ T80 w 994"/>
                <a:gd name="T82" fmla="+- 0 7314 6977"/>
                <a:gd name="T83" fmla="*/ 7314 h 1138"/>
                <a:gd name="T84" fmla="+- 0 9391 8623"/>
                <a:gd name="T85" fmla="*/ T84 w 994"/>
                <a:gd name="T86" fmla="+- 0 7235 6977"/>
                <a:gd name="T87" fmla="*/ 7235 h 1138"/>
                <a:gd name="T88" fmla="+- 0 8642 8623"/>
                <a:gd name="T89" fmla="*/ T88 w 994"/>
                <a:gd name="T90" fmla="+- 0 7247 6977"/>
                <a:gd name="T91" fmla="*/ 7247 h 1138"/>
                <a:gd name="T92" fmla="+- 0 8623 8623"/>
                <a:gd name="T93" fmla="*/ T92 w 994"/>
                <a:gd name="T94" fmla="+- 0 7273 6977"/>
                <a:gd name="T95" fmla="*/ 7273 h 1138"/>
                <a:gd name="T96" fmla="+- 0 8638 8623"/>
                <a:gd name="T97" fmla="*/ T96 w 994"/>
                <a:gd name="T98" fmla="+- 0 7303 6977"/>
                <a:gd name="T99" fmla="*/ 7303 h 1138"/>
                <a:gd name="T100" fmla="+- 0 8724 8623"/>
                <a:gd name="T101" fmla="*/ T100 w 994"/>
                <a:gd name="T102" fmla="+- 0 7427 6977"/>
                <a:gd name="T103" fmla="*/ 7427 h 1138"/>
                <a:gd name="T104" fmla="+- 0 8706 8623"/>
                <a:gd name="T105" fmla="*/ T104 w 994"/>
                <a:gd name="T106" fmla="+- 0 7546 6977"/>
                <a:gd name="T107" fmla="*/ 7546 h 1138"/>
                <a:gd name="T108" fmla="+- 0 8724 8623"/>
                <a:gd name="T109" fmla="*/ T108 w 994"/>
                <a:gd name="T110" fmla="+- 0 7665 6977"/>
                <a:gd name="T111" fmla="*/ 7665 h 1138"/>
                <a:gd name="T112" fmla="+- 0 8638 8623"/>
                <a:gd name="T113" fmla="*/ T112 w 994"/>
                <a:gd name="T114" fmla="+- 0 7789 6977"/>
                <a:gd name="T115" fmla="*/ 7789 h 1138"/>
                <a:gd name="T116" fmla="+- 0 8623 8623"/>
                <a:gd name="T117" fmla="*/ T116 w 994"/>
                <a:gd name="T118" fmla="+- 0 7819 6977"/>
                <a:gd name="T119" fmla="*/ 7819 h 1138"/>
                <a:gd name="T120" fmla="+- 0 8642 8623"/>
                <a:gd name="T121" fmla="*/ T120 w 994"/>
                <a:gd name="T122" fmla="+- 0 7846 6977"/>
                <a:gd name="T123" fmla="*/ 7846 h 1138"/>
                <a:gd name="T124" fmla="+- 0 8777 8623"/>
                <a:gd name="T125" fmla="*/ T124 w 994"/>
                <a:gd name="T126" fmla="+- 0 7779 6977"/>
                <a:gd name="T127" fmla="*/ 7779 h 1138"/>
                <a:gd name="T128" fmla="+- 0 8794 8623"/>
                <a:gd name="T129" fmla="*/ T128 w 994"/>
                <a:gd name="T130" fmla="+- 0 7683 6977"/>
                <a:gd name="T131" fmla="*/ 7683 h 1138"/>
                <a:gd name="T132" fmla="+- 0 8774 8623"/>
                <a:gd name="T133" fmla="*/ T132 w 994"/>
                <a:gd name="T134" fmla="+- 0 7475 6977"/>
                <a:gd name="T135" fmla="*/ 7475 h 1138"/>
                <a:gd name="T136" fmla="+- 0 8856 8623"/>
                <a:gd name="T137" fmla="*/ T136 w 994"/>
                <a:gd name="T138" fmla="+- 0 7314 6977"/>
                <a:gd name="T139" fmla="*/ 7314 h 1138"/>
                <a:gd name="T140" fmla="+- 0 8658 8623"/>
                <a:gd name="T141" fmla="*/ T140 w 994"/>
                <a:gd name="T142" fmla="+- 0 7247 6977"/>
                <a:gd name="T143" fmla="*/ 7247 h 1138"/>
                <a:gd name="T144" fmla="+- 0 9575 8623"/>
                <a:gd name="T145" fmla="*/ T144 w 994"/>
                <a:gd name="T146" fmla="+- 0 7844 6977"/>
                <a:gd name="T147" fmla="*/ 7844 h 1138"/>
                <a:gd name="T148" fmla="+- 0 9607 8623"/>
                <a:gd name="T149" fmla="*/ T148 w 994"/>
                <a:gd name="T150" fmla="+- 0 7840 6977"/>
                <a:gd name="T151" fmla="*/ 7840 h 1138"/>
                <a:gd name="T152" fmla="+- 0 9615 8623"/>
                <a:gd name="T153" fmla="*/ T152 w 994"/>
                <a:gd name="T154" fmla="+- 0 7808 6977"/>
                <a:gd name="T155" fmla="*/ 7808 h 1138"/>
                <a:gd name="T156" fmla="+- 0 9583 8623"/>
                <a:gd name="T157" fmla="*/ T156 w 994"/>
                <a:gd name="T158" fmla="+- 0 7779 6977"/>
                <a:gd name="T159" fmla="*/ 7779 h 1138"/>
                <a:gd name="T160" fmla="+- 0 9098 8623"/>
                <a:gd name="T161" fmla="*/ T160 w 994"/>
                <a:gd name="T162" fmla="+- 0 6986 6977"/>
                <a:gd name="T163" fmla="*/ 6986 h 1138"/>
                <a:gd name="T164" fmla="+- 0 9089 8623"/>
                <a:gd name="T165" fmla="*/ T164 w 994"/>
                <a:gd name="T166" fmla="+- 0 7133 6977"/>
                <a:gd name="T167" fmla="*/ 7133 h 1138"/>
                <a:gd name="T168" fmla="+- 0 8913 8623"/>
                <a:gd name="T169" fmla="*/ T168 w 994"/>
                <a:gd name="T170" fmla="+- 0 7188 6977"/>
                <a:gd name="T171" fmla="*/ 7188 h 1138"/>
                <a:gd name="T172" fmla="+- 0 8777 8623"/>
                <a:gd name="T173" fmla="*/ T172 w 994"/>
                <a:gd name="T174" fmla="+- 0 7314 6977"/>
                <a:gd name="T175" fmla="*/ 7314 h 1138"/>
                <a:gd name="T176" fmla="+- 0 8922 8623"/>
                <a:gd name="T177" fmla="*/ T176 w 994"/>
                <a:gd name="T178" fmla="+- 0 7254 6977"/>
                <a:gd name="T179" fmla="*/ 7254 h 1138"/>
                <a:gd name="T180" fmla="+- 0 9119 8623"/>
                <a:gd name="T181" fmla="*/ T180 w 994"/>
                <a:gd name="T182" fmla="+- 0 7193 6977"/>
                <a:gd name="T183" fmla="*/ 7193 h 1138"/>
                <a:gd name="T184" fmla="+- 0 9253 8623"/>
                <a:gd name="T185" fmla="*/ T184 w 994"/>
                <a:gd name="T186" fmla="+- 0 7155 6977"/>
                <a:gd name="T187" fmla="*/ 7155 h 1138"/>
                <a:gd name="T188" fmla="+- 0 9150 8623"/>
                <a:gd name="T189" fmla="*/ T188 w 994"/>
                <a:gd name="T190" fmla="+- 0 7008 6977"/>
                <a:gd name="T191" fmla="*/ 7008 h 1138"/>
                <a:gd name="T192" fmla="+- 0 9131 8623"/>
                <a:gd name="T193" fmla="*/ T192 w 994"/>
                <a:gd name="T194" fmla="+- 0 6980 6977"/>
                <a:gd name="T195" fmla="*/ 6980 h 1138"/>
                <a:gd name="T196" fmla="+- 0 9581 8623"/>
                <a:gd name="T197" fmla="*/ T196 w 994"/>
                <a:gd name="T198" fmla="+- 0 7247 6977"/>
                <a:gd name="T199" fmla="*/ 7247 h 1138"/>
                <a:gd name="T200" fmla="+- 0 9583 8623"/>
                <a:gd name="T201" fmla="*/ T200 w 994"/>
                <a:gd name="T202" fmla="+- 0 7314 6977"/>
                <a:gd name="T203" fmla="*/ 7314 h 1138"/>
                <a:gd name="T204" fmla="+- 0 9615 8623"/>
                <a:gd name="T205" fmla="*/ T204 w 994"/>
                <a:gd name="T206" fmla="+- 0 7285 6977"/>
                <a:gd name="T207" fmla="*/ 7285 h 1138"/>
                <a:gd name="T208" fmla="+- 0 9607 8623"/>
                <a:gd name="T209" fmla="*/ T208 w 994"/>
                <a:gd name="T210" fmla="+- 0 7252 6977"/>
                <a:gd name="T211" fmla="*/ 7252 h 11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994" h="1138">
                  <a:moveTo>
                    <a:pt x="233" y="802"/>
                  </a:moveTo>
                  <a:lnTo>
                    <a:pt x="154" y="802"/>
                  </a:lnTo>
                  <a:lnTo>
                    <a:pt x="169" y="821"/>
                  </a:lnTo>
                  <a:lnTo>
                    <a:pt x="225" y="881"/>
                  </a:lnTo>
                  <a:lnTo>
                    <a:pt x="290" y="927"/>
                  </a:lnTo>
                  <a:lnTo>
                    <a:pt x="363" y="960"/>
                  </a:lnTo>
                  <a:lnTo>
                    <a:pt x="442" y="979"/>
                  </a:lnTo>
                  <a:lnTo>
                    <a:pt x="466" y="982"/>
                  </a:lnTo>
                  <a:lnTo>
                    <a:pt x="466" y="1108"/>
                  </a:lnTo>
                  <a:lnTo>
                    <a:pt x="469" y="1120"/>
                  </a:lnTo>
                  <a:lnTo>
                    <a:pt x="475" y="1129"/>
                  </a:lnTo>
                  <a:lnTo>
                    <a:pt x="485" y="1136"/>
                  </a:lnTo>
                  <a:lnTo>
                    <a:pt x="496" y="1138"/>
                  </a:lnTo>
                  <a:lnTo>
                    <a:pt x="508" y="1136"/>
                  </a:lnTo>
                  <a:lnTo>
                    <a:pt x="518" y="1129"/>
                  </a:lnTo>
                  <a:lnTo>
                    <a:pt x="524" y="1120"/>
                  </a:lnTo>
                  <a:lnTo>
                    <a:pt x="527" y="1108"/>
                  </a:lnTo>
                  <a:lnTo>
                    <a:pt x="527" y="982"/>
                  </a:lnTo>
                  <a:lnTo>
                    <a:pt x="551" y="979"/>
                  </a:lnTo>
                  <a:lnTo>
                    <a:pt x="630" y="960"/>
                  </a:lnTo>
                  <a:lnTo>
                    <a:pt x="703" y="927"/>
                  </a:lnTo>
                  <a:lnTo>
                    <a:pt x="710" y="922"/>
                  </a:lnTo>
                  <a:lnTo>
                    <a:pt x="496" y="922"/>
                  </a:lnTo>
                  <a:lnTo>
                    <a:pt x="425" y="915"/>
                  </a:lnTo>
                  <a:lnTo>
                    <a:pt x="359" y="894"/>
                  </a:lnTo>
                  <a:lnTo>
                    <a:pt x="299" y="862"/>
                  </a:lnTo>
                  <a:lnTo>
                    <a:pt x="247" y="819"/>
                  </a:lnTo>
                  <a:lnTo>
                    <a:pt x="233" y="802"/>
                  </a:lnTo>
                  <a:close/>
                  <a:moveTo>
                    <a:pt x="710" y="216"/>
                  </a:moveTo>
                  <a:lnTo>
                    <a:pt x="496" y="216"/>
                  </a:lnTo>
                  <a:lnTo>
                    <a:pt x="567" y="224"/>
                  </a:lnTo>
                  <a:lnTo>
                    <a:pt x="634" y="244"/>
                  </a:lnTo>
                  <a:lnTo>
                    <a:pt x="694" y="277"/>
                  </a:lnTo>
                  <a:lnTo>
                    <a:pt x="746" y="320"/>
                  </a:lnTo>
                  <a:lnTo>
                    <a:pt x="789" y="372"/>
                  </a:lnTo>
                  <a:lnTo>
                    <a:pt x="821" y="432"/>
                  </a:lnTo>
                  <a:lnTo>
                    <a:pt x="842" y="498"/>
                  </a:lnTo>
                  <a:lnTo>
                    <a:pt x="849" y="569"/>
                  </a:lnTo>
                  <a:lnTo>
                    <a:pt x="842" y="640"/>
                  </a:lnTo>
                  <a:lnTo>
                    <a:pt x="821" y="706"/>
                  </a:lnTo>
                  <a:lnTo>
                    <a:pt x="789" y="766"/>
                  </a:lnTo>
                  <a:lnTo>
                    <a:pt x="746" y="819"/>
                  </a:lnTo>
                  <a:lnTo>
                    <a:pt x="694" y="862"/>
                  </a:lnTo>
                  <a:lnTo>
                    <a:pt x="634" y="894"/>
                  </a:lnTo>
                  <a:lnTo>
                    <a:pt x="567" y="915"/>
                  </a:lnTo>
                  <a:lnTo>
                    <a:pt x="496" y="922"/>
                  </a:lnTo>
                  <a:lnTo>
                    <a:pt x="710" y="922"/>
                  </a:lnTo>
                  <a:lnTo>
                    <a:pt x="768" y="881"/>
                  </a:lnTo>
                  <a:lnTo>
                    <a:pt x="824" y="821"/>
                  </a:lnTo>
                  <a:lnTo>
                    <a:pt x="839" y="802"/>
                  </a:lnTo>
                  <a:lnTo>
                    <a:pt x="960" y="802"/>
                  </a:lnTo>
                  <a:lnTo>
                    <a:pt x="869" y="749"/>
                  </a:lnTo>
                  <a:lnTo>
                    <a:pt x="879" y="727"/>
                  </a:lnTo>
                  <a:lnTo>
                    <a:pt x="892" y="688"/>
                  </a:lnTo>
                  <a:lnTo>
                    <a:pt x="902" y="649"/>
                  </a:lnTo>
                  <a:lnTo>
                    <a:pt x="908" y="610"/>
                  </a:lnTo>
                  <a:lnTo>
                    <a:pt x="910" y="569"/>
                  </a:lnTo>
                  <a:lnTo>
                    <a:pt x="908" y="529"/>
                  </a:lnTo>
                  <a:lnTo>
                    <a:pt x="902" y="489"/>
                  </a:lnTo>
                  <a:lnTo>
                    <a:pt x="892" y="450"/>
                  </a:lnTo>
                  <a:lnTo>
                    <a:pt x="879" y="412"/>
                  </a:lnTo>
                  <a:lnTo>
                    <a:pt x="869" y="389"/>
                  </a:lnTo>
                  <a:lnTo>
                    <a:pt x="960" y="337"/>
                  </a:lnTo>
                  <a:lnTo>
                    <a:pt x="839" y="337"/>
                  </a:lnTo>
                  <a:lnTo>
                    <a:pt x="824" y="317"/>
                  </a:lnTo>
                  <a:lnTo>
                    <a:pt x="768" y="258"/>
                  </a:lnTo>
                  <a:lnTo>
                    <a:pt x="710" y="216"/>
                  </a:lnTo>
                  <a:close/>
                  <a:moveTo>
                    <a:pt x="35" y="270"/>
                  </a:moveTo>
                  <a:lnTo>
                    <a:pt x="19" y="270"/>
                  </a:lnTo>
                  <a:lnTo>
                    <a:pt x="9" y="275"/>
                  </a:lnTo>
                  <a:lnTo>
                    <a:pt x="4" y="285"/>
                  </a:lnTo>
                  <a:lnTo>
                    <a:pt x="0" y="296"/>
                  </a:lnTo>
                  <a:lnTo>
                    <a:pt x="1" y="308"/>
                  </a:lnTo>
                  <a:lnTo>
                    <a:pt x="6" y="318"/>
                  </a:lnTo>
                  <a:lnTo>
                    <a:pt x="15" y="326"/>
                  </a:lnTo>
                  <a:lnTo>
                    <a:pt x="124" y="389"/>
                  </a:lnTo>
                  <a:lnTo>
                    <a:pt x="114" y="412"/>
                  </a:lnTo>
                  <a:lnTo>
                    <a:pt x="101" y="450"/>
                  </a:lnTo>
                  <a:lnTo>
                    <a:pt x="91" y="489"/>
                  </a:lnTo>
                  <a:lnTo>
                    <a:pt x="85" y="529"/>
                  </a:lnTo>
                  <a:lnTo>
                    <a:pt x="83" y="569"/>
                  </a:lnTo>
                  <a:lnTo>
                    <a:pt x="85" y="610"/>
                  </a:lnTo>
                  <a:lnTo>
                    <a:pt x="91" y="649"/>
                  </a:lnTo>
                  <a:lnTo>
                    <a:pt x="101" y="688"/>
                  </a:lnTo>
                  <a:lnTo>
                    <a:pt x="114" y="727"/>
                  </a:lnTo>
                  <a:lnTo>
                    <a:pt x="124" y="749"/>
                  </a:lnTo>
                  <a:lnTo>
                    <a:pt x="15" y="812"/>
                  </a:lnTo>
                  <a:lnTo>
                    <a:pt x="6" y="820"/>
                  </a:lnTo>
                  <a:lnTo>
                    <a:pt x="1" y="831"/>
                  </a:lnTo>
                  <a:lnTo>
                    <a:pt x="0" y="842"/>
                  </a:lnTo>
                  <a:lnTo>
                    <a:pt x="4" y="854"/>
                  </a:lnTo>
                  <a:lnTo>
                    <a:pt x="9" y="863"/>
                  </a:lnTo>
                  <a:lnTo>
                    <a:pt x="19" y="869"/>
                  </a:lnTo>
                  <a:lnTo>
                    <a:pt x="35" y="869"/>
                  </a:lnTo>
                  <a:lnTo>
                    <a:pt x="40" y="867"/>
                  </a:lnTo>
                  <a:lnTo>
                    <a:pt x="154" y="802"/>
                  </a:lnTo>
                  <a:lnTo>
                    <a:pt x="233" y="802"/>
                  </a:lnTo>
                  <a:lnTo>
                    <a:pt x="204" y="766"/>
                  </a:lnTo>
                  <a:lnTo>
                    <a:pt x="171" y="706"/>
                  </a:lnTo>
                  <a:lnTo>
                    <a:pt x="151" y="640"/>
                  </a:lnTo>
                  <a:lnTo>
                    <a:pt x="144" y="569"/>
                  </a:lnTo>
                  <a:lnTo>
                    <a:pt x="151" y="498"/>
                  </a:lnTo>
                  <a:lnTo>
                    <a:pt x="171" y="432"/>
                  </a:lnTo>
                  <a:lnTo>
                    <a:pt x="204" y="372"/>
                  </a:lnTo>
                  <a:lnTo>
                    <a:pt x="233" y="337"/>
                  </a:lnTo>
                  <a:lnTo>
                    <a:pt x="154" y="337"/>
                  </a:lnTo>
                  <a:lnTo>
                    <a:pt x="40" y="271"/>
                  </a:lnTo>
                  <a:lnTo>
                    <a:pt x="35" y="270"/>
                  </a:lnTo>
                  <a:close/>
                  <a:moveTo>
                    <a:pt x="960" y="802"/>
                  </a:moveTo>
                  <a:lnTo>
                    <a:pt x="839" y="802"/>
                  </a:lnTo>
                  <a:lnTo>
                    <a:pt x="952" y="867"/>
                  </a:lnTo>
                  <a:lnTo>
                    <a:pt x="958" y="869"/>
                  </a:lnTo>
                  <a:lnTo>
                    <a:pt x="974" y="869"/>
                  </a:lnTo>
                  <a:lnTo>
                    <a:pt x="984" y="863"/>
                  </a:lnTo>
                  <a:lnTo>
                    <a:pt x="989" y="854"/>
                  </a:lnTo>
                  <a:lnTo>
                    <a:pt x="993" y="842"/>
                  </a:lnTo>
                  <a:lnTo>
                    <a:pt x="992" y="831"/>
                  </a:lnTo>
                  <a:lnTo>
                    <a:pt x="987" y="820"/>
                  </a:lnTo>
                  <a:lnTo>
                    <a:pt x="978" y="812"/>
                  </a:lnTo>
                  <a:lnTo>
                    <a:pt x="960" y="802"/>
                  </a:lnTo>
                  <a:close/>
                  <a:moveTo>
                    <a:pt x="496" y="0"/>
                  </a:moveTo>
                  <a:lnTo>
                    <a:pt x="485" y="3"/>
                  </a:lnTo>
                  <a:lnTo>
                    <a:pt x="475" y="9"/>
                  </a:lnTo>
                  <a:lnTo>
                    <a:pt x="469" y="19"/>
                  </a:lnTo>
                  <a:lnTo>
                    <a:pt x="466" y="31"/>
                  </a:lnTo>
                  <a:lnTo>
                    <a:pt x="466" y="156"/>
                  </a:lnTo>
                  <a:lnTo>
                    <a:pt x="442" y="160"/>
                  </a:lnTo>
                  <a:lnTo>
                    <a:pt x="363" y="178"/>
                  </a:lnTo>
                  <a:lnTo>
                    <a:pt x="290" y="211"/>
                  </a:lnTo>
                  <a:lnTo>
                    <a:pt x="225" y="258"/>
                  </a:lnTo>
                  <a:lnTo>
                    <a:pt x="169" y="317"/>
                  </a:lnTo>
                  <a:lnTo>
                    <a:pt x="154" y="337"/>
                  </a:lnTo>
                  <a:lnTo>
                    <a:pt x="233" y="337"/>
                  </a:lnTo>
                  <a:lnTo>
                    <a:pt x="247" y="320"/>
                  </a:lnTo>
                  <a:lnTo>
                    <a:pt x="299" y="277"/>
                  </a:lnTo>
                  <a:lnTo>
                    <a:pt x="359" y="244"/>
                  </a:lnTo>
                  <a:lnTo>
                    <a:pt x="425" y="224"/>
                  </a:lnTo>
                  <a:lnTo>
                    <a:pt x="496" y="216"/>
                  </a:lnTo>
                  <a:lnTo>
                    <a:pt x="710" y="216"/>
                  </a:lnTo>
                  <a:lnTo>
                    <a:pt x="703" y="211"/>
                  </a:lnTo>
                  <a:lnTo>
                    <a:pt x="630" y="178"/>
                  </a:lnTo>
                  <a:lnTo>
                    <a:pt x="551" y="160"/>
                  </a:lnTo>
                  <a:lnTo>
                    <a:pt x="527" y="156"/>
                  </a:lnTo>
                  <a:lnTo>
                    <a:pt x="527" y="31"/>
                  </a:lnTo>
                  <a:lnTo>
                    <a:pt x="524" y="19"/>
                  </a:lnTo>
                  <a:lnTo>
                    <a:pt x="518" y="9"/>
                  </a:lnTo>
                  <a:lnTo>
                    <a:pt x="508" y="3"/>
                  </a:lnTo>
                  <a:lnTo>
                    <a:pt x="496" y="0"/>
                  </a:lnTo>
                  <a:close/>
                  <a:moveTo>
                    <a:pt x="974" y="270"/>
                  </a:moveTo>
                  <a:lnTo>
                    <a:pt x="958" y="270"/>
                  </a:lnTo>
                  <a:lnTo>
                    <a:pt x="952" y="271"/>
                  </a:lnTo>
                  <a:lnTo>
                    <a:pt x="839" y="337"/>
                  </a:lnTo>
                  <a:lnTo>
                    <a:pt x="960" y="337"/>
                  </a:lnTo>
                  <a:lnTo>
                    <a:pt x="978" y="326"/>
                  </a:lnTo>
                  <a:lnTo>
                    <a:pt x="987" y="318"/>
                  </a:lnTo>
                  <a:lnTo>
                    <a:pt x="992" y="308"/>
                  </a:lnTo>
                  <a:lnTo>
                    <a:pt x="993" y="296"/>
                  </a:lnTo>
                  <a:lnTo>
                    <a:pt x="989" y="285"/>
                  </a:lnTo>
                  <a:lnTo>
                    <a:pt x="984" y="275"/>
                  </a:lnTo>
                  <a:lnTo>
                    <a:pt x="974" y="270"/>
                  </a:lnTo>
                  <a:close/>
                </a:path>
              </a:pathLst>
            </a:custGeom>
            <a:solidFill>
              <a:srgbClr val="84D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
        <p:nvSpPr>
          <p:cNvPr id="9" name="Flecha: pentágono 8">
            <a:extLst>
              <a:ext uri="{FF2B5EF4-FFF2-40B4-BE49-F238E27FC236}">
                <a16:creationId xmlns:a16="http://schemas.microsoft.com/office/drawing/2014/main" id="{82C4278E-7054-DE63-FAD7-063546292729}"/>
              </a:ext>
            </a:extLst>
          </p:cNvPr>
          <p:cNvSpPr/>
          <p:nvPr/>
        </p:nvSpPr>
        <p:spPr>
          <a:xfrm>
            <a:off x="7086600" y="1885023"/>
            <a:ext cx="1295400" cy="2105705"/>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79C180E9-6241-3C43-D1D4-F4D4FAB0E20B}"/>
              </a:ext>
            </a:extLst>
          </p:cNvPr>
          <p:cNvSpPr txBox="1"/>
          <p:nvPr/>
        </p:nvSpPr>
        <p:spPr>
          <a:xfrm>
            <a:off x="8534400" y="2522376"/>
            <a:ext cx="2547961" cy="830997"/>
          </a:xfrm>
          <a:prstGeom prst="rect">
            <a:avLst/>
          </a:prstGeom>
          <a:solidFill>
            <a:schemeClr val="bg1">
              <a:lumMod val="95000"/>
              <a:alpha val="65000"/>
            </a:schemeClr>
          </a:solidFill>
        </p:spPr>
        <p:txBody>
          <a:bodyPr wrap="square">
            <a:spAutoFit/>
          </a:bodyPr>
          <a:lstStyle/>
          <a:p>
            <a:pPr marL="12700" algn="ctr">
              <a:lnSpc>
                <a:spcPct val="100000"/>
              </a:lnSpc>
              <a:spcBef>
                <a:spcPts val="565"/>
              </a:spcBef>
            </a:pPr>
            <a:r>
              <a:rPr lang="es-ES" sz="2400" b="1" spc="50" dirty="0">
                <a:solidFill>
                  <a:schemeClr val="tx1">
                    <a:lumMod val="65000"/>
                    <a:lumOff val="35000"/>
                  </a:schemeClr>
                </a:solidFill>
                <a:latin typeface="Arial"/>
                <a:cs typeface="Arial"/>
              </a:rPr>
              <a:t>Asesoramiento al agricultor</a:t>
            </a:r>
            <a:endParaRPr lang="es-ES" sz="2400" spc="5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16251603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EEA471E-F8B2-D2C0-768B-98E03D67EB15}"/>
              </a:ext>
            </a:extLst>
          </p:cNvPr>
          <p:cNvSpPr txBox="1"/>
          <p:nvPr/>
        </p:nvSpPr>
        <p:spPr>
          <a:xfrm>
            <a:off x="720776" y="800746"/>
            <a:ext cx="6823023" cy="1067793"/>
          </a:xfrm>
          <a:prstGeom prst="rect">
            <a:avLst/>
          </a:prstGeom>
          <a:noFill/>
        </p:spPr>
        <p:txBody>
          <a:bodyPr wrap="square">
            <a:spAutoFit/>
          </a:bodyPr>
          <a:lstStyle/>
          <a:p>
            <a:pPr marL="12700" marR="5080" indent="1270">
              <a:lnSpc>
                <a:spcPct val="115799"/>
              </a:lnSpc>
              <a:spcBef>
                <a:spcPts val="100"/>
              </a:spcBef>
            </a:pPr>
            <a:r>
              <a:rPr lang="es-ES" sz="3200" b="1" spc="50" dirty="0">
                <a:solidFill>
                  <a:schemeClr val="tx1">
                    <a:lumMod val="65000"/>
                    <a:lumOff val="35000"/>
                  </a:schemeClr>
                </a:solidFill>
                <a:latin typeface="Arial"/>
                <a:cs typeface="Arial"/>
              </a:rPr>
              <a:t>Medios</a:t>
            </a:r>
            <a:endParaRPr lang="es-ES" sz="3200" b="1" spc="30" dirty="0">
              <a:solidFill>
                <a:schemeClr val="tx1">
                  <a:lumMod val="65000"/>
                  <a:lumOff val="35000"/>
                </a:schemeClr>
              </a:solidFill>
              <a:latin typeface="Arial"/>
              <a:cs typeface="Arial"/>
            </a:endParaRPr>
          </a:p>
          <a:p>
            <a:pPr marL="12700" marR="5080" indent="1270">
              <a:lnSpc>
                <a:spcPct val="115799"/>
              </a:lnSpc>
              <a:spcBef>
                <a:spcPts val="100"/>
              </a:spcBef>
            </a:pPr>
            <a:endParaRPr lang="es-ES" sz="2400" dirty="0">
              <a:solidFill>
                <a:schemeClr val="tx1">
                  <a:lumMod val="65000"/>
                  <a:lumOff val="35000"/>
                </a:schemeClr>
              </a:solidFill>
              <a:latin typeface="Arial"/>
              <a:cs typeface="Arial"/>
            </a:endParaRPr>
          </a:p>
        </p:txBody>
      </p:sp>
      <p:sp>
        <p:nvSpPr>
          <p:cNvPr id="6" name="CuadroTexto 5">
            <a:extLst>
              <a:ext uri="{FF2B5EF4-FFF2-40B4-BE49-F238E27FC236}">
                <a16:creationId xmlns:a16="http://schemas.microsoft.com/office/drawing/2014/main" id="{F2DE9E84-315D-5355-AFA0-6B0CED4F2330}"/>
              </a:ext>
            </a:extLst>
          </p:cNvPr>
          <p:cNvSpPr txBox="1"/>
          <p:nvPr/>
        </p:nvSpPr>
        <p:spPr>
          <a:xfrm>
            <a:off x="740027" y="1767240"/>
            <a:ext cx="4974973" cy="461665"/>
          </a:xfrm>
          <a:prstGeom prst="rect">
            <a:avLst/>
          </a:prstGeom>
          <a:solidFill>
            <a:schemeClr val="bg1">
              <a:lumMod val="95000"/>
              <a:alpha val="65000"/>
            </a:schemeClr>
          </a:solidFill>
        </p:spPr>
        <p:txBody>
          <a:bodyPr wrap="square">
            <a:spAutoFit/>
          </a:bodyPr>
          <a:lstStyle/>
          <a:p>
            <a:pPr marL="12700">
              <a:lnSpc>
                <a:spcPct val="100000"/>
              </a:lnSpc>
              <a:spcBef>
                <a:spcPts val="565"/>
              </a:spcBef>
            </a:pPr>
            <a:r>
              <a:rPr lang="es-ES" sz="2400" b="1" spc="50" dirty="0">
                <a:solidFill>
                  <a:schemeClr val="tx1">
                    <a:lumMod val="65000"/>
                    <a:lumOff val="35000"/>
                  </a:schemeClr>
                </a:solidFill>
                <a:latin typeface="Arial"/>
                <a:cs typeface="Arial"/>
              </a:rPr>
              <a:t>4 Demostradores</a:t>
            </a:r>
          </a:p>
        </p:txBody>
      </p:sp>
      <p:sp>
        <p:nvSpPr>
          <p:cNvPr id="9" name="CuadroTexto 8">
            <a:hlinkClick r:id="rId2"/>
            <a:extLst>
              <a:ext uri="{FF2B5EF4-FFF2-40B4-BE49-F238E27FC236}">
                <a16:creationId xmlns:a16="http://schemas.microsoft.com/office/drawing/2014/main" id="{B1332F61-43B8-83B3-AD72-1F7571FF50F4}"/>
              </a:ext>
            </a:extLst>
          </p:cNvPr>
          <p:cNvSpPr txBox="1"/>
          <p:nvPr/>
        </p:nvSpPr>
        <p:spPr>
          <a:xfrm>
            <a:off x="740027" y="2275751"/>
            <a:ext cx="4974973" cy="1361911"/>
          </a:xfrm>
          <a:prstGeom prst="rect">
            <a:avLst/>
          </a:prstGeom>
          <a:solidFill>
            <a:schemeClr val="bg1">
              <a:lumMod val="95000"/>
              <a:alpha val="66000"/>
            </a:schemeClr>
          </a:solidFill>
        </p:spPr>
        <p:txBody>
          <a:bodyPr wrap="square">
            <a:spAutoFit/>
          </a:bodyPr>
          <a:lstStyle/>
          <a:p>
            <a:r>
              <a:rPr lang="es-ES" sz="2400" b="1" spc="50" dirty="0">
                <a:solidFill>
                  <a:schemeClr val="tx1">
                    <a:lumMod val="65000"/>
                    <a:lumOff val="35000"/>
                  </a:schemeClr>
                </a:solidFill>
                <a:latin typeface="Arial"/>
                <a:cs typeface="Arial"/>
              </a:rPr>
              <a:t>Plataforma de servicios</a:t>
            </a:r>
          </a:p>
          <a:p>
            <a:pPr marL="457200" indent="-457200">
              <a:buFont typeface="+mj-lt"/>
              <a:buAutoNum type="arabicPeriod"/>
            </a:pPr>
            <a:r>
              <a:rPr lang="es-ES" sz="2400" spc="50" dirty="0">
                <a:solidFill>
                  <a:schemeClr val="tx1">
                    <a:lumMod val="65000"/>
                    <a:lumOff val="35000"/>
                  </a:schemeClr>
                </a:solidFill>
                <a:latin typeface="Arial"/>
                <a:cs typeface="Arial"/>
              </a:rPr>
              <a:t>Agricultores</a:t>
            </a:r>
          </a:p>
          <a:p>
            <a:pPr marL="457200" indent="-457200">
              <a:buFont typeface="+mj-lt"/>
              <a:buAutoNum type="arabicPeriod"/>
            </a:pPr>
            <a:r>
              <a:rPr lang="es-ES" sz="2400" spc="50" dirty="0">
                <a:solidFill>
                  <a:schemeClr val="tx1">
                    <a:lumMod val="65000"/>
                    <a:lumOff val="35000"/>
                  </a:schemeClr>
                </a:solidFill>
                <a:latin typeface="Arial"/>
                <a:cs typeface="Arial"/>
              </a:rPr>
              <a:t>Empresas homologadas</a:t>
            </a:r>
          </a:p>
          <a:p>
            <a:endParaRPr lang="es-ES" sz="1050" b="1" spc="50" dirty="0">
              <a:solidFill>
                <a:schemeClr val="tx1">
                  <a:lumMod val="65000"/>
                  <a:lumOff val="35000"/>
                </a:schemeClr>
              </a:solidFill>
              <a:latin typeface="Arial"/>
              <a:cs typeface="Arial"/>
            </a:endParaRPr>
          </a:p>
        </p:txBody>
      </p:sp>
      <p:pic>
        <p:nvPicPr>
          <p:cNvPr id="12" name="Imagen 11">
            <a:extLst>
              <a:ext uri="{FF2B5EF4-FFF2-40B4-BE49-F238E27FC236}">
                <a16:creationId xmlns:a16="http://schemas.microsoft.com/office/drawing/2014/main" id="{CB079AF8-E8C0-413C-ED5F-9EA311100FE2}"/>
              </a:ext>
            </a:extLst>
          </p:cNvPr>
          <p:cNvPicPr>
            <a:picLocks noChangeAspect="1"/>
          </p:cNvPicPr>
          <p:nvPr/>
        </p:nvPicPr>
        <p:blipFill>
          <a:blip r:embed="rId3"/>
          <a:stretch>
            <a:fillRect/>
          </a:stretch>
        </p:blipFill>
        <p:spPr>
          <a:xfrm>
            <a:off x="4084754" y="7420964"/>
            <a:ext cx="634039" cy="719390"/>
          </a:xfrm>
          <a:prstGeom prst="rect">
            <a:avLst/>
          </a:prstGeom>
        </p:spPr>
      </p:pic>
      <p:pic>
        <p:nvPicPr>
          <p:cNvPr id="13" name="Imagen 12">
            <a:extLst>
              <a:ext uri="{FF2B5EF4-FFF2-40B4-BE49-F238E27FC236}">
                <a16:creationId xmlns:a16="http://schemas.microsoft.com/office/drawing/2014/main" id="{4864837F-6246-ACB5-3463-1014DF846C3B}"/>
              </a:ext>
            </a:extLst>
          </p:cNvPr>
          <p:cNvPicPr>
            <a:picLocks noChangeAspect="1"/>
          </p:cNvPicPr>
          <p:nvPr/>
        </p:nvPicPr>
        <p:blipFill>
          <a:blip r:embed="rId3"/>
          <a:stretch>
            <a:fillRect/>
          </a:stretch>
        </p:blipFill>
        <p:spPr>
          <a:xfrm>
            <a:off x="2286000" y="4945234"/>
            <a:ext cx="860685" cy="976546"/>
          </a:xfrm>
          <a:prstGeom prst="rect">
            <a:avLst/>
          </a:prstGeom>
        </p:spPr>
      </p:pic>
      <p:sp>
        <p:nvSpPr>
          <p:cNvPr id="16" name="object 16">
            <a:extLst>
              <a:ext uri="{FF2B5EF4-FFF2-40B4-BE49-F238E27FC236}">
                <a16:creationId xmlns:a16="http://schemas.microsoft.com/office/drawing/2014/main" id="{8ED3324A-6F98-E7E0-DB98-8AD0782D9513}"/>
              </a:ext>
            </a:extLst>
          </p:cNvPr>
          <p:cNvSpPr/>
          <p:nvPr/>
        </p:nvSpPr>
        <p:spPr>
          <a:xfrm>
            <a:off x="13106400" y="815736"/>
            <a:ext cx="5123180" cy="6018530"/>
          </a:xfrm>
          <a:custGeom>
            <a:avLst/>
            <a:gdLst/>
            <a:ahLst/>
            <a:cxnLst/>
            <a:rect l="l" t="t" r="r" b="b"/>
            <a:pathLst>
              <a:path w="5123180" h="6018530">
                <a:moveTo>
                  <a:pt x="1081532" y="708952"/>
                </a:moveTo>
                <a:lnTo>
                  <a:pt x="1079309" y="660565"/>
                </a:lnTo>
                <a:lnTo>
                  <a:pt x="1072794" y="613371"/>
                </a:lnTo>
                <a:lnTo>
                  <a:pt x="1062177" y="567575"/>
                </a:lnTo>
                <a:lnTo>
                  <a:pt x="1047635" y="523354"/>
                </a:lnTo>
                <a:lnTo>
                  <a:pt x="1029373" y="480910"/>
                </a:lnTo>
                <a:lnTo>
                  <a:pt x="1007592" y="440423"/>
                </a:lnTo>
                <a:lnTo>
                  <a:pt x="982459" y="402094"/>
                </a:lnTo>
                <a:lnTo>
                  <a:pt x="954189" y="366102"/>
                </a:lnTo>
                <a:lnTo>
                  <a:pt x="922959" y="332638"/>
                </a:lnTo>
                <a:lnTo>
                  <a:pt x="888961" y="301891"/>
                </a:lnTo>
                <a:lnTo>
                  <a:pt x="852411" y="274053"/>
                </a:lnTo>
                <a:lnTo>
                  <a:pt x="813473" y="249313"/>
                </a:lnTo>
                <a:lnTo>
                  <a:pt x="772363" y="227850"/>
                </a:lnTo>
                <a:lnTo>
                  <a:pt x="729259" y="209880"/>
                </a:lnTo>
                <a:lnTo>
                  <a:pt x="684352" y="195567"/>
                </a:lnTo>
                <a:lnTo>
                  <a:pt x="637832" y="185102"/>
                </a:lnTo>
                <a:lnTo>
                  <a:pt x="589915" y="178689"/>
                </a:lnTo>
                <a:lnTo>
                  <a:pt x="563168" y="177507"/>
                </a:lnTo>
                <a:lnTo>
                  <a:pt x="560565" y="155232"/>
                </a:lnTo>
                <a:lnTo>
                  <a:pt x="545160" y="112864"/>
                </a:lnTo>
                <a:lnTo>
                  <a:pt x="520992" y="75488"/>
                </a:lnTo>
                <a:lnTo>
                  <a:pt x="515543" y="70129"/>
                </a:lnTo>
                <a:lnTo>
                  <a:pt x="515543" y="201345"/>
                </a:lnTo>
                <a:lnTo>
                  <a:pt x="507682" y="249224"/>
                </a:lnTo>
                <a:lnTo>
                  <a:pt x="485787" y="290842"/>
                </a:lnTo>
                <a:lnTo>
                  <a:pt x="452424" y="323697"/>
                </a:lnTo>
                <a:lnTo>
                  <a:pt x="410133" y="345249"/>
                </a:lnTo>
                <a:lnTo>
                  <a:pt x="361492" y="352996"/>
                </a:lnTo>
                <a:lnTo>
                  <a:pt x="325335" y="352996"/>
                </a:lnTo>
                <a:lnTo>
                  <a:pt x="325335" y="273164"/>
                </a:lnTo>
                <a:lnTo>
                  <a:pt x="325335" y="129641"/>
                </a:lnTo>
                <a:lnTo>
                  <a:pt x="325335" y="49644"/>
                </a:lnTo>
                <a:lnTo>
                  <a:pt x="361492" y="49644"/>
                </a:lnTo>
                <a:lnTo>
                  <a:pt x="410133" y="57391"/>
                </a:lnTo>
                <a:lnTo>
                  <a:pt x="452424" y="78955"/>
                </a:lnTo>
                <a:lnTo>
                  <a:pt x="485787" y="111810"/>
                </a:lnTo>
                <a:lnTo>
                  <a:pt x="507682" y="153441"/>
                </a:lnTo>
                <a:lnTo>
                  <a:pt x="515543" y="201345"/>
                </a:lnTo>
                <a:lnTo>
                  <a:pt x="515543" y="70129"/>
                </a:lnTo>
                <a:lnTo>
                  <a:pt x="451332" y="20497"/>
                </a:lnTo>
                <a:lnTo>
                  <a:pt x="408317" y="5321"/>
                </a:lnTo>
                <a:lnTo>
                  <a:pt x="361492" y="0"/>
                </a:lnTo>
                <a:lnTo>
                  <a:pt x="300126" y="0"/>
                </a:lnTo>
                <a:lnTo>
                  <a:pt x="290309" y="1943"/>
                </a:lnTo>
                <a:lnTo>
                  <a:pt x="282295" y="7264"/>
                </a:lnTo>
                <a:lnTo>
                  <a:pt x="276898" y="15151"/>
                </a:lnTo>
                <a:lnTo>
                  <a:pt x="274916" y="24828"/>
                </a:lnTo>
                <a:lnTo>
                  <a:pt x="274916" y="104736"/>
                </a:lnTo>
                <a:lnTo>
                  <a:pt x="111353" y="104736"/>
                </a:lnTo>
                <a:lnTo>
                  <a:pt x="101536" y="106692"/>
                </a:lnTo>
                <a:lnTo>
                  <a:pt x="93522" y="112001"/>
                </a:lnTo>
                <a:lnTo>
                  <a:pt x="88112" y="119900"/>
                </a:lnTo>
                <a:lnTo>
                  <a:pt x="86131" y="129578"/>
                </a:lnTo>
                <a:lnTo>
                  <a:pt x="88112" y="139230"/>
                </a:lnTo>
                <a:lnTo>
                  <a:pt x="93522" y="147129"/>
                </a:lnTo>
                <a:lnTo>
                  <a:pt x="101536" y="152450"/>
                </a:lnTo>
                <a:lnTo>
                  <a:pt x="111353" y="154393"/>
                </a:lnTo>
                <a:lnTo>
                  <a:pt x="274916" y="154393"/>
                </a:lnTo>
                <a:lnTo>
                  <a:pt x="274916" y="248272"/>
                </a:lnTo>
                <a:lnTo>
                  <a:pt x="111353" y="248272"/>
                </a:lnTo>
                <a:lnTo>
                  <a:pt x="101536" y="250228"/>
                </a:lnTo>
                <a:lnTo>
                  <a:pt x="93522" y="255549"/>
                </a:lnTo>
                <a:lnTo>
                  <a:pt x="88112" y="263436"/>
                </a:lnTo>
                <a:lnTo>
                  <a:pt x="86131" y="273100"/>
                </a:lnTo>
                <a:lnTo>
                  <a:pt x="88112" y="282778"/>
                </a:lnTo>
                <a:lnTo>
                  <a:pt x="93522" y="290664"/>
                </a:lnTo>
                <a:lnTo>
                  <a:pt x="101536" y="295986"/>
                </a:lnTo>
                <a:lnTo>
                  <a:pt x="111353" y="297929"/>
                </a:lnTo>
                <a:lnTo>
                  <a:pt x="274916" y="297929"/>
                </a:lnTo>
                <a:lnTo>
                  <a:pt x="274916" y="377837"/>
                </a:lnTo>
                <a:lnTo>
                  <a:pt x="276898" y="387502"/>
                </a:lnTo>
                <a:lnTo>
                  <a:pt x="282295" y="395389"/>
                </a:lnTo>
                <a:lnTo>
                  <a:pt x="290309" y="400710"/>
                </a:lnTo>
                <a:lnTo>
                  <a:pt x="300126" y="402653"/>
                </a:lnTo>
                <a:lnTo>
                  <a:pt x="361492" y="402653"/>
                </a:lnTo>
                <a:lnTo>
                  <a:pt x="408317" y="397332"/>
                </a:lnTo>
                <a:lnTo>
                  <a:pt x="451332" y="382155"/>
                </a:lnTo>
                <a:lnTo>
                  <a:pt x="489305" y="358368"/>
                </a:lnTo>
                <a:lnTo>
                  <a:pt x="494753" y="352996"/>
                </a:lnTo>
                <a:lnTo>
                  <a:pt x="520992" y="327177"/>
                </a:lnTo>
                <a:lnTo>
                  <a:pt x="545160" y="289788"/>
                </a:lnTo>
                <a:lnTo>
                  <a:pt x="560565" y="247434"/>
                </a:lnTo>
                <a:lnTo>
                  <a:pt x="562940" y="227203"/>
                </a:lnTo>
                <a:lnTo>
                  <a:pt x="587921" y="228371"/>
                </a:lnTo>
                <a:lnTo>
                  <a:pt x="633818" y="234886"/>
                </a:lnTo>
                <a:lnTo>
                  <a:pt x="678268" y="245478"/>
                </a:lnTo>
                <a:lnTo>
                  <a:pt x="721042" y="259956"/>
                </a:lnTo>
                <a:lnTo>
                  <a:pt x="761936" y="278117"/>
                </a:lnTo>
                <a:lnTo>
                  <a:pt x="800747" y="299758"/>
                </a:lnTo>
                <a:lnTo>
                  <a:pt x="837285" y="324662"/>
                </a:lnTo>
                <a:lnTo>
                  <a:pt x="871308" y="352640"/>
                </a:lnTo>
                <a:lnTo>
                  <a:pt x="902639" y="383489"/>
                </a:lnTo>
                <a:lnTo>
                  <a:pt x="931062" y="417004"/>
                </a:lnTo>
                <a:lnTo>
                  <a:pt x="956360" y="452970"/>
                </a:lnTo>
                <a:lnTo>
                  <a:pt x="978331" y="491185"/>
                </a:lnTo>
                <a:lnTo>
                  <a:pt x="996784" y="531456"/>
                </a:lnTo>
                <a:lnTo>
                  <a:pt x="1011491" y="573570"/>
                </a:lnTo>
                <a:lnTo>
                  <a:pt x="1022248" y="617321"/>
                </a:lnTo>
                <a:lnTo>
                  <a:pt x="1028852" y="662520"/>
                </a:lnTo>
                <a:lnTo>
                  <a:pt x="1031100" y="708952"/>
                </a:lnTo>
                <a:lnTo>
                  <a:pt x="1028852" y="755383"/>
                </a:lnTo>
                <a:lnTo>
                  <a:pt x="1022248" y="800582"/>
                </a:lnTo>
                <a:lnTo>
                  <a:pt x="1011491" y="844346"/>
                </a:lnTo>
                <a:lnTo>
                  <a:pt x="996784" y="886460"/>
                </a:lnTo>
                <a:lnTo>
                  <a:pt x="978331" y="926731"/>
                </a:lnTo>
                <a:lnTo>
                  <a:pt x="956360" y="964946"/>
                </a:lnTo>
                <a:lnTo>
                  <a:pt x="931062" y="1000912"/>
                </a:lnTo>
                <a:lnTo>
                  <a:pt x="902639" y="1034415"/>
                </a:lnTo>
                <a:lnTo>
                  <a:pt x="871308" y="1065263"/>
                </a:lnTo>
                <a:lnTo>
                  <a:pt x="837285" y="1093241"/>
                </a:lnTo>
                <a:lnTo>
                  <a:pt x="800747" y="1118158"/>
                </a:lnTo>
                <a:lnTo>
                  <a:pt x="761936" y="1139786"/>
                </a:lnTo>
                <a:lnTo>
                  <a:pt x="721042" y="1157947"/>
                </a:lnTo>
                <a:lnTo>
                  <a:pt x="678268" y="1172438"/>
                </a:lnTo>
                <a:lnTo>
                  <a:pt x="633818" y="1183030"/>
                </a:lnTo>
                <a:lnTo>
                  <a:pt x="587921" y="1189532"/>
                </a:lnTo>
                <a:lnTo>
                  <a:pt x="541794" y="1191704"/>
                </a:lnTo>
                <a:lnTo>
                  <a:pt x="541794" y="792861"/>
                </a:lnTo>
                <a:lnTo>
                  <a:pt x="541794" y="764400"/>
                </a:lnTo>
                <a:lnTo>
                  <a:pt x="672566" y="764400"/>
                </a:lnTo>
                <a:lnTo>
                  <a:pt x="718705" y="759155"/>
                </a:lnTo>
                <a:lnTo>
                  <a:pt x="761098" y="744207"/>
                </a:lnTo>
                <a:lnTo>
                  <a:pt x="798525" y="720763"/>
                </a:lnTo>
                <a:lnTo>
                  <a:pt x="804633" y="714743"/>
                </a:lnTo>
                <a:lnTo>
                  <a:pt x="829754" y="690016"/>
                </a:lnTo>
                <a:lnTo>
                  <a:pt x="853567" y="653173"/>
                </a:lnTo>
                <a:lnTo>
                  <a:pt x="868756" y="611428"/>
                </a:lnTo>
                <a:lnTo>
                  <a:pt x="871169" y="590804"/>
                </a:lnTo>
                <a:lnTo>
                  <a:pt x="874077" y="565975"/>
                </a:lnTo>
                <a:lnTo>
                  <a:pt x="872109" y="556310"/>
                </a:lnTo>
                <a:lnTo>
                  <a:pt x="866698" y="548411"/>
                </a:lnTo>
                <a:lnTo>
                  <a:pt x="858685" y="543090"/>
                </a:lnTo>
                <a:lnTo>
                  <a:pt x="848880" y="541147"/>
                </a:lnTo>
                <a:lnTo>
                  <a:pt x="821537" y="541147"/>
                </a:lnTo>
                <a:lnTo>
                  <a:pt x="821537" y="590804"/>
                </a:lnTo>
                <a:lnTo>
                  <a:pt x="803694" y="639813"/>
                </a:lnTo>
                <a:lnTo>
                  <a:pt x="770559" y="679119"/>
                </a:lnTo>
                <a:lnTo>
                  <a:pt x="725665" y="705256"/>
                </a:lnTo>
                <a:lnTo>
                  <a:pt x="672566" y="714743"/>
                </a:lnTo>
                <a:lnTo>
                  <a:pt x="565289" y="714743"/>
                </a:lnTo>
                <a:lnTo>
                  <a:pt x="583133" y="665734"/>
                </a:lnTo>
                <a:lnTo>
                  <a:pt x="616280" y="626427"/>
                </a:lnTo>
                <a:lnTo>
                  <a:pt x="661162" y="600290"/>
                </a:lnTo>
                <a:lnTo>
                  <a:pt x="714273" y="590804"/>
                </a:lnTo>
                <a:lnTo>
                  <a:pt x="821537" y="590804"/>
                </a:lnTo>
                <a:lnTo>
                  <a:pt x="821537" y="541147"/>
                </a:lnTo>
                <a:lnTo>
                  <a:pt x="714273" y="541147"/>
                </a:lnTo>
                <a:lnTo>
                  <a:pt x="668121" y="546392"/>
                </a:lnTo>
                <a:lnTo>
                  <a:pt x="625729" y="561340"/>
                </a:lnTo>
                <a:lnTo>
                  <a:pt x="588302" y="584796"/>
                </a:lnTo>
                <a:lnTo>
                  <a:pt x="557072" y="615543"/>
                </a:lnTo>
                <a:lnTo>
                  <a:pt x="533260" y="652386"/>
                </a:lnTo>
                <a:lnTo>
                  <a:pt x="518071" y="694131"/>
                </a:lnTo>
                <a:lnTo>
                  <a:pt x="517410" y="699706"/>
                </a:lnTo>
                <a:lnTo>
                  <a:pt x="497459" y="668832"/>
                </a:lnTo>
                <a:lnTo>
                  <a:pt x="489254" y="660755"/>
                </a:lnTo>
                <a:lnTo>
                  <a:pt x="489254" y="768045"/>
                </a:lnTo>
                <a:lnTo>
                  <a:pt x="382028" y="768045"/>
                </a:lnTo>
                <a:lnTo>
                  <a:pt x="328930" y="758558"/>
                </a:lnTo>
                <a:lnTo>
                  <a:pt x="284035" y="732421"/>
                </a:lnTo>
                <a:lnTo>
                  <a:pt x="250888" y="693102"/>
                </a:lnTo>
                <a:lnTo>
                  <a:pt x="233045" y="644093"/>
                </a:lnTo>
                <a:lnTo>
                  <a:pt x="340271" y="644093"/>
                </a:lnTo>
                <a:lnTo>
                  <a:pt x="393382" y="653580"/>
                </a:lnTo>
                <a:lnTo>
                  <a:pt x="438277" y="679716"/>
                </a:lnTo>
                <a:lnTo>
                  <a:pt x="471411" y="719035"/>
                </a:lnTo>
                <a:lnTo>
                  <a:pt x="489254" y="768045"/>
                </a:lnTo>
                <a:lnTo>
                  <a:pt x="489254" y="660755"/>
                </a:lnTo>
                <a:lnTo>
                  <a:pt x="428802" y="614641"/>
                </a:lnTo>
                <a:lnTo>
                  <a:pt x="386410" y="599694"/>
                </a:lnTo>
                <a:lnTo>
                  <a:pt x="340271" y="594436"/>
                </a:lnTo>
                <a:lnTo>
                  <a:pt x="205714" y="594436"/>
                </a:lnTo>
                <a:lnTo>
                  <a:pt x="195897" y="596392"/>
                </a:lnTo>
                <a:lnTo>
                  <a:pt x="187883" y="601713"/>
                </a:lnTo>
                <a:lnTo>
                  <a:pt x="182473" y="609600"/>
                </a:lnTo>
                <a:lnTo>
                  <a:pt x="180492" y="619277"/>
                </a:lnTo>
                <a:lnTo>
                  <a:pt x="185826" y="664718"/>
                </a:lnTo>
                <a:lnTo>
                  <a:pt x="201015" y="706462"/>
                </a:lnTo>
                <a:lnTo>
                  <a:pt x="224840" y="743305"/>
                </a:lnTo>
                <a:lnTo>
                  <a:pt x="256070" y="774052"/>
                </a:lnTo>
                <a:lnTo>
                  <a:pt x="293484" y="797509"/>
                </a:lnTo>
                <a:lnTo>
                  <a:pt x="335876" y="812457"/>
                </a:lnTo>
                <a:lnTo>
                  <a:pt x="382028" y="817702"/>
                </a:lnTo>
                <a:lnTo>
                  <a:pt x="491375" y="817702"/>
                </a:lnTo>
                <a:lnTo>
                  <a:pt x="491375" y="1189228"/>
                </a:lnTo>
                <a:lnTo>
                  <a:pt x="447713" y="1183030"/>
                </a:lnTo>
                <a:lnTo>
                  <a:pt x="403263" y="1172438"/>
                </a:lnTo>
                <a:lnTo>
                  <a:pt x="360489" y="1157947"/>
                </a:lnTo>
                <a:lnTo>
                  <a:pt x="319595" y="1139786"/>
                </a:lnTo>
                <a:lnTo>
                  <a:pt x="280784" y="1118158"/>
                </a:lnTo>
                <a:lnTo>
                  <a:pt x="244259" y="1093241"/>
                </a:lnTo>
                <a:lnTo>
                  <a:pt x="210223" y="1065263"/>
                </a:lnTo>
                <a:lnTo>
                  <a:pt x="178904" y="1034415"/>
                </a:lnTo>
                <a:lnTo>
                  <a:pt x="150482" y="1000912"/>
                </a:lnTo>
                <a:lnTo>
                  <a:pt x="125183" y="964946"/>
                </a:lnTo>
                <a:lnTo>
                  <a:pt x="103212" y="926731"/>
                </a:lnTo>
                <a:lnTo>
                  <a:pt x="84759" y="886460"/>
                </a:lnTo>
                <a:lnTo>
                  <a:pt x="70053" y="844346"/>
                </a:lnTo>
                <a:lnTo>
                  <a:pt x="59296" y="800582"/>
                </a:lnTo>
                <a:lnTo>
                  <a:pt x="52692" y="755383"/>
                </a:lnTo>
                <a:lnTo>
                  <a:pt x="50444" y="708952"/>
                </a:lnTo>
                <a:lnTo>
                  <a:pt x="48463" y="699287"/>
                </a:lnTo>
                <a:lnTo>
                  <a:pt x="43053" y="691388"/>
                </a:lnTo>
                <a:lnTo>
                  <a:pt x="35039" y="686066"/>
                </a:lnTo>
                <a:lnTo>
                  <a:pt x="25222" y="684123"/>
                </a:lnTo>
                <a:lnTo>
                  <a:pt x="15405" y="686066"/>
                </a:lnTo>
                <a:lnTo>
                  <a:pt x="7391" y="691388"/>
                </a:lnTo>
                <a:lnTo>
                  <a:pt x="1981" y="699287"/>
                </a:lnTo>
                <a:lnTo>
                  <a:pt x="0" y="708952"/>
                </a:lnTo>
                <a:lnTo>
                  <a:pt x="2222" y="757351"/>
                </a:lnTo>
                <a:lnTo>
                  <a:pt x="8737" y="804545"/>
                </a:lnTo>
                <a:lnTo>
                  <a:pt x="19354" y="850341"/>
                </a:lnTo>
                <a:lnTo>
                  <a:pt x="33896" y="894549"/>
                </a:lnTo>
                <a:lnTo>
                  <a:pt x="52146" y="936993"/>
                </a:lnTo>
                <a:lnTo>
                  <a:pt x="73939" y="977480"/>
                </a:lnTo>
                <a:lnTo>
                  <a:pt x="99072" y="1015822"/>
                </a:lnTo>
                <a:lnTo>
                  <a:pt x="127342" y="1051814"/>
                </a:lnTo>
                <a:lnTo>
                  <a:pt x="158572" y="1085278"/>
                </a:lnTo>
                <a:lnTo>
                  <a:pt x="192557" y="1116025"/>
                </a:lnTo>
                <a:lnTo>
                  <a:pt x="229120" y="1143863"/>
                </a:lnTo>
                <a:lnTo>
                  <a:pt x="268058" y="1168603"/>
                </a:lnTo>
                <a:lnTo>
                  <a:pt x="309168" y="1190066"/>
                </a:lnTo>
                <a:lnTo>
                  <a:pt x="352272" y="1208036"/>
                </a:lnTo>
                <a:lnTo>
                  <a:pt x="397179" y="1222349"/>
                </a:lnTo>
                <a:lnTo>
                  <a:pt x="443699" y="1232814"/>
                </a:lnTo>
                <a:lnTo>
                  <a:pt x="491617" y="1239227"/>
                </a:lnTo>
                <a:lnTo>
                  <a:pt x="513207" y="1240193"/>
                </a:lnTo>
                <a:lnTo>
                  <a:pt x="516585" y="1240853"/>
                </a:lnTo>
                <a:lnTo>
                  <a:pt x="518718" y="1240434"/>
                </a:lnTo>
                <a:lnTo>
                  <a:pt x="540766" y="1241399"/>
                </a:lnTo>
                <a:lnTo>
                  <a:pt x="589915" y="1239227"/>
                </a:lnTo>
                <a:lnTo>
                  <a:pt x="637832" y="1232814"/>
                </a:lnTo>
                <a:lnTo>
                  <a:pt x="684352" y="1222349"/>
                </a:lnTo>
                <a:lnTo>
                  <a:pt x="729259" y="1208036"/>
                </a:lnTo>
                <a:lnTo>
                  <a:pt x="772363" y="1190066"/>
                </a:lnTo>
                <a:lnTo>
                  <a:pt x="813473" y="1168603"/>
                </a:lnTo>
                <a:lnTo>
                  <a:pt x="852411" y="1143863"/>
                </a:lnTo>
                <a:lnTo>
                  <a:pt x="888961" y="1116025"/>
                </a:lnTo>
                <a:lnTo>
                  <a:pt x="922959" y="1085278"/>
                </a:lnTo>
                <a:lnTo>
                  <a:pt x="954189" y="1051814"/>
                </a:lnTo>
                <a:lnTo>
                  <a:pt x="982459" y="1015822"/>
                </a:lnTo>
                <a:lnTo>
                  <a:pt x="1007592" y="977480"/>
                </a:lnTo>
                <a:lnTo>
                  <a:pt x="1029373" y="936993"/>
                </a:lnTo>
                <a:lnTo>
                  <a:pt x="1047635" y="894549"/>
                </a:lnTo>
                <a:lnTo>
                  <a:pt x="1062177" y="850341"/>
                </a:lnTo>
                <a:lnTo>
                  <a:pt x="1072794" y="804545"/>
                </a:lnTo>
                <a:lnTo>
                  <a:pt x="1079309" y="757351"/>
                </a:lnTo>
                <a:lnTo>
                  <a:pt x="1081532" y="708952"/>
                </a:lnTo>
                <a:close/>
              </a:path>
              <a:path w="5123180" h="6018530">
                <a:moveTo>
                  <a:pt x="4751400" y="5132298"/>
                </a:moveTo>
                <a:lnTo>
                  <a:pt x="4746841" y="5092776"/>
                </a:lnTo>
                <a:lnTo>
                  <a:pt x="4734166" y="5047412"/>
                </a:lnTo>
                <a:lnTo>
                  <a:pt x="4714900" y="4997793"/>
                </a:lnTo>
                <a:lnTo>
                  <a:pt x="4694821" y="4954752"/>
                </a:lnTo>
                <a:lnTo>
                  <a:pt x="4694821" y="5132298"/>
                </a:lnTo>
                <a:lnTo>
                  <a:pt x="4690275" y="5177320"/>
                </a:lnTo>
                <a:lnTo>
                  <a:pt x="4677219" y="5219281"/>
                </a:lnTo>
                <a:lnTo>
                  <a:pt x="4656569" y="5257266"/>
                </a:lnTo>
                <a:lnTo>
                  <a:pt x="4629226" y="5290388"/>
                </a:lnTo>
                <a:lnTo>
                  <a:pt x="4596104" y="5317731"/>
                </a:lnTo>
                <a:lnTo>
                  <a:pt x="4558119" y="5338369"/>
                </a:lnTo>
                <a:lnTo>
                  <a:pt x="4516145" y="5351424"/>
                </a:lnTo>
                <a:lnTo>
                  <a:pt x="4471124" y="5355983"/>
                </a:lnTo>
                <a:lnTo>
                  <a:pt x="4426102" y="5351424"/>
                </a:lnTo>
                <a:lnTo>
                  <a:pt x="4384129" y="5338369"/>
                </a:lnTo>
                <a:lnTo>
                  <a:pt x="4346143" y="5317731"/>
                </a:lnTo>
                <a:lnTo>
                  <a:pt x="4313021" y="5290388"/>
                </a:lnTo>
                <a:lnTo>
                  <a:pt x="4285678" y="5257266"/>
                </a:lnTo>
                <a:lnTo>
                  <a:pt x="4265028" y="5219281"/>
                </a:lnTo>
                <a:lnTo>
                  <a:pt x="4251972" y="5177320"/>
                </a:lnTo>
                <a:lnTo>
                  <a:pt x="4247426" y="5132298"/>
                </a:lnTo>
                <a:lnTo>
                  <a:pt x="4251566" y="5099697"/>
                </a:lnTo>
                <a:lnTo>
                  <a:pt x="4263136" y="5060620"/>
                </a:lnTo>
                <a:lnTo>
                  <a:pt x="4280865" y="5016563"/>
                </a:lnTo>
                <a:lnTo>
                  <a:pt x="4303509" y="4969002"/>
                </a:lnTo>
                <a:lnTo>
                  <a:pt x="4329760" y="4919434"/>
                </a:lnTo>
                <a:lnTo>
                  <a:pt x="4358386" y="4869345"/>
                </a:lnTo>
                <a:lnTo>
                  <a:pt x="4388104" y="4820234"/>
                </a:lnTo>
                <a:lnTo>
                  <a:pt x="4417644" y="4773574"/>
                </a:lnTo>
                <a:lnTo>
                  <a:pt x="4445736" y="4730864"/>
                </a:lnTo>
                <a:lnTo>
                  <a:pt x="4471124" y="4693602"/>
                </a:lnTo>
                <a:lnTo>
                  <a:pt x="4496511" y="4730864"/>
                </a:lnTo>
                <a:lnTo>
                  <a:pt x="4524603" y="4773574"/>
                </a:lnTo>
                <a:lnTo>
                  <a:pt x="4554144" y="4820234"/>
                </a:lnTo>
                <a:lnTo>
                  <a:pt x="4583862" y="4869345"/>
                </a:lnTo>
                <a:lnTo>
                  <a:pt x="4612487" y="4919434"/>
                </a:lnTo>
                <a:lnTo>
                  <a:pt x="4638751" y="4969002"/>
                </a:lnTo>
                <a:lnTo>
                  <a:pt x="4661382" y="5016563"/>
                </a:lnTo>
                <a:lnTo>
                  <a:pt x="4679112" y="5060620"/>
                </a:lnTo>
                <a:lnTo>
                  <a:pt x="4690681" y="5099697"/>
                </a:lnTo>
                <a:lnTo>
                  <a:pt x="4694821" y="5132298"/>
                </a:lnTo>
                <a:lnTo>
                  <a:pt x="4694821" y="4954752"/>
                </a:lnTo>
                <a:lnTo>
                  <a:pt x="4662614" y="4892345"/>
                </a:lnTo>
                <a:lnTo>
                  <a:pt x="4632617" y="4839754"/>
                </a:lnTo>
                <a:lnTo>
                  <a:pt x="4602073" y="4789398"/>
                </a:lnTo>
                <a:lnTo>
                  <a:pt x="4572495" y="4742904"/>
                </a:lnTo>
                <a:lnTo>
                  <a:pt x="4545393" y="4701895"/>
                </a:lnTo>
                <a:lnTo>
                  <a:pt x="4539729" y="4693602"/>
                </a:lnTo>
                <a:lnTo>
                  <a:pt x="4522279" y="4667999"/>
                </a:lnTo>
                <a:lnTo>
                  <a:pt x="4504664" y="4642828"/>
                </a:lnTo>
                <a:lnTo>
                  <a:pt x="4494060" y="4628007"/>
                </a:lnTo>
                <a:lnTo>
                  <a:pt x="4483913" y="4619739"/>
                </a:lnTo>
                <a:lnTo>
                  <a:pt x="4471124" y="4616983"/>
                </a:lnTo>
                <a:lnTo>
                  <a:pt x="4458335" y="4619739"/>
                </a:lnTo>
                <a:lnTo>
                  <a:pt x="4419968" y="4667999"/>
                </a:lnTo>
                <a:lnTo>
                  <a:pt x="4396854" y="4701895"/>
                </a:lnTo>
                <a:lnTo>
                  <a:pt x="4369752" y="4742904"/>
                </a:lnTo>
                <a:lnTo>
                  <a:pt x="4340174" y="4789398"/>
                </a:lnTo>
                <a:lnTo>
                  <a:pt x="4309630" y="4839754"/>
                </a:lnTo>
                <a:lnTo>
                  <a:pt x="4279633" y="4892345"/>
                </a:lnTo>
                <a:lnTo>
                  <a:pt x="4251706" y="4945570"/>
                </a:lnTo>
                <a:lnTo>
                  <a:pt x="4227347" y="4997793"/>
                </a:lnTo>
                <a:lnTo>
                  <a:pt x="4208081" y="5047412"/>
                </a:lnTo>
                <a:lnTo>
                  <a:pt x="4195407" y="5092776"/>
                </a:lnTo>
                <a:lnTo>
                  <a:pt x="4190847" y="5132298"/>
                </a:lnTo>
                <a:lnTo>
                  <a:pt x="4194518" y="5177688"/>
                </a:lnTo>
                <a:lnTo>
                  <a:pt x="4205160" y="5220779"/>
                </a:lnTo>
                <a:lnTo>
                  <a:pt x="4222178" y="5260975"/>
                </a:lnTo>
                <a:lnTo>
                  <a:pt x="4244987" y="5297703"/>
                </a:lnTo>
                <a:lnTo>
                  <a:pt x="4273029" y="5330380"/>
                </a:lnTo>
                <a:lnTo>
                  <a:pt x="4305693" y="5358422"/>
                </a:lnTo>
                <a:lnTo>
                  <a:pt x="4342422" y="5381244"/>
                </a:lnTo>
                <a:lnTo>
                  <a:pt x="4382617" y="5398262"/>
                </a:lnTo>
                <a:lnTo>
                  <a:pt x="4425721" y="5408892"/>
                </a:lnTo>
                <a:lnTo>
                  <a:pt x="4471124" y="5412575"/>
                </a:lnTo>
                <a:lnTo>
                  <a:pt x="4516526" y="5408892"/>
                </a:lnTo>
                <a:lnTo>
                  <a:pt x="4559630" y="5398262"/>
                </a:lnTo>
                <a:lnTo>
                  <a:pt x="4599825" y="5381244"/>
                </a:lnTo>
                <a:lnTo>
                  <a:pt x="4636554" y="5358422"/>
                </a:lnTo>
                <a:lnTo>
                  <a:pt x="4669231" y="5330380"/>
                </a:lnTo>
                <a:lnTo>
                  <a:pt x="4697260" y="5297703"/>
                </a:lnTo>
                <a:lnTo>
                  <a:pt x="4720082" y="5260975"/>
                </a:lnTo>
                <a:lnTo>
                  <a:pt x="4737087" y="5220779"/>
                </a:lnTo>
                <a:lnTo>
                  <a:pt x="4747730" y="5177688"/>
                </a:lnTo>
                <a:lnTo>
                  <a:pt x="4751400" y="5132298"/>
                </a:lnTo>
                <a:close/>
              </a:path>
              <a:path w="5123180" h="6018530">
                <a:moveTo>
                  <a:pt x="5122735" y="5383835"/>
                </a:moveTo>
                <a:lnTo>
                  <a:pt x="5117312" y="5362854"/>
                </a:lnTo>
                <a:lnTo>
                  <a:pt x="5116792" y="5360822"/>
                </a:lnTo>
                <a:lnTo>
                  <a:pt x="5104587" y="5339842"/>
                </a:lnTo>
                <a:lnTo>
                  <a:pt x="5087239" y="5323027"/>
                </a:lnTo>
                <a:lnTo>
                  <a:pt x="5066563" y="5311902"/>
                </a:lnTo>
                <a:lnTo>
                  <a:pt x="5066563" y="5390388"/>
                </a:lnTo>
                <a:lnTo>
                  <a:pt x="5066373" y="5398821"/>
                </a:lnTo>
                <a:lnTo>
                  <a:pt x="5014480" y="5511482"/>
                </a:lnTo>
                <a:lnTo>
                  <a:pt x="4972050" y="5596356"/>
                </a:lnTo>
                <a:lnTo>
                  <a:pt x="4936058" y="5663768"/>
                </a:lnTo>
                <a:lnTo>
                  <a:pt x="4906073" y="5715724"/>
                </a:lnTo>
                <a:lnTo>
                  <a:pt x="4881638" y="5754243"/>
                </a:lnTo>
                <a:lnTo>
                  <a:pt x="4847691" y="5798998"/>
                </a:lnTo>
                <a:lnTo>
                  <a:pt x="4796269" y="5832513"/>
                </a:lnTo>
                <a:lnTo>
                  <a:pt x="4752721" y="5853176"/>
                </a:lnTo>
                <a:lnTo>
                  <a:pt x="4702327" y="5874905"/>
                </a:lnTo>
                <a:lnTo>
                  <a:pt x="4647387" y="5896521"/>
                </a:lnTo>
                <a:lnTo>
                  <a:pt x="4590212" y="5916854"/>
                </a:lnTo>
                <a:lnTo>
                  <a:pt x="4533087" y="5934722"/>
                </a:lnTo>
                <a:lnTo>
                  <a:pt x="4478299" y="5948934"/>
                </a:lnTo>
                <a:lnTo>
                  <a:pt x="4428147" y="5958332"/>
                </a:lnTo>
                <a:lnTo>
                  <a:pt x="4384916" y="5961723"/>
                </a:lnTo>
                <a:lnTo>
                  <a:pt x="4350321" y="5955982"/>
                </a:lnTo>
                <a:lnTo>
                  <a:pt x="4309592" y="5940463"/>
                </a:lnTo>
                <a:lnTo>
                  <a:pt x="4263720" y="5917857"/>
                </a:lnTo>
                <a:lnTo>
                  <a:pt x="4178833" y="5871832"/>
                </a:lnTo>
                <a:lnTo>
                  <a:pt x="4141952" y="5852287"/>
                </a:lnTo>
                <a:lnTo>
                  <a:pt x="4102760" y="5832614"/>
                </a:lnTo>
                <a:lnTo>
                  <a:pt x="4061269" y="5813374"/>
                </a:lnTo>
                <a:lnTo>
                  <a:pt x="4017518" y="5795162"/>
                </a:lnTo>
                <a:lnTo>
                  <a:pt x="3971493" y="5778551"/>
                </a:lnTo>
                <a:lnTo>
                  <a:pt x="3923246" y="5764098"/>
                </a:lnTo>
                <a:lnTo>
                  <a:pt x="3872776" y="5752414"/>
                </a:lnTo>
                <a:lnTo>
                  <a:pt x="3820122" y="5744045"/>
                </a:lnTo>
                <a:lnTo>
                  <a:pt x="3765283" y="5739587"/>
                </a:lnTo>
                <a:lnTo>
                  <a:pt x="3765283" y="5542026"/>
                </a:lnTo>
                <a:lnTo>
                  <a:pt x="3792309" y="5507660"/>
                </a:lnTo>
                <a:lnTo>
                  <a:pt x="3862781" y="5464518"/>
                </a:lnTo>
                <a:lnTo>
                  <a:pt x="3919169" y="5449265"/>
                </a:lnTo>
                <a:lnTo>
                  <a:pt x="3992232" y="5443321"/>
                </a:lnTo>
                <a:lnTo>
                  <a:pt x="4051566" y="5447931"/>
                </a:lnTo>
                <a:lnTo>
                  <a:pt x="4107383" y="5460441"/>
                </a:lnTo>
                <a:lnTo>
                  <a:pt x="4159046" y="5478856"/>
                </a:lnTo>
                <a:lnTo>
                  <a:pt x="4205897" y="5501221"/>
                </a:lnTo>
                <a:lnTo>
                  <a:pt x="4247273" y="5525528"/>
                </a:lnTo>
                <a:lnTo>
                  <a:pt x="4282541" y="5549811"/>
                </a:lnTo>
                <a:lnTo>
                  <a:pt x="4311027" y="5572074"/>
                </a:lnTo>
                <a:lnTo>
                  <a:pt x="4332109" y="5586615"/>
                </a:lnTo>
                <a:lnTo>
                  <a:pt x="4355363" y="5597245"/>
                </a:lnTo>
                <a:lnTo>
                  <a:pt x="4380204" y="5603773"/>
                </a:lnTo>
                <a:lnTo>
                  <a:pt x="4406087" y="5606008"/>
                </a:lnTo>
                <a:lnTo>
                  <a:pt x="4668240" y="5606008"/>
                </a:lnTo>
                <a:lnTo>
                  <a:pt x="4682985" y="5608218"/>
                </a:lnTo>
                <a:lnTo>
                  <a:pt x="4696015" y="5614403"/>
                </a:lnTo>
                <a:lnTo>
                  <a:pt x="4706645" y="5623915"/>
                </a:lnTo>
                <a:lnTo>
                  <a:pt x="4714214" y="5636082"/>
                </a:lnTo>
                <a:lnTo>
                  <a:pt x="4714710" y="5637923"/>
                </a:lnTo>
                <a:lnTo>
                  <a:pt x="4715370" y="5639752"/>
                </a:lnTo>
                <a:lnTo>
                  <a:pt x="4716272" y="5641518"/>
                </a:lnTo>
                <a:lnTo>
                  <a:pt x="4717694" y="5646166"/>
                </a:lnTo>
                <a:lnTo>
                  <a:pt x="4718469" y="5651131"/>
                </a:lnTo>
                <a:lnTo>
                  <a:pt x="4718469" y="5656250"/>
                </a:lnTo>
                <a:lnTo>
                  <a:pt x="4714519" y="5675795"/>
                </a:lnTo>
                <a:lnTo>
                  <a:pt x="4703737" y="5691771"/>
                </a:lnTo>
                <a:lnTo>
                  <a:pt x="4687773" y="5702541"/>
                </a:lnTo>
                <a:lnTo>
                  <a:pt x="4668240" y="5706503"/>
                </a:lnTo>
                <a:lnTo>
                  <a:pt x="4269918" y="5706503"/>
                </a:lnTo>
                <a:lnTo>
                  <a:pt x="4258894" y="5708726"/>
                </a:lnTo>
                <a:lnTo>
                  <a:pt x="4249902" y="5714784"/>
                </a:lnTo>
                <a:lnTo>
                  <a:pt x="4243844" y="5723775"/>
                </a:lnTo>
                <a:lnTo>
                  <a:pt x="4241622" y="5734786"/>
                </a:lnTo>
                <a:lnTo>
                  <a:pt x="4243844" y="5745810"/>
                </a:lnTo>
                <a:lnTo>
                  <a:pt x="4249902" y="5754814"/>
                </a:lnTo>
                <a:lnTo>
                  <a:pt x="4258894" y="5760872"/>
                </a:lnTo>
                <a:lnTo>
                  <a:pt x="4269918" y="5763095"/>
                </a:lnTo>
                <a:lnTo>
                  <a:pt x="4668240" y="5763095"/>
                </a:lnTo>
                <a:lnTo>
                  <a:pt x="4709782" y="5754687"/>
                </a:lnTo>
                <a:lnTo>
                  <a:pt x="4743729" y="5731764"/>
                </a:lnTo>
                <a:lnTo>
                  <a:pt x="4766640" y="5697791"/>
                </a:lnTo>
                <a:lnTo>
                  <a:pt x="4775047" y="5656250"/>
                </a:lnTo>
                <a:lnTo>
                  <a:pt x="4775047" y="5649417"/>
                </a:lnTo>
                <a:lnTo>
                  <a:pt x="4774400" y="5642762"/>
                </a:lnTo>
                <a:lnTo>
                  <a:pt x="4773180" y="5636285"/>
                </a:lnTo>
                <a:lnTo>
                  <a:pt x="4821987" y="5582577"/>
                </a:lnTo>
                <a:lnTo>
                  <a:pt x="5016995" y="5367972"/>
                </a:lnTo>
                <a:lnTo>
                  <a:pt x="5022964" y="5364632"/>
                </a:lnTo>
                <a:lnTo>
                  <a:pt x="5029593" y="5363362"/>
                </a:lnTo>
                <a:lnTo>
                  <a:pt x="5038458" y="5362854"/>
                </a:lnTo>
                <a:lnTo>
                  <a:pt x="5046637" y="5364670"/>
                </a:lnTo>
                <a:lnTo>
                  <a:pt x="5053914" y="5368683"/>
                </a:lnTo>
                <a:lnTo>
                  <a:pt x="5060023" y="5374741"/>
                </a:lnTo>
                <a:lnTo>
                  <a:pt x="5064430" y="5382247"/>
                </a:lnTo>
                <a:lnTo>
                  <a:pt x="5066563" y="5390388"/>
                </a:lnTo>
                <a:lnTo>
                  <a:pt x="5066563" y="5311902"/>
                </a:lnTo>
                <a:lnTo>
                  <a:pt x="5066411" y="5311813"/>
                </a:lnTo>
                <a:lnTo>
                  <a:pt x="5043259" y="5306580"/>
                </a:lnTo>
                <a:lnTo>
                  <a:pt x="5018925" y="5307762"/>
                </a:lnTo>
                <a:lnTo>
                  <a:pt x="4980838" y="5325313"/>
                </a:lnTo>
                <a:lnTo>
                  <a:pt x="4745558" y="5582577"/>
                </a:lnTo>
                <a:lnTo>
                  <a:pt x="4729518" y="5568785"/>
                </a:lnTo>
                <a:lnTo>
                  <a:pt x="4710976" y="5558345"/>
                </a:lnTo>
                <a:lnTo>
                  <a:pt x="4690402" y="5551729"/>
                </a:lnTo>
                <a:lnTo>
                  <a:pt x="4668240" y="5549417"/>
                </a:lnTo>
                <a:lnTo>
                  <a:pt x="4406087" y="5549417"/>
                </a:lnTo>
                <a:lnTo>
                  <a:pt x="4389996" y="5548046"/>
                </a:lnTo>
                <a:lnTo>
                  <a:pt x="4374566" y="5544020"/>
                </a:lnTo>
                <a:lnTo>
                  <a:pt x="4360151" y="5537466"/>
                </a:lnTo>
                <a:lnTo>
                  <a:pt x="4347121" y="5528513"/>
                </a:lnTo>
                <a:lnTo>
                  <a:pt x="4320070" y="5507215"/>
                </a:lnTo>
                <a:lnTo>
                  <a:pt x="4287164" y="5484012"/>
                </a:lnTo>
                <a:lnTo>
                  <a:pt x="4248861" y="5460377"/>
                </a:lnTo>
                <a:lnTo>
                  <a:pt x="4216235" y="5443321"/>
                </a:lnTo>
                <a:lnTo>
                  <a:pt x="4205605" y="5437759"/>
                </a:lnTo>
                <a:lnTo>
                  <a:pt x="4157865" y="5417629"/>
                </a:lnTo>
                <a:lnTo>
                  <a:pt x="4106087" y="5401437"/>
                </a:lnTo>
                <a:lnTo>
                  <a:pt x="4050728" y="5390654"/>
                </a:lnTo>
                <a:lnTo>
                  <a:pt x="3992232" y="5386730"/>
                </a:lnTo>
                <a:lnTo>
                  <a:pt x="3906164" y="5394109"/>
                </a:lnTo>
                <a:lnTo>
                  <a:pt x="3838752" y="5413197"/>
                </a:lnTo>
                <a:lnTo>
                  <a:pt x="3787991" y="5439461"/>
                </a:lnTo>
                <a:lnTo>
                  <a:pt x="3751834" y="5468340"/>
                </a:lnTo>
                <a:lnTo>
                  <a:pt x="3715207" y="5515775"/>
                </a:lnTo>
                <a:lnTo>
                  <a:pt x="3708692" y="5532082"/>
                </a:lnTo>
                <a:lnTo>
                  <a:pt x="3708692" y="5767286"/>
                </a:lnTo>
                <a:lnTo>
                  <a:pt x="3736987" y="5795581"/>
                </a:lnTo>
                <a:lnTo>
                  <a:pt x="3791356" y="5797893"/>
                </a:lnTo>
                <a:lnTo>
                  <a:pt x="3843477" y="5804446"/>
                </a:lnTo>
                <a:lnTo>
                  <a:pt x="3893388" y="5814657"/>
                </a:lnTo>
                <a:lnTo>
                  <a:pt x="3941165" y="5827954"/>
                </a:lnTo>
                <a:lnTo>
                  <a:pt x="3986860" y="5843765"/>
                </a:lnTo>
                <a:lnTo>
                  <a:pt x="4030535" y="5861507"/>
                </a:lnTo>
                <a:lnTo>
                  <a:pt x="4072255" y="5880608"/>
                </a:lnTo>
                <a:lnTo>
                  <a:pt x="4112069" y="5900483"/>
                </a:lnTo>
                <a:lnTo>
                  <a:pt x="4150055" y="5920575"/>
                </a:lnTo>
                <a:lnTo>
                  <a:pt x="4186618" y="5940488"/>
                </a:lnTo>
                <a:lnTo>
                  <a:pt x="4242955" y="5970879"/>
                </a:lnTo>
                <a:lnTo>
                  <a:pt x="4294352" y="5995657"/>
                </a:lnTo>
                <a:lnTo>
                  <a:pt x="4341355" y="6012256"/>
                </a:lnTo>
                <a:lnTo>
                  <a:pt x="4384916" y="6018314"/>
                </a:lnTo>
                <a:lnTo>
                  <a:pt x="4428274" y="6015393"/>
                </a:lnTo>
                <a:lnTo>
                  <a:pt x="4476915" y="6007227"/>
                </a:lnTo>
                <a:lnTo>
                  <a:pt x="4529213" y="5994743"/>
                </a:lnTo>
                <a:lnTo>
                  <a:pt x="4583519" y="5978842"/>
                </a:lnTo>
                <a:lnTo>
                  <a:pt x="4634382" y="5961723"/>
                </a:lnTo>
                <a:lnTo>
                  <a:pt x="4691545" y="5940463"/>
                </a:lnTo>
                <a:lnTo>
                  <a:pt x="4741964" y="5919825"/>
                </a:lnTo>
                <a:lnTo>
                  <a:pt x="4787798" y="5899429"/>
                </a:lnTo>
                <a:lnTo>
                  <a:pt x="4827397" y="5880201"/>
                </a:lnTo>
                <a:lnTo>
                  <a:pt x="4875581" y="5850636"/>
                </a:lnTo>
                <a:lnTo>
                  <a:pt x="4914722" y="5805081"/>
                </a:lnTo>
                <a:lnTo>
                  <a:pt x="4937353" y="5772010"/>
                </a:lnTo>
                <a:lnTo>
                  <a:pt x="4962017" y="5732094"/>
                </a:lnTo>
                <a:lnTo>
                  <a:pt x="4988687" y="5685371"/>
                </a:lnTo>
                <a:lnTo>
                  <a:pt x="5017351" y="5631853"/>
                </a:lnTo>
                <a:lnTo>
                  <a:pt x="5047996" y="5571579"/>
                </a:lnTo>
                <a:lnTo>
                  <a:pt x="5080609" y="5504561"/>
                </a:lnTo>
                <a:lnTo>
                  <a:pt x="5115191" y="5430825"/>
                </a:lnTo>
                <a:lnTo>
                  <a:pt x="5122253" y="5407596"/>
                </a:lnTo>
                <a:lnTo>
                  <a:pt x="5122735" y="5383835"/>
                </a:lnTo>
                <a:close/>
              </a:path>
            </a:pathLst>
          </a:custGeom>
          <a:solidFill>
            <a:srgbClr val="84D0F0"/>
          </a:solidFill>
        </p:spPr>
        <p:txBody>
          <a:bodyPr wrap="square" lIns="0" tIns="0" rIns="0" bIns="0" rtlCol="0"/>
          <a:lstStyle/>
          <a:p>
            <a:endParaRPr dirty="0"/>
          </a:p>
        </p:txBody>
      </p:sp>
      <p:pic>
        <p:nvPicPr>
          <p:cNvPr id="2" name="Picture 3">
            <a:extLst>
              <a:ext uri="{FF2B5EF4-FFF2-40B4-BE49-F238E27FC236}">
                <a16:creationId xmlns:a16="http://schemas.microsoft.com/office/drawing/2014/main" id="{91255EBB-96E2-738B-D0CD-27A3B9806C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 y="3825001"/>
            <a:ext cx="12171025" cy="305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A0C788F9-E672-552D-3C39-ADFCBB54753E}"/>
              </a:ext>
            </a:extLst>
          </p:cNvPr>
          <p:cNvSpPr txBox="1"/>
          <p:nvPr/>
        </p:nvSpPr>
        <p:spPr>
          <a:xfrm>
            <a:off x="6096320" y="1748106"/>
            <a:ext cx="5486080" cy="1985608"/>
          </a:xfrm>
          <a:prstGeom prst="rect">
            <a:avLst/>
          </a:prstGeom>
          <a:solidFill>
            <a:schemeClr val="bg1">
              <a:lumMod val="95000"/>
              <a:alpha val="65000"/>
            </a:schemeClr>
          </a:solidFill>
        </p:spPr>
        <p:txBody>
          <a:bodyPr wrap="square">
            <a:spAutoFit/>
          </a:bodyPr>
          <a:lstStyle/>
          <a:p>
            <a:pPr lvl="0">
              <a:lnSpc>
                <a:spcPct val="107000"/>
              </a:lnSpc>
            </a:pPr>
            <a:r>
              <a:rPr lang="es-ES" sz="2800" b="1" dirty="0">
                <a:latin typeface="Calibri" panose="020F0502020204030204" pitchFamily="34" charset="0"/>
                <a:ea typeface="Calibri" panose="020F0502020204030204" pitchFamily="34" charset="0"/>
                <a:cs typeface="Times New Roman" panose="02020603050405020304" pitchFamily="18" charset="0"/>
              </a:rPr>
              <a:t>Soluciones integrales. </a:t>
            </a:r>
          </a:p>
          <a:p>
            <a:pPr marL="742950" lvl="1" indent="-285750">
              <a:lnSpc>
                <a:spcPct val="107000"/>
              </a:lnSpc>
              <a:buFont typeface="Arial" panose="020B0604020202020204" pitchFamily="34" charset="0"/>
              <a:buChar char="•"/>
            </a:pPr>
            <a:r>
              <a:rPr lang="es-ES" dirty="0">
                <a:latin typeface="Calibri" panose="020F0502020204030204" pitchFamily="34" charset="0"/>
                <a:cs typeface="Times New Roman" panose="02020603050405020304" pitchFamily="18" charset="0"/>
              </a:rPr>
              <a:t>Conocimiento de las necesidades. Auditoria.</a:t>
            </a:r>
          </a:p>
          <a:p>
            <a:pPr marL="742950" lvl="1" indent="-285750">
              <a:lnSpc>
                <a:spcPct val="107000"/>
              </a:lnSpc>
              <a:buFont typeface="Arial" panose="020B0604020202020204" pitchFamily="34" charset="0"/>
              <a:buChar char="•"/>
            </a:pPr>
            <a:r>
              <a:rPr lang="es-ES" dirty="0">
                <a:latin typeface="Calibri" panose="020F0502020204030204" pitchFamily="34" charset="0"/>
                <a:ea typeface="Calibri" panose="020F0502020204030204" pitchFamily="34" charset="0"/>
                <a:cs typeface="Times New Roman" panose="02020603050405020304" pitchFamily="18" charset="0"/>
              </a:rPr>
              <a:t>Ahorro de a</a:t>
            </a:r>
            <a:r>
              <a:rPr lang="es-ES" sz="1800" dirty="0">
                <a:effectLst/>
                <a:latin typeface="Calibri" panose="020F0502020204030204" pitchFamily="34" charset="0"/>
                <a:ea typeface="Calibri" panose="020F0502020204030204" pitchFamily="34" charset="0"/>
                <a:cs typeface="Times New Roman" panose="02020603050405020304" pitchFamily="18" charset="0"/>
              </a:rPr>
              <a:t>gua y maximizar la producción.</a:t>
            </a:r>
          </a:p>
          <a:p>
            <a:pPr marL="742950" lvl="1" indent="-285750">
              <a:lnSpc>
                <a:spcPct val="107000"/>
              </a:lnSpc>
              <a:spcAft>
                <a:spcPts val="800"/>
              </a:spcAft>
              <a:buFont typeface="Arial" panose="020B0604020202020204" pitchFamily="34" charset="0"/>
              <a:buChar char="•"/>
            </a:pPr>
            <a:r>
              <a:rPr lang="es-ES" sz="1800" dirty="0">
                <a:effectLst/>
                <a:latin typeface="Calibri" panose="020F0502020204030204" pitchFamily="34" charset="0"/>
                <a:ea typeface="Calibri" panose="020F0502020204030204" pitchFamily="34" charset="0"/>
                <a:cs typeface="Times New Roman" panose="02020603050405020304" pitchFamily="18" charset="0"/>
              </a:rPr>
              <a:t>Facilitar la gestión del riego al agricultor.</a:t>
            </a:r>
          </a:p>
          <a:p>
            <a:pPr marL="0" lvl="1">
              <a:lnSpc>
                <a:spcPct val="107000"/>
              </a:lnSpc>
              <a:spcAft>
                <a:spcPts val="800"/>
              </a:spcAft>
            </a:pPr>
            <a:r>
              <a:rPr lang="es-ES" sz="2800" b="1" dirty="0">
                <a:latin typeface="Calibri" panose="020F0502020204030204" pitchFamily="34" charset="0"/>
                <a:cs typeface="Times New Roman" panose="02020603050405020304" pitchFamily="18" charset="0"/>
              </a:rPr>
              <a:t>Colaboración</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Calibri" panose="020F0502020204030204" pitchFamily="34" charset="0"/>
                <a:cs typeface="Times New Roman" panose="02020603050405020304" pitchFamily="18" charset="0"/>
              </a:rPr>
              <a:t>entre empresas</a:t>
            </a:r>
          </a:p>
        </p:txBody>
      </p:sp>
    </p:spTree>
    <p:extLst>
      <p:ext uri="{BB962C8B-B14F-4D97-AF65-F5344CB8AC3E}">
        <p14:creationId xmlns:p14="http://schemas.microsoft.com/office/powerpoint/2010/main" val="7744116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2065631-412C-97F1-82D0-21493949B3E5}"/>
              </a:ext>
            </a:extLst>
          </p:cNvPr>
          <p:cNvPicPr>
            <a:picLocks noChangeAspect="1"/>
          </p:cNvPicPr>
          <p:nvPr/>
        </p:nvPicPr>
        <p:blipFill>
          <a:blip r:embed="rId2"/>
          <a:stretch>
            <a:fillRect/>
          </a:stretch>
        </p:blipFill>
        <p:spPr>
          <a:xfrm>
            <a:off x="0" y="256526"/>
            <a:ext cx="12192000" cy="6344947"/>
          </a:xfrm>
          <a:prstGeom prst="rect">
            <a:avLst/>
          </a:prstGeom>
        </p:spPr>
      </p:pic>
      <p:sp>
        <p:nvSpPr>
          <p:cNvPr id="2" name="CuadroTexto 1">
            <a:hlinkClick r:id="rId3"/>
            <a:extLst>
              <a:ext uri="{FF2B5EF4-FFF2-40B4-BE49-F238E27FC236}">
                <a16:creationId xmlns:a16="http://schemas.microsoft.com/office/drawing/2014/main" id="{6C247293-1951-8001-A827-7F0BA5BB429F}"/>
              </a:ext>
            </a:extLst>
          </p:cNvPr>
          <p:cNvSpPr txBox="1"/>
          <p:nvPr/>
        </p:nvSpPr>
        <p:spPr>
          <a:xfrm>
            <a:off x="3810000" y="-20782"/>
            <a:ext cx="6823023" cy="1067793"/>
          </a:xfrm>
          <a:prstGeom prst="rect">
            <a:avLst/>
          </a:prstGeom>
          <a:noFill/>
        </p:spPr>
        <p:txBody>
          <a:bodyPr wrap="square">
            <a:spAutoFit/>
          </a:bodyPr>
          <a:lstStyle/>
          <a:p>
            <a:pPr marL="12700" marR="5080" indent="1270">
              <a:lnSpc>
                <a:spcPct val="115799"/>
              </a:lnSpc>
              <a:spcBef>
                <a:spcPts val="100"/>
              </a:spcBef>
            </a:pPr>
            <a:r>
              <a:rPr lang="es-ES" sz="3200" b="1" spc="50" dirty="0">
                <a:solidFill>
                  <a:schemeClr val="tx1">
                    <a:lumMod val="65000"/>
                    <a:lumOff val="35000"/>
                  </a:schemeClr>
                </a:solidFill>
                <a:highlight>
                  <a:srgbClr val="FFFF00"/>
                </a:highlight>
                <a:latin typeface="Arial"/>
                <a:cs typeface="Arial"/>
              </a:rPr>
              <a:t>www.effirem.org</a:t>
            </a:r>
            <a:endParaRPr lang="es-ES" sz="3200" b="1" spc="30" dirty="0">
              <a:solidFill>
                <a:schemeClr val="tx1">
                  <a:lumMod val="65000"/>
                  <a:lumOff val="35000"/>
                </a:schemeClr>
              </a:solidFill>
              <a:highlight>
                <a:srgbClr val="FFFF00"/>
              </a:highlight>
              <a:latin typeface="Arial"/>
              <a:cs typeface="Arial"/>
            </a:endParaRPr>
          </a:p>
          <a:p>
            <a:pPr marL="12700" marR="5080" indent="1270">
              <a:lnSpc>
                <a:spcPct val="115799"/>
              </a:lnSpc>
              <a:spcBef>
                <a:spcPts val="100"/>
              </a:spcBef>
            </a:pPr>
            <a:endParaRPr lang="es-ES" sz="24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3745009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6CCA3C00-5204-8886-4A88-3C1FDD6B5653}"/>
              </a:ext>
            </a:extLst>
          </p:cNvPr>
          <p:cNvGrpSpPr>
            <a:grpSpLocks/>
          </p:cNvGrpSpPr>
          <p:nvPr/>
        </p:nvGrpSpPr>
        <p:grpSpPr bwMode="auto">
          <a:xfrm>
            <a:off x="0" y="4191000"/>
            <a:ext cx="12171025" cy="4710810"/>
            <a:chOff x="34" y="1596"/>
            <a:chExt cx="19613" cy="7420"/>
          </a:xfrm>
        </p:grpSpPr>
        <p:pic>
          <p:nvPicPr>
            <p:cNvPr id="7" name="Picture 3">
              <a:extLst>
                <a:ext uri="{FF2B5EF4-FFF2-40B4-BE49-F238E27FC236}">
                  <a16:creationId xmlns:a16="http://schemas.microsoft.com/office/drawing/2014/main" id="{11752568-6BF4-1B95-A67A-AE3CF33004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 y="1596"/>
              <a:ext cx="19613" cy="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57C69F5E-11F3-E8AF-E60B-3A1C57A0150E}"/>
                </a:ext>
              </a:extLst>
            </p:cNvPr>
            <p:cNvSpPr>
              <a:spLocks noChangeArrowheads="1"/>
            </p:cNvSpPr>
            <p:nvPr/>
          </p:nvSpPr>
          <p:spPr bwMode="auto">
            <a:xfrm>
              <a:off x="10772" y="5469"/>
              <a:ext cx="6765" cy="3016"/>
            </a:xfrm>
            <a:prstGeom prst="rect">
              <a:avLst/>
            </a:prstGeom>
            <a:solidFill>
              <a:srgbClr val="FFFFFF">
                <a:alpha val="789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9" name="Freeform 9">
              <a:extLst>
                <a:ext uri="{FF2B5EF4-FFF2-40B4-BE49-F238E27FC236}">
                  <a16:creationId xmlns:a16="http://schemas.microsoft.com/office/drawing/2014/main" id="{95FCC876-3FB4-1EE3-8CCE-F97DCC248BAC}"/>
                </a:ext>
              </a:extLst>
            </p:cNvPr>
            <p:cNvSpPr>
              <a:spLocks/>
            </p:cNvSpPr>
            <p:nvPr/>
          </p:nvSpPr>
          <p:spPr bwMode="auto">
            <a:xfrm>
              <a:off x="4672" y="8953"/>
              <a:ext cx="63" cy="63"/>
            </a:xfrm>
            <a:custGeom>
              <a:avLst/>
              <a:gdLst>
                <a:gd name="T0" fmla="+- 0 4703 4672"/>
                <a:gd name="T1" fmla="*/ T0 w 63"/>
                <a:gd name="T2" fmla="+- 0 8953 8953"/>
                <a:gd name="T3" fmla="*/ 8953 h 63"/>
                <a:gd name="T4" fmla="+- 0 4672 4672"/>
                <a:gd name="T5" fmla="*/ T4 w 63"/>
                <a:gd name="T6" fmla="+- 0 8987 8953"/>
                <a:gd name="T7" fmla="*/ 8987 h 63"/>
                <a:gd name="T8" fmla="+- 0 4673 4672"/>
                <a:gd name="T9" fmla="*/ T8 w 63"/>
                <a:gd name="T10" fmla="+- 0 8994 8953"/>
                <a:gd name="T11" fmla="*/ 8994 h 63"/>
                <a:gd name="T12" fmla="+- 0 4703 4672"/>
                <a:gd name="T13" fmla="*/ T12 w 63"/>
                <a:gd name="T14" fmla="+- 0 9016 8953"/>
                <a:gd name="T15" fmla="*/ 9016 h 63"/>
                <a:gd name="T16" fmla="+- 0 4710 4672"/>
                <a:gd name="T17" fmla="*/ T16 w 63"/>
                <a:gd name="T18" fmla="+- 0 9015 8953"/>
                <a:gd name="T19" fmla="*/ 9015 h 63"/>
                <a:gd name="T20" fmla="+- 0 4735 4672"/>
                <a:gd name="T21" fmla="*/ T20 w 63"/>
                <a:gd name="T22" fmla="+- 0 8982 8953"/>
                <a:gd name="T23" fmla="*/ 8982 h 63"/>
                <a:gd name="T24" fmla="+- 0 4734 4672"/>
                <a:gd name="T25" fmla="*/ T24 w 63"/>
                <a:gd name="T26" fmla="+- 0 8976 8953"/>
                <a:gd name="T27" fmla="*/ 8976 h 63"/>
                <a:gd name="T28" fmla="+- 0 4703 4672"/>
                <a:gd name="T29" fmla="*/ T28 w 63"/>
                <a:gd name="T30" fmla="+- 0 8953 8953"/>
                <a:gd name="T31" fmla="*/ 8953 h 6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3" h="63">
                  <a:moveTo>
                    <a:pt x="31" y="0"/>
                  </a:moveTo>
                  <a:lnTo>
                    <a:pt x="0" y="34"/>
                  </a:lnTo>
                  <a:lnTo>
                    <a:pt x="1" y="41"/>
                  </a:lnTo>
                  <a:lnTo>
                    <a:pt x="31" y="63"/>
                  </a:lnTo>
                  <a:lnTo>
                    <a:pt x="38" y="62"/>
                  </a:lnTo>
                  <a:lnTo>
                    <a:pt x="63" y="29"/>
                  </a:lnTo>
                  <a:lnTo>
                    <a:pt x="62" y="23"/>
                  </a:lnTo>
                  <a:lnTo>
                    <a:pt x="31" y="0"/>
                  </a:lnTo>
                  <a:close/>
                </a:path>
              </a:pathLst>
            </a:custGeom>
            <a:solidFill>
              <a:srgbClr val="84D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10" name="AutoShape 10">
              <a:extLst>
                <a:ext uri="{FF2B5EF4-FFF2-40B4-BE49-F238E27FC236}">
                  <a16:creationId xmlns:a16="http://schemas.microsoft.com/office/drawing/2014/main" id="{2307B440-8351-E4EE-57B9-3BCD133DBC9C}"/>
                </a:ext>
              </a:extLst>
            </p:cNvPr>
            <p:cNvSpPr>
              <a:spLocks/>
            </p:cNvSpPr>
            <p:nvPr/>
          </p:nvSpPr>
          <p:spPr bwMode="auto">
            <a:xfrm>
              <a:off x="8622" y="6977"/>
              <a:ext cx="994" cy="1138"/>
            </a:xfrm>
            <a:custGeom>
              <a:avLst/>
              <a:gdLst>
                <a:gd name="T0" fmla="+- 0 8792 8623"/>
                <a:gd name="T1" fmla="*/ T0 w 994"/>
                <a:gd name="T2" fmla="+- 0 7798 6977"/>
                <a:gd name="T3" fmla="*/ 7798 h 1138"/>
                <a:gd name="T4" fmla="+- 0 8986 8623"/>
                <a:gd name="T5" fmla="*/ T4 w 994"/>
                <a:gd name="T6" fmla="+- 0 7937 6977"/>
                <a:gd name="T7" fmla="*/ 7937 h 1138"/>
                <a:gd name="T8" fmla="+- 0 9089 8623"/>
                <a:gd name="T9" fmla="*/ T8 w 994"/>
                <a:gd name="T10" fmla="+- 0 8085 6977"/>
                <a:gd name="T11" fmla="*/ 8085 h 1138"/>
                <a:gd name="T12" fmla="+- 0 9108 8623"/>
                <a:gd name="T13" fmla="*/ T12 w 994"/>
                <a:gd name="T14" fmla="+- 0 8113 6977"/>
                <a:gd name="T15" fmla="*/ 8113 h 1138"/>
                <a:gd name="T16" fmla="+- 0 9141 8623"/>
                <a:gd name="T17" fmla="*/ T16 w 994"/>
                <a:gd name="T18" fmla="+- 0 8106 6977"/>
                <a:gd name="T19" fmla="*/ 8106 h 1138"/>
                <a:gd name="T20" fmla="+- 0 9150 8623"/>
                <a:gd name="T21" fmla="*/ T20 w 994"/>
                <a:gd name="T22" fmla="+- 0 7959 6977"/>
                <a:gd name="T23" fmla="*/ 7959 h 1138"/>
                <a:gd name="T24" fmla="+- 0 9326 8623"/>
                <a:gd name="T25" fmla="*/ T24 w 994"/>
                <a:gd name="T26" fmla="+- 0 7904 6977"/>
                <a:gd name="T27" fmla="*/ 7904 h 1138"/>
                <a:gd name="T28" fmla="+- 0 9048 8623"/>
                <a:gd name="T29" fmla="*/ T28 w 994"/>
                <a:gd name="T30" fmla="+- 0 7892 6977"/>
                <a:gd name="T31" fmla="*/ 7892 h 1138"/>
                <a:gd name="T32" fmla="+- 0 8870 8623"/>
                <a:gd name="T33" fmla="*/ T32 w 994"/>
                <a:gd name="T34" fmla="+- 0 7796 6977"/>
                <a:gd name="T35" fmla="*/ 7796 h 1138"/>
                <a:gd name="T36" fmla="+- 0 9119 8623"/>
                <a:gd name="T37" fmla="*/ T36 w 994"/>
                <a:gd name="T38" fmla="+- 0 7193 6977"/>
                <a:gd name="T39" fmla="*/ 7193 h 1138"/>
                <a:gd name="T40" fmla="+- 0 9317 8623"/>
                <a:gd name="T41" fmla="*/ T40 w 994"/>
                <a:gd name="T42" fmla="+- 0 7254 6977"/>
                <a:gd name="T43" fmla="*/ 7254 h 1138"/>
                <a:gd name="T44" fmla="+- 0 9444 8623"/>
                <a:gd name="T45" fmla="*/ T44 w 994"/>
                <a:gd name="T46" fmla="+- 0 7409 6977"/>
                <a:gd name="T47" fmla="*/ 7409 h 1138"/>
                <a:gd name="T48" fmla="+- 0 9465 8623"/>
                <a:gd name="T49" fmla="*/ T48 w 994"/>
                <a:gd name="T50" fmla="+- 0 7617 6977"/>
                <a:gd name="T51" fmla="*/ 7617 h 1138"/>
                <a:gd name="T52" fmla="+- 0 9369 8623"/>
                <a:gd name="T53" fmla="*/ T52 w 994"/>
                <a:gd name="T54" fmla="+- 0 7796 6977"/>
                <a:gd name="T55" fmla="*/ 7796 h 1138"/>
                <a:gd name="T56" fmla="+- 0 9190 8623"/>
                <a:gd name="T57" fmla="*/ T56 w 994"/>
                <a:gd name="T58" fmla="+- 0 7892 6977"/>
                <a:gd name="T59" fmla="*/ 7892 h 1138"/>
                <a:gd name="T60" fmla="+- 0 9391 8623"/>
                <a:gd name="T61" fmla="*/ T60 w 994"/>
                <a:gd name="T62" fmla="+- 0 7858 6977"/>
                <a:gd name="T63" fmla="*/ 7858 h 1138"/>
                <a:gd name="T64" fmla="+- 0 9583 8623"/>
                <a:gd name="T65" fmla="*/ T64 w 994"/>
                <a:gd name="T66" fmla="+- 0 7779 6977"/>
                <a:gd name="T67" fmla="*/ 7779 h 1138"/>
                <a:gd name="T68" fmla="+- 0 9515 8623"/>
                <a:gd name="T69" fmla="*/ T68 w 994"/>
                <a:gd name="T70" fmla="+- 0 7665 6977"/>
                <a:gd name="T71" fmla="*/ 7665 h 1138"/>
                <a:gd name="T72" fmla="+- 0 9533 8623"/>
                <a:gd name="T73" fmla="*/ T72 w 994"/>
                <a:gd name="T74" fmla="+- 0 7546 6977"/>
                <a:gd name="T75" fmla="*/ 7546 h 1138"/>
                <a:gd name="T76" fmla="+- 0 9515 8623"/>
                <a:gd name="T77" fmla="*/ T76 w 994"/>
                <a:gd name="T78" fmla="+- 0 7427 6977"/>
                <a:gd name="T79" fmla="*/ 7427 h 1138"/>
                <a:gd name="T80" fmla="+- 0 9583 8623"/>
                <a:gd name="T81" fmla="*/ T80 w 994"/>
                <a:gd name="T82" fmla="+- 0 7314 6977"/>
                <a:gd name="T83" fmla="*/ 7314 h 1138"/>
                <a:gd name="T84" fmla="+- 0 9391 8623"/>
                <a:gd name="T85" fmla="*/ T84 w 994"/>
                <a:gd name="T86" fmla="+- 0 7235 6977"/>
                <a:gd name="T87" fmla="*/ 7235 h 1138"/>
                <a:gd name="T88" fmla="+- 0 8642 8623"/>
                <a:gd name="T89" fmla="*/ T88 w 994"/>
                <a:gd name="T90" fmla="+- 0 7247 6977"/>
                <a:gd name="T91" fmla="*/ 7247 h 1138"/>
                <a:gd name="T92" fmla="+- 0 8623 8623"/>
                <a:gd name="T93" fmla="*/ T92 w 994"/>
                <a:gd name="T94" fmla="+- 0 7273 6977"/>
                <a:gd name="T95" fmla="*/ 7273 h 1138"/>
                <a:gd name="T96" fmla="+- 0 8638 8623"/>
                <a:gd name="T97" fmla="*/ T96 w 994"/>
                <a:gd name="T98" fmla="+- 0 7303 6977"/>
                <a:gd name="T99" fmla="*/ 7303 h 1138"/>
                <a:gd name="T100" fmla="+- 0 8724 8623"/>
                <a:gd name="T101" fmla="*/ T100 w 994"/>
                <a:gd name="T102" fmla="+- 0 7427 6977"/>
                <a:gd name="T103" fmla="*/ 7427 h 1138"/>
                <a:gd name="T104" fmla="+- 0 8706 8623"/>
                <a:gd name="T105" fmla="*/ T104 w 994"/>
                <a:gd name="T106" fmla="+- 0 7546 6977"/>
                <a:gd name="T107" fmla="*/ 7546 h 1138"/>
                <a:gd name="T108" fmla="+- 0 8724 8623"/>
                <a:gd name="T109" fmla="*/ T108 w 994"/>
                <a:gd name="T110" fmla="+- 0 7665 6977"/>
                <a:gd name="T111" fmla="*/ 7665 h 1138"/>
                <a:gd name="T112" fmla="+- 0 8638 8623"/>
                <a:gd name="T113" fmla="*/ T112 w 994"/>
                <a:gd name="T114" fmla="+- 0 7789 6977"/>
                <a:gd name="T115" fmla="*/ 7789 h 1138"/>
                <a:gd name="T116" fmla="+- 0 8623 8623"/>
                <a:gd name="T117" fmla="*/ T116 w 994"/>
                <a:gd name="T118" fmla="+- 0 7819 6977"/>
                <a:gd name="T119" fmla="*/ 7819 h 1138"/>
                <a:gd name="T120" fmla="+- 0 8642 8623"/>
                <a:gd name="T121" fmla="*/ T120 w 994"/>
                <a:gd name="T122" fmla="+- 0 7846 6977"/>
                <a:gd name="T123" fmla="*/ 7846 h 1138"/>
                <a:gd name="T124" fmla="+- 0 8777 8623"/>
                <a:gd name="T125" fmla="*/ T124 w 994"/>
                <a:gd name="T126" fmla="+- 0 7779 6977"/>
                <a:gd name="T127" fmla="*/ 7779 h 1138"/>
                <a:gd name="T128" fmla="+- 0 8794 8623"/>
                <a:gd name="T129" fmla="*/ T128 w 994"/>
                <a:gd name="T130" fmla="+- 0 7683 6977"/>
                <a:gd name="T131" fmla="*/ 7683 h 1138"/>
                <a:gd name="T132" fmla="+- 0 8774 8623"/>
                <a:gd name="T133" fmla="*/ T132 w 994"/>
                <a:gd name="T134" fmla="+- 0 7475 6977"/>
                <a:gd name="T135" fmla="*/ 7475 h 1138"/>
                <a:gd name="T136" fmla="+- 0 8856 8623"/>
                <a:gd name="T137" fmla="*/ T136 w 994"/>
                <a:gd name="T138" fmla="+- 0 7314 6977"/>
                <a:gd name="T139" fmla="*/ 7314 h 1138"/>
                <a:gd name="T140" fmla="+- 0 8658 8623"/>
                <a:gd name="T141" fmla="*/ T140 w 994"/>
                <a:gd name="T142" fmla="+- 0 7247 6977"/>
                <a:gd name="T143" fmla="*/ 7247 h 1138"/>
                <a:gd name="T144" fmla="+- 0 9575 8623"/>
                <a:gd name="T145" fmla="*/ T144 w 994"/>
                <a:gd name="T146" fmla="+- 0 7844 6977"/>
                <a:gd name="T147" fmla="*/ 7844 h 1138"/>
                <a:gd name="T148" fmla="+- 0 9607 8623"/>
                <a:gd name="T149" fmla="*/ T148 w 994"/>
                <a:gd name="T150" fmla="+- 0 7840 6977"/>
                <a:gd name="T151" fmla="*/ 7840 h 1138"/>
                <a:gd name="T152" fmla="+- 0 9615 8623"/>
                <a:gd name="T153" fmla="*/ T152 w 994"/>
                <a:gd name="T154" fmla="+- 0 7808 6977"/>
                <a:gd name="T155" fmla="*/ 7808 h 1138"/>
                <a:gd name="T156" fmla="+- 0 9583 8623"/>
                <a:gd name="T157" fmla="*/ T156 w 994"/>
                <a:gd name="T158" fmla="+- 0 7779 6977"/>
                <a:gd name="T159" fmla="*/ 7779 h 1138"/>
                <a:gd name="T160" fmla="+- 0 9098 8623"/>
                <a:gd name="T161" fmla="*/ T160 w 994"/>
                <a:gd name="T162" fmla="+- 0 6986 6977"/>
                <a:gd name="T163" fmla="*/ 6986 h 1138"/>
                <a:gd name="T164" fmla="+- 0 9089 8623"/>
                <a:gd name="T165" fmla="*/ T164 w 994"/>
                <a:gd name="T166" fmla="+- 0 7133 6977"/>
                <a:gd name="T167" fmla="*/ 7133 h 1138"/>
                <a:gd name="T168" fmla="+- 0 8913 8623"/>
                <a:gd name="T169" fmla="*/ T168 w 994"/>
                <a:gd name="T170" fmla="+- 0 7188 6977"/>
                <a:gd name="T171" fmla="*/ 7188 h 1138"/>
                <a:gd name="T172" fmla="+- 0 8777 8623"/>
                <a:gd name="T173" fmla="*/ T172 w 994"/>
                <a:gd name="T174" fmla="+- 0 7314 6977"/>
                <a:gd name="T175" fmla="*/ 7314 h 1138"/>
                <a:gd name="T176" fmla="+- 0 8922 8623"/>
                <a:gd name="T177" fmla="*/ T176 w 994"/>
                <a:gd name="T178" fmla="+- 0 7254 6977"/>
                <a:gd name="T179" fmla="*/ 7254 h 1138"/>
                <a:gd name="T180" fmla="+- 0 9119 8623"/>
                <a:gd name="T181" fmla="*/ T180 w 994"/>
                <a:gd name="T182" fmla="+- 0 7193 6977"/>
                <a:gd name="T183" fmla="*/ 7193 h 1138"/>
                <a:gd name="T184" fmla="+- 0 9253 8623"/>
                <a:gd name="T185" fmla="*/ T184 w 994"/>
                <a:gd name="T186" fmla="+- 0 7155 6977"/>
                <a:gd name="T187" fmla="*/ 7155 h 1138"/>
                <a:gd name="T188" fmla="+- 0 9150 8623"/>
                <a:gd name="T189" fmla="*/ T188 w 994"/>
                <a:gd name="T190" fmla="+- 0 7008 6977"/>
                <a:gd name="T191" fmla="*/ 7008 h 1138"/>
                <a:gd name="T192" fmla="+- 0 9131 8623"/>
                <a:gd name="T193" fmla="*/ T192 w 994"/>
                <a:gd name="T194" fmla="+- 0 6980 6977"/>
                <a:gd name="T195" fmla="*/ 6980 h 1138"/>
                <a:gd name="T196" fmla="+- 0 9581 8623"/>
                <a:gd name="T197" fmla="*/ T196 w 994"/>
                <a:gd name="T198" fmla="+- 0 7247 6977"/>
                <a:gd name="T199" fmla="*/ 7247 h 1138"/>
                <a:gd name="T200" fmla="+- 0 9583 8623"/>
                <a:gd name="T201" fmla="*/ T200 w 994"/>
                <a:gd name="T202" fmla="+- 0 7314 6977"/>
                <a:gd name="T203" fmla="*/ 7314 h 1138"/>
                <a:gd name="T204" fmla="+- 0 9615 8623"/>
                <a:gd name="T205" fmla="*/ T204 w 994"/>
                <a:gd name="T206" fmla="+- 0 7285 6977"/>
                <a:gd name="T207" fmla="*/ 7285 h 1138"/>
                <a:gd name="T208" fmla="+- 0 9607 8623"/>
                <a:gd name="T209" fmla="*/ T208 w 994"/>
                <a:gd name="T210" fmla="+- 0 7252 6977"/>
                <a:gd name="T211" fmla="*/ 7252 h 11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Lst>
              <a:rect l="0" t="0" r="r" b="b"/>
              <a:pathLst>
                <a:path w="994" h="1138">
                  <a:moveTo>
                    <a:pt x="233" y="802"/>
                  </a:moveTo>
                  <a:lnTo>
                    <a:pt x="154" y="802"/>
                  </a:lnTo>
                  <a:lnTo>
                    <a:pt x="169" y="821"/>
                  </a:lnTo>
                  <a:lnTo>
                    <a:pt x="225" y="881"/>
                  </a:lnTo>
                  <a:lnTo>
                    <a:pt x="290" y="927"/>
                  </a:lnTo>
                  <a:lnTo>
                    <a:pt x="363" y="960"/>
                  </a:lnTo>
                  <a:lnTo>
                    <a:pt x="442" y="979"/>
                  </a:lnTo>
                  <a:lnTo>
                    <a:pt x="466" y="982"/>
                  </a:lnTo>
                  <a:lnTo>
                    <a:pt x="466" y="1108"/>
                  </a:lnTo>
                  <a:lnTo>
                    <a:pt x="469" y="1120"/>
                  </a:lnTo>
                  <a:lnTo>
                    <a:pt x="475" y="1129"/>
                  </a:lnTo>
                  <a:lnTo>
                    <a:pt x="485" y="1136"/>
                  </a:lnTo>
                  <a:lnTo>
                    <a:pt x="496" y="1138"/>
                  </a:lnTo>
                  <a:lnTo>
                    <a:pt x="508" y="1136"/>
                  </a:lnTo>
                  <a:lnTo>
                    <a:pt x="518" y="1129"/>
                  </a:lnTo>
                  <a:lnTo>
                    <a:pt x="524" y="1120"/>
                  </a:lnTo>
                  <a:lnTo>
                    <a:pt x="527" y="1108"/>
                  </a:lnTo>
                  <a:lnTo>
                    <a:pt x="527" y="982"/>
                  </a:lnTo>
                  <a:lnTo>
                    <a:pt x="551" y="979"/>
                  </a:lnTo>
                  <a:lnTo>
                    <a:pt x="630" y="960"/>
                  </a:lnTo>
                  <a:lnTo>
                    <a:pt x="703" y="927"/>
                  </a:lnTo>
                  <a:lnTo>
                    <a:pt x="710" y="922"/>
                  </a:lnTo>
                  <a:lnTo>
                    <a:pt x="496" y="922"/>
                  </a:lnTo>
                  <a:lnTo>
                    <a:pt x="425" y="915"/>
                  </a:lnTo>
                  <a:lnTo>
                    <a:pt x="359" y="894"/>
                  </a:lnTo>
                  <a:lnTo>
                    <a:pt x="299" y="862"/>
                  </a:lnTo>
                  <a:lnTo>
                    <a:pt x="247" y="819"/>
                  </a:lnTo>
                  <a:lnTo>
                    <a:pt x="233" y="802"/>
                  </a:lnTo>
                  <a:close/>
                  <a:moveTo>
                    <a:pt x="710" y="216"/>
                  </a:moveTo>
                  <a:lnTo>
                    <a:pt x="496" y="216"/>
                  </a:lnTo>
                  <a:lnTo>
                    <a:pt x="567" y="224"/>
                  </a:lnTo>
                  <a:lnTo>
                    <a:pt x="634" y="244"/>
                  </a:lnTo>
                  <a:lnTo>
                    <a:pt x="694" y="277"/>
                  </a:lnTo>
                  <a:lnTo>
                    <a:pt x="746" y="320"/>
                  </a:lnTo>
                  <a:lnTo>
                    <a:pt x="789" y="372"/>
                  </a:lnTo>
                  <a:lnTo>
                    <a:pt x="821" y="432"/>
                  </a:lnTo>
                  <a:lnTo>
                    <a:pt x="842" y="498"/>
                  </a:lnTo>
                  <a:lnTo>
                    <a:pt x="849" y="569"/>
                  </a:lnTo>
                  <a:lnTo>
                    <a:pt x="842" y="640"/>
                  </a:lnTo>
                  <a:lnTo>
                    <a:pt x="821" y="706"/>
                  </a:lnTo>
                  <a:lnTo>
                    <a:pt x="789" y="766"/>
                  </a:lnTo>
                  <a:lnTo>
                    <a:pt x="746" y="819"/>
                  </a:lnTo>
                  <a:lnTo>
                    <a:pt x="694" y="862"/>
                  </a:lnTo>
                  <a:lnTo>
                    <a:pt x="634" y="894"/>
                  </a:lnTo>
                  <a:lnTo>
                    <a:pt x="567" y="915"/>
                  </a:lnTo>
                  <a:lnTo>
                    <a:pt x="496" y="922"/>
                  </a:lnTo>
                  <a:lnTo>
                    <a:pt x="710" y="922"/>
                  </a:lnTo>
                  <a:lnTo>
                    <a:pt x="768" y="881"/>
                  </a:lnTo>
                  <a:lnTo>
                    <a:pt x="824" y="821"/>
                  </a:lnTo>
                  <a:lnTo>
                    <a:pt x="839" y="802"/>
                  </a:lnTo>
                  <a:lnTo>
                    <a:pt x="960" y="802"/>
                  </a:lnTo>
                  <a:lnTo>
                    <a:pt x="869" y="749"/>
                  </a:lnTo>
                  <a:lnTo>
                    <a:pt x="879" y="727"/>
                  </a:lnTo>
                  <a:lnTo>
                    <a:pt x="892" y="688"/>
                  </a:lnTo>
                  <a:lnTo>
                    <a:pt x="902" y="649"/>
                  </a:lnTo>
                  <a:lnTo>
                    <a:pt x="908" y="610"/>
                  </a:lnTo>
                  <a:lnTo>
                    <a:pt x="910" y="569"/>
                  </a:lnTo>
                  <a:lnTo>
                    <a:pt x="908" y="529"/>
                  </a:lnTo>
                  <a:lnTo>
                    <a:pt x="902" y="489"/>
                  </a:lnTo>
                  <a:lnTo>
                    <a:pt x="892" y="450"/>
                  </a:lnTo>
                  <a:lnTo>
                    <a:pt x="879" y="412"/>
                  </a:lnTo>
                  <a:lnTo>
                    <a:pt x="869" y="389"/>
                  </a:lnTo>
                  <a:lnTo>
                    <a:pt x="960" y="337"/>
                  </a:lnTo>
                  <a:lnTo>
                    <a:pt x="839" y="337"/>
                  </a:lnTo>
                  <a:lnTo>
                    <a:pt x="824" y="317"/>
                  </a:lnTo>
                  <a:lnTo>
                    <a:pt x="768" y="258"/>
                  </a:lnTo>
                  <a:lnTo>
                    <a:pt x="710" y="216"/>
                  </a:lnTo>
                  <a:close/>
                  <a:moveTo>
                    <a:pt x="35" y="270"/>
                  </a:moveTo>
                  <a:lnTo>
                    <a:pt x="19" y="270"/>
                  </a:lnTo>
                  <a:lnTo>
                    <a:pt x="9" y="275"/>
                  </a:lnTo>
                  <a:lnTo>
                    <a:pt x="4" y="285"/>
                  </a:lnTo>
                  <a:lnTo>
                    <a:pt x="0" y="296"/>
                  </a:lnTo>
                  <a:lnTo>
                    <a:pt x="1" y="308"/>
                  </a:lnTo>
                  <a:lnTo>
                    <a:pt x="6" y="318"/>
                  </a:lnTo>
                  <a:lnTo>
                    <a:pt x="15" y="326"/>
                  </a:lnTo>
                  <a:lnTo>
                    <a:pt x="124" y="389"/>
                  </a:lnTo>
                  <a:lnTo>
                    <a:pt x="114" y="412"/>
                  </a:lnTo>
                  <a:lnTo>
                    <a:pt x="101" y="450"/>
                  </a:lnTo>
                  <a:lnTo>
                    <a:pt x="91" y="489"/>
                  </a:lnTo>
                  <a:lnTo>
                    <a:pt x="85" y="529"/>
                  </a:lnTo>
                  <a:lnTo>
                    <a:pt x="83" y="569"/>
                  </a:lnTo>
                  <a:lnTo>
                    <a:pt x="85" y="610"/>
                  </a:lnTo>
                  <a:lnTo>
                    <a:pt x="91" y="649"/>
                  </a:lnTo>
                  <a:lnTo>
                    <a:pt x="101" y="688"/>
                  </a:lnTo>
                  <a:lnTo>
                    <a:pt x="114" y="727"/>
                  </a:lnTo>
                  <a:lnTo>
                    <a:pt x="124" y="749"/>
                  </a:lnTo>
                  <a:lnTo>
                    <a:pt x="15" y="812"/>
                  </a:lnTo>
                  <a:lnTo>
                    <a:pt x="6" y="820"/>
                  </a:lnTo>
                  <a:lnTo>
                    <a:pt x="1" y="831"/>
                  </a:lnTo>
                  <a:lnTo>
                    <a:pt x="0" y="842"/>
                  </a:lnTo>
                  <a:lnTo>
                    <a:pt x="4" y="854"/>
                  </a:lnTo>
                  <a:lnTo>
                    <a:pt x="9" y="863"/>
                  </a:lnTo>
                  <a:lnTo>
                    <a:pt x="19" y="869"/>
                  </a:lnTo>
                  <a:lnTo>
                    <a:pt x="35" y="869"/>
                  </a:lnTo>
                  <a:lnTo>
                    <a:pt x="40" y="867"/>
                  </a:lnTo>
                  <a:lnTo>
                    <a:pt x="154" y="802"/>
                  </a:lnTo>
                  <a:lnTo>
                    <a:pt x="233" y="802"/>
                  </a:lnTo>
                  <a:lnTo>
                    <a:pt x="204" y="766"/>
                  </a:lnTo>
                  <a:lnTo>
                    <a:pt x="171" y="706"/>
                  </a:lnTo>
                  <a:lnTo>
                    <a:pt x="151" y="640"/>
                  </a:lnTo>
                  <a:lnTo>
                    <a:pt x="144" y="569"/>
                  </a:lnTo>
                  <a:lnTo>
                    <a:pt x="151" y="498"/>
                  </a:lnTo>
                  <a:lnTo>
                    <a:pt x="171" y="432"/>
                  </a:lnTo>
                  <a:lnTo>
                    <a:pt x="204" y="372"/>
                  </a:lnTo>
                  <a:lnTo>
                    <a:pt x="233" y="337"/>
                  </a:lnTo>
                  <a:lnTo>
                    <a:pt x="154" y="337"/>
                  </a:lnTo>
                  <a:lnTo>
                    <a:pt x="40" y="271"/>
                  </a:lnTo>
                  <a:lnTo>
                    <a:pt x="35" y="270"/>
                  </a:lnTo>
                  <a:close/>
                  <a:moveTo>
                    <a:pt x="960" y="802"/>
                  </a:moveTo>
                  <a:lnTo>
                    <a:pt x="839" y="802"/>
                  </a:lnTo>
                  <a:lnTo>
                    <a:pt x="952" y="867"/>
                  </a:lnTo>
                  <a:lnTo>
                    <a:pt x="958" y="869"/>
                  </a:lnTo>
                  <a:lnTo>
                    <a:pt x="974" y="869"/>
                  </a:lnTo>
                  <a:lnTo>
                    <a:pt x="984" y="863"/>
                  </a:lnTo>
                  <a:lnTo>
                    <a:pt x="989" y="854"/>
                  </a:lnTo>
                  <a:lnTo>
                    <a:pt x="993" y="842"/>
                  </a:lnTo>
                  <a:lnTo>
                    <a:pt x="992" y="831"/>
                  </a:lnTo>
                  <a:lnTo>
                    <a:pt x="987" y="820"/>
                  </a:lnTo>
                  <a:lnTo>
                    <a:pt x="978" y="812"/>
                  </a:lnTo>
                  <a:lnTo>
                    <a:pt x="960" y="802"/>
                  </a:lnTo>
                  <a:close/>
                  <a:moveTo>
                    <a:pt x="496" y="0"/>
                  </a:moveTo>
                  <a:lnTo>
                    <a:pt x="485" y="3"/>
                  </a:lnTo>
                  <a:lnTo>
                    <a:pt x="475" y="9"/>
                  </a:lnTo>
                  <a:lnTo>
                    <a:pt x="469" y="19"/>
                  </a:lnTo>
                  <a:lnTo>
                    <a:pt x="466" y="31"/>
                  </a:lnTo>
                  <a:lnTo>
                    <a:pt x="466" y="156"/>
                  </a:lnTo>
                  <a:lnTo>
                    <a:pt x="442" y="160"/>
                  </a:lnTo>
                  <a:lnTo>
                    <a:pt x="363" y="178"/>
                  </a:lnTo>
                  <a:lnTo>
                    <a:pt x="290" y="211"/>
                  </a:lnTo>
                  <a:lnTo>
                    <a:pt x="225" y="258"/>
                  </a:lnTo>
                  <a:lnTo>
                    <a:pt x="169" y="317"/>
                  </a:lnTo>
                  <a:lnTo>
                    <a:pt x="154" y="337"/>
                  </a:lnTo>
                  <a:lnTo>
                    <a:pt x="233" y="337"/>
                  </a:lnTo>
                  <a:lnTo>
                    <a:pt x="247" y="320"/>
                  </a:lnTo>
                  <a:lnTo>
                    <a:pt x="299" y="277"/>
                  </a:lnTo>
                  <a:lnTo>
                    <a:pt x="359" y="244"/>
                  </a:lnTo>
                  <a:lnTo>
                    <a:pt x="425" y="224"/>
                  </a:lnTo>
                  <a:lnTo>
                    <a:pt x="496" y="216"/>
                  </a:lnTo>
                  <a:lnTo>
                    <a:pt x="710" y="216"/>
                  </a:lnTo>
                  <a:lnTo>
                    <a:pt x="703" y="211"/>
                  </a:lnTo>
                  <a:lnTo>
                    <a:pt x="630" y="178"/>
                  </a:lnTo>
                  <a:lnTo>
                    <a:pt x="551" y="160"/>
                  </a:lnTo>
                  <a:lnTo>
                    <a:pt x="527" y="156"/>
                  </a:lnTo>
                  <a:lnTo>
                    <a:pt x="527" y="31"/>
                  </a:lnTo>
                  <a:lnTo>
                    <a:pt x="524" y="19"/>
                  </a:lnTo>
                  <a:lnTo>
                    <a:pt x="518" y="9"/>
                  </a:lnTo>
                  <a:lnTo>
                    <a:pt x="508" y="3"/>
                  </a:lnTo>
                  <a:lnTo>
                    <a:pt x="496" y="0"/>
                  </a:lnTo>
                  <a:close/>
                  <a:moveTo>
                    <a:pt x="974" y="270"/>
                  </a:moveTo>
                  <a:lnTo>
                    <a:pt x="958" y="270"/>
                  </a:lnTo>
                  <a:lnTo>
                    <a:pt x="952" y="271"/>
                  </a:lnTo>
                  <a:lnTo>
                    <a:pt x="839" y="337"/>
                  </a:lnTo>
                  <a:lnTo>
                    <a:pt x="960" y="337"/>
                  </a:lnTo>
                  <a:lnTo>
                    <a:pt x="978" y="326"/>
                  </a:lnTo>
                  <a:lnTo>
                    <a:pt x="987" y="318"/>
                  </a:lnTo>
                  <a:lnTo>
                    <a:pt x="992" y="308"/>
                  </a:lnTo>
                  <a:lnTo>
                    <a:pt x="993" y="296"/>
                  </a:lnTo>
                  <a:lnTo>
                    <a:pt x="989" y="285"/>
                  </a:lnTo>
                  <a:lnTo>
                    <a:pt x="984" y="275"/>
                  </a:lnTo>
                  <a:lnTo>
                    <a:pt x="974" y="270"/>
                  </a:lnTo>
                  <a:close/>
                </a:path>
              </a:pathLst>
            </a:custGeom>
            <a:solidFill>
              <a:srgbClr val="84D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sp>
        <p:nvSpPr>
          <p:cNvPr id="4" name="CuadroTexto 3">
            <a:extLst>
              <a:ext uri="{FF2B5EF4-FFF2-40B4-BE49-F238E27FC236}">
                <a16:creationId xmlns:a16="http://schemas.microsoft.com/office/drawing/2014/main" id="{CEEA471E-F8B2-D2C0-768B-98E03D67EB15}"/>
              </a:ext>
            </a:extLst>
          </p:cNvPr>
          <p:cNvSpPr txBox="1"/>
          <p:nvPr/>
        </p:nvSpPr>
        <p:spPr>
          <a:xfrm>
            <a:off x="548390" y="931534"/>
            <a:ext cx="9753600" cy="865878"/>
          </a:xfrm>
          <a:prstGeom prst="rect">
            <a:avLst/>
          </a:prstGeom>
          <a:noFill/>
        </p:spPr>
        <p:txBody>
          <a:bodyPr wrap="square">
            <a:spAutoFit/>
          </a:bodyPr>
          <a:lstStyle/>
          <a:p>
            <a:pPr marL="342900" algn="just"/>
            <a:r>
              <a:rPr lang="es-ES" sz="2400" b="1" dirty="0">
                <a:solidFill>
                  <a:schemeClr val="tx1">
                    <a:lumMod val="65000"/>
                    <a:lumOff val="35000"/>
                  </a:schemeClr>
                </a:solidFill>
                <a:latin typeface="Arial" panose="020B0604020202020204" pitchFamily="34" charset="0"/>
                <a:cs typeface="Lucida Sans Unicode" panose="020B0602030504020204" pitchFamily="34" charset="0"/>
              </a:rPr>
              <a:t>¿En que consiste el asesoramiento de EFFIREM?</a:t>
            </a:r>
            <a:endParaRPr lang="es-ES" sz="2400" dirty="0">
              <a:solidFill>
                <a:schemeClr val="tx1">
                  <a:lumMod val="65000"/>
                  <a:lumOff val="35000"/>
                </a:schemeClr>
              </a:solidFill>
              <a:effectLst/>
              <a:latin typeface="Lucida Sans Unicode" panose="020B0602030504020204" pitchFamily="34" charset="0"/>
              <a:ea typeface="Lucida Sans Unicode" panose="020B0602030504020204" pitchFamily="34" charset="0"/>
            </a:endParaRPr>
          </a:p>
          <a:p>
            <a:pPr marL="12700" marR="5080" indent="1270">
              <a:lnSpc>
                <a:spcPct val="115799"/>
              </a:lnSpc>
              <a:spcBef>
                <a:spcPts val="100"/>
              </a:spcBef>
            </a:pPr>
            <a:endParaRPr lang="es-ES" sz="2400" dirty="0">
              <a:solidFill>
                <a:schemeClr val="tx1">
                  <a:lumMod val="65000"/>
                  <a:lumOff val="35000"/>
                </a:schemeClr>
              </a:solidFill>
              <a:latin typeface="Arial"/>
              <a:cs typeface="Arial"/>
            </a:endParaRPr>
          </a:p>
        </p:txBody>
      </p:sp>
      <p:pic>
        <p:nvPicPr>
          <p:cNvPr id="12" name="Imagen 11">
            <a:extLst>
              <a:ext uri="{FF2B5EF4-FFF2-40B4-BE49-F238E27FC236}">
                <a16:creationId xmlns:a16="http://schemas.microsoft.com/office/drawing/2014/main" id="{CB079AF8-E8C0-413C-ED5F-9EA311100FE2}"/>
              </a:ext>
            </a:extLst>
          </p:cNvPr>
          <p:cNvPicPr>
            <a:picLocks noChangeAspect="1"/>
          </p:cNvPicPr>
          <p:nvPr/>
        </p:nvPicPr>
        <p:blipFill>
          <a:blip r:embed="rId3"/>
          <a:stretch>
            <a:fillRect/>
          </a:stretch>
        </p:blipFill>
        <p:spPr>
          <a:xfrm>
            <a:off x="4084754" y="7420964"/>
            <a:ext cx="634039" cy="719390"/>
          </a:xfrm>
          <a:prstGeom prst="rect">
            <a:avLst/>
          </a:prstGeom>
        </p:spPr>
      </p:pic>
      <p:sp>
        <p:nvSpPr>
          <p:cNvPr id="3" name="CuadroTexto 2">
            <a:extLst>
              <a:ext uri="{FF2B5EF4-FFF2-40B4-BE49-F238E27FC236}">
                <a16:creationId xmlns:a16="http://schemas.microsoft.com/office/drawing/2014/main" id="{05D462A2-8746-7A08-2CD1-F3944F1662A0}"/>
              </a:ext>
            </a:extLst>
          </p:cNvPr>
          <p:cNvSpPr txBox="1"/>
          <p:nvPr/>
        </p:nvSpPr>
        <p:spPr>
          <a:xfrm>
            <a:off x="774492" y="1717578"/>
            <a:ext cx="10896600" cy="2031325"/>
          </a:xfrm>
          <a:prstGeom prst="rect">
            <a:avLst/>
          </a:prstGeom>
          <a:noFill/>
        </p:spPr>
        <p:txBody>
          <a:bodyPr wrap="square">
            <a:spAutoFit/>
          </a:bodyPr>
          <a:lstStyle/>
          <a:p>
            <a:pPr marL="342900" indent="-342900">
              <a:buFont typeface="+mj-lt"/>
              <a:buAutoNum type="arabicPeriod"/>
            </a:pPr>
            <a:r>
              <a:rPr lang="es-ES" b="1" spc="50" dirty="0">
                <a:solidFill>
                  <a:schemeClr val="tx1">
                    <a:lumMod val="65000"/>
                    <a:lumOff val="35000"/>
                  </a:schemeClr>
                </a:solidFill>
                <a:latin typeface="Arial"/>
                <a:cs typeface="Arial"/>
              </a:rPr>
              <a:t>Gran demanda </a:t>
            </a:r>
            <a:r>
              <a:rPr lang="es-ES" spc="50" dirty="0">
                <a:solidFill>
                  <a:schemeClr val="tx1">
                    <a:lumMod val="65000"/>
                    <a:lumOff val="35000"/>
                  </a:schemeClr>
                </a:solidFill>
                <a:latin typeface="Arial"/>
                <a:cs typeface="Arial"/>
              </a:rPr>
              <a:t>por parte de los agricultores, y </a:t>
            </a:r>
            <a:r>
              <a:rPr lang="es-ES" b="1" spc="50" dirty="0">
                <a:solidFill>
                  <a:schemeClr val="tx1">
                    <a:lumMod val="65000"/>
                    <a:lumOff val="35000"/>
                  </a:schemeClr>
                </a:solidFill>
                <a:latin typeface="Arial"/>
                <a:cs typeface="Arial"/>
              </a:rPr>
              <a:t>numerosas empresas ofertan soluciones a veces muy diferentes</a:t>
            </a:r>
            <a:r>
              <a:rPr lang="es-ES" spc="50" dirty="0">
                <a:solidFill>
                  <a:schemeClr val="tx1">
                    <a:lumMod val="65000"/>
                    <a:lumOff val="35000"/>
                  </a:schemeClr>
                </a:solidFill>
                <a:latin typeface="Arial"/>
                <a:cs typeface="Arial"/>
              </a:rPr>
              <a:t>. Por este motivo el  agricultor necesita un </a:t>
            </a:r>
            <a:r>
              <a:rPr lang="es-ES" b="1" spc="50" dirty="0">
                <a:solidFill>
                  <a:schemeClr val="tx1">
                    <a:lumMod val="65000"/>
                    <a:lumOff val="35000"/>
                  </a:schemeClr>
                </a:solidFill>
                <a:latin typeface="Arial"/>
                <a:cs typeface="Arial"/>
              </a:rPr>
              <a:t>asesoramiento especializado e independiente.</a:t>
            </a:r>
          </a:p>
          <a:p>
            <a:pPr marL="342900" indent="-342900">
              <a:buFont typeface="+mj-lt"/>
              <a:buAutoNum type="arabicPeriod"/>
            </a:pPr>
            <a:endParaRPr lang="es-ES" b="1" spc="50" dirty="0">
              <a:solidFill>
                <a:schemeClr val="tx1">
                  <a:lumMod val="65000"/>
                  <a:lumOff val="35000"/>
                </a:schemeClr>
              </a:solidFill>
              <a:latin typeface="Arial"/>
              <a:cs typeface="Arial"/>
            </a:endParaRPr>
          </a:p>
          <a:p>
            <a:pPr marL="342900" indent="-342900">
              <a:buFont typeface="+mj-lt"/>
              <a:buAutoNum type="arabicPeriod"/>
            </a:pPr>
            <a:r>
              <a:rPr lang="es-ES" spc="50" dirty="0">
                <a:solidFill>
                  <a:schemeClr val="tx1">
                    <a:lumMod val="65000"/>
                    <a:lumOff val="35000"/>
                  </a:schemeClr>
                </a:solidFill>
                <a:latin typeface="Arial"/>
                <a:cs typeface="Arial"/>
              </a:rPr>
              <a:t>El agricultor no debe tomar </a:t>
            </a:r>
            <a:r>
              <a:rPr lang="es-ES" b="1" spc="50" dirty="0">
                <a:solidFill>
                  <a:schemeClr val="tx1">
                    <a:lumMod val="65000"/>
                    <a:lumOff val="35000"/>
                  </a:schemeClr>
                </a:solidFill>
                <a:latin typeface="Arial"/>
                <a:cs typeface="Arial"/>
              </a:rPr>
              <a:t>decisiones precipitadas</a:t>
            </a:r>
            <a:r>
              <a:rPr lang="es-ES" spc="50" dirty="0">
                <a:solidFill>
                  <a:schemeClr val="tx1">
                    <a:lumMod val="65000"/>
                    <a:lumOff val="35000"/>
                  </a:schemeClr>
                </a:solidFill>
                <a:latin typeface="Arial"/>
                <a:cs typeface="Arial"/>
              </a:rPr>
              <a:t>, que le afectarán durante muchos años. Hay que actuar cuanto  antes, pero </a:t>
            </a:r>
            <a:r>
              <a:rPr lang="es-ES" b="1" spc="50" dirty="0">
                <a:solidFill>
                  <a:schemeClr val="tx1">
                    <a:lumMod val="65000"/>
                    <a:lumOff val="35000"/>
                  </a:schemeClr>
                </a:solidFill>
                <a:latin typeface="Arial"/>
                <a:cs typeface="Arial"/>
              </a:rPr>
              <a:t>de forma ordenada</a:t>
            </a:r>
            <a:r>
              <a:rPr lang="es-ES" spc="50" dirty="0">
                <a:solidFill>
                  <a:schemeClr val="tx1">
                    <a:lumMod val="65000"/>
                    <a:lumOff val="35000"/>
                  </a:schemeClr>
                </a:solidFill>
                <a:latin typeface="Arial"/>
                <a:cs typeface="Arial"/>
              </a:rPr>
              <a:t>.</a:t>
            </a:r>
          </a:p>
          <a:p>
            <a:pPr marL="342900" indent="-342900">
              <a:buFont typeface="+mj-lt"/>
              <a:buAutoNum type="arabicPeriod"/>
            </a:pPr>
            <a:endParaRPr lang="es-ES" b="1" spc="5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670293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4708" y="971803"/>
            <a:ext cx="10439199" cy="4775666"/>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claves del ahorro y la mejora</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sz="3600" spc="-5" dirty="0">
                <a:solidFill>
                  <a:srgbClr val="585858"/>
                </a:solidFill>
                <a:latin typeface="Calibri"/>
                <a:cs typeface="Calibri"/>
              </a:rPr>
              <a:t>Contratación</a:t>
            </a:r>
            <a:r>
              <a:rPr sz="3600" spc="-45" dirty="0">
                <a:solidFill>
                  <a:srgbClr val="585858"/>
                </a:solidFill>
                <a:latin typeface="Calibri"/>
                <a:cs typeface="Calibri"/>
              </a:rPr>
              <a:t> </a:t>
            </a:r>
            <a:r>
              <a:rPr sz="3600" spc="-5" dirty="0">
                <a:solidFill>
                  <a:srgbClr val="585858"/>
                </a:solidFill>
                <a:latin typeface="Calibri"/>
                <a:cs typeface="Calibri"/>
              </a:rPr>
              <a:t>eléctrica</a:t>
            </a:r>
            <a:endParaRPr sz="3600" dirty="0">
              <a:latin typeface="Calibri"/>
              <a:cs typeface="Calibri"/>
            </a:endParaRPr>
          </a:p>
          <a:p>
            <a:pPr marL="1522095" indent="-515620">
              <a:lnSpc>
                <a:spcPct val="100000"/>
              </a:lnSpc>
              <a:spcBef>
                <a:spcPts val="2160"/>
              </a:spcBef>
              <a:buAutoNum type="arabicPeriod"/>
              <a:tabLst>
                <a:tab pos="1522095" algn="l"/>
                <a:tab pos="1522730" algn="l"/>
              </a:tabLst>
            </a:pPr>
            <a:r>
              <a:rPr sz="3600" spc="-5" dirty="0">
                <a:solidFill>
                  <a:srgbClr val="585858"/>
                </a:solidFill>
                <a:latin typeface="Calibri"/>
                <a:cs typeface="Calibri"/>
              </a:rPr>
              <a:t>Eficiencia</a:t>
            </a:r>
            <a:r>
              <a:rPr sz="3600" spc="-10" dirty="0">
                <a:solidFill>
                  <a:srgbClr val="585858"/>
                </a:solidFill>
                <a:latin typeface="Calibri"/>
                <a:cs typeface="Calibri"/>
              </a:rPr>
              <a:t> </a:t>
            </a:r>
            <a:r>
              <a:rPr sz="3600" spc="-5" dirty="0">
                <a:solidFill>
                  <a:srgbClr val="585858"/>
                </a:solidFill>
                <a:latin typeface="Calibri"/>
                <a:cs typeface="Calibri"/>
              </a:rPr>
              <a:t>energética</a:t>
            </a:r>
            <a:endParaRPr sz="3600" dirty="0">
              <a:latin typeface="Calibri"/>
              <a:cs typeface="Calibri"/>
            </a:endParaRPr>
          </a:p>
          <a:p>
            <a:pPr marL="2207895" lvl="1" indent="-744220">
              <a:lnSpc>
                <a:spcPct val="100000"/>
              </a:lnSpc>
              <a:spcBef>
                <a:spcPts val="675"/>
              </a:spcBef>
              <a:buAutoNum type="alphaLcParenR"/>
              <a:tabLst>
                <a:tab pos="2207895" algn="l"/>
                <a:tab pos="2208530" algn="l"/>
              </a:tabLst>
            </a:pPr>
            <a:r>
              <a:rPr sz="3600" spc="-5" dirty="0">
                <a:solidFill>
                  <a:srgbClr val="585858"/>
                </a:solidFill>
                <a:highlight>
                  <a:srgbClr val="FFFF00"/>
                </a:highlight>
                <a:latin typeface="Calibri"/>
                <a:cs typeface="Calibri"/>
              </a:rPr>
              <a:t>Eléctrica:</a:t>
            </a:r>
            <a:r>
              <a:rPr sz="3600" spc="-25" dirty="0">
                <a:solidFill>
                  <a:srgbClr val="585858"/>
                </a:solidFill>
                <a:highlight>
                  <a:srgbClr val="FFFF00"/>
                </a:highlight>
                <a:latin typeface="Calibri"/>
                <a:cs typeface="Calibri"/>
              </a:rPr>
              <a:t> </a:t>
            </a:r>
            <a:r>
              <a:rPr sz="3600" spc="-5" dirty="0">
                <a:solidFill>
                  <a:srgbClr val="585858"/>
                </a:solidFill>
                <a:highlight>
                  <a:srgbClr val="FFFF00"/>
                </a:highlight>
                <a:latin typeface="Calibri"/>
                <a:cs typeface="Calibri"/>
              </a:rPr>
              <a:t>consumo</a:t>
            </a:r>
            <a:r>
              <a:rPr sz="3600" spc="-25" dirty="0">
                <a:solidFill>
                  <a:srgbClr val="585858"/>
                </a:solidFill>
                <a:highlight>
                  <a:srgbClr val="FFFF00"/>
                </a:highlight>
                <a:latin typeface="Calibri"/>
                <a:cs typeface="Calibri"/>
              </a:rPr>
              <a:t> </a:t>
            </a:r>
            <a:r>
              <a:rPr sz="2400" spc="-5" dirty="0">
                <a:solidFill>
                  <a:srgbClr val="585858"/>
                </a:solidFill>
                <a:highlight>
                  <a:srgbClr val="FFFF00"/>
                </a:highlight>
                <a:latin typeface="Calibri"/>
                <a:cs typeface="Calibri"/>
              </a:rPr>
              <a:t>(bomba,</a:t>
            </a:r>
            <a:r>
              <a:rPr sz="2400" spc="-25" dirty="0">
                <a:solidFill>
                  <a:srgbClr val="585858"/>
                </a:solidFill>
                <a:highlight>
                  <a:srgbClr val="FFFF00"/>
                </a:highlight>
                <a:latin typeface="Calibri"/>
                <a:cs typeface="Calibri"/>
              </a:rPr>
              <a:t> </a:t>
            </a:r>
            <a:r>
              <a:rPr sz="2400" dirty="0">
                <a:solidFill>
                  <a:srgbClr val="585858"/>
                </a:solidFill>
                <a:highlight>
                  <a:srgbClr val="FFFF00"/>
                </a:highlight>
                <a:latin typeface="Calibri"/>
                <a:cs typeface="Calibri"/>
              </a:rPr>
              <a:t>variador)</a:t>
            </a:r>
            <a:endParaRPr sz="2400" dirty="0">
              <a:highlight>
                <a:srgbClr val="FFFF00"/>
              </a:highlight>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latin typeface="Calibri"/>
                <a:cs typeface="Calibri"/>
              </a:rPr>
              <a:t>Hidráulica:</a:t>
            </a:r>
            <a:r>
              <a:rPr sz="3600" spc="-40" dirty="0">
                <a:solidFill>
                  <a:srgbClr val="585858"/>
                </a:solidFill>
                <a:latin typeface="Calibri"/>
                <a:cs typeface="Calibri"/>
              </a:rPr>
              <a:t> </a:t>
            </a:r>
            <a:r>
              <a:rPr sz="3600" spc="-5" dirty="0">
                <a:solidFill>
                  <a:srgbClr val="585858"/>
                </a:solidFill>
                <a:latin typeface="Calibri"/>
                <a:cs typeface="Calibri"/>
              </a:rPr>
              <a:t>presión</a:t>
            </a:r>
            <a:r>
              <a:rPr sz="3600" spc="10" dirty="0">
                <a:solidFill>
                  <a:srgbClr val="585858"/>
                </a:solidFill>
                <a:latin typeface="Calibri"/>
                <a:cs typeface="Calibri"/>
              </a:rPr>
              <a:t> </a:t>
            </a:r>
            <a:r>
              <a:rPr sz="2400" spc="-5" dirty="0">
                <a:solidFill>
                  <a:srgbClr val="585858"/>
                </a:solidFill>
                <a:latin typeface="Calibri"/>
                <a:cs typeface="Calibri"/>
              </a:rPr>
              <a:t>(pérdidas</a:t>
            </a:r>
            <a:r>
              <a:rPr sz="2400" dirty="0">
                <a:solidFill>
                  <a:srgbClr val="585858"/>
                </a:solidFill>
                <a:latin typeface="Calibri"/>
                <a:cs typeface="Calibri"/>
              </a:rPr>
              <a:t> carga,</a:t>
            </a:r>
            <a:r>
              <a:rPr sz="2400" spc="-30" dirty="0">
                <a:solidFill>
                  <a:srgbClr val="585858"/>
                </a:solidFill>
                <a:latin typeface="Calibri"/>
                <a:cs typeface="Calibri"/>
              </a:rPr>
              <a:t> </a:t>
            </a:r>
            <a:r>
              <a:rPr sz="2400" spc="-5" dirty="0">
                <a:solidFill>
                  <a:srgbClr val="585858"/>
                </a:solidFill>
                <a:latin typeface="Calibri"/>
                <a:cs typeface="Calibri"/>
              </a:rPr>
              <a:t>baja</a:t>
            </a:r>
            <a:r>
              <a:rPr sz="2400" dirty="0">
                <a:solidFill>
                  <a:srgbClr val="585858"/>
                </a:solidFill>
                <a:latin typeface="Calibri"/>
                <a:cs typeface="Calibri"/>
              </a:rPr>
              <a:t> </a:t>
            </a:r>
            <a:r>
              <a:rPr sz="2400" spc="-5" dirty="0">
                <a:solidFill>
                  <a:srgbClr val="585858"/>
                </a:solidFill>
                <a:latin typeface="Calibri"/>
                <a:cs typeface="Calibri"/>
              </a:rPr>
              <a:t>presión)</a:t>
            </a:r>
            <a:endParaRPr sz="2400" dirty="0">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latin typeface="Calibri"/>
                <a:cs typeface="Calibri"/>
              </a:rPr>
              <a:t>Hídrica: </a:t>
            </a:r>
            <a:r>
              <a:rPr sz="2400" dirty="0">
                <a:solidFill>
                  <a:srgbClr val="585858"/>
                </a:solidFill>
                <a:latin typeface="Calibri"/>
                <a:cs typeface="Calibri"/>
              </a:rPr>
              <a:t>(riego inteligente, </a:t>
            </a:r>
            <a:r>
              <a:rPr sz="2400" dirty="0" err="1">
                <a:solidFill>
                  <a:srgbClr val="585858"/>
                </a:solidFill>
                <a:latin typeface="Calibri"/>
                <a:cs typeface="Calibri"/>
              </a:rPr>
              <a:t>uniformidad</a:t>
            </a:r>
            <a:r>
              <a:rPr sz="2400" dirty="0">
                <a:solidFill>
                  <a:srgbClr val="585858"/>
                </a:solidFill>
                <a:latin typeface="Calibri"/>
                <a:cs typeface="Calibri"/>
              </a:rPr>
              <a:t>)</a:t>
            </a:r>
          </a:p>
          <a:p>
            <a:pPr marL="1522095" indent="-515620">
              <a:lnSpc>
                <a:spcPct val="100000"/>
              </a:lnSpc>
              <a:spcBef>
                <a:spcPts val="1490"/>
              </a:spcBef>
              <a:buAutoNum type="arabicPeriod"/>
              <a:tabLst>
                <a:tab pos="1522095" algn="l"/>
                <a:tab pos="1522730" algn="l"/>
              </a:tabLst>
            </a:pPr>
            <a:r>
              <a:rPr sz="3600" dirty="0">
                <a:solidFill>
                  <a:srgbClr val="585858"/>
                </a:solidFill>
                <a:latin typeface="Calibri"/>
                <a:cs typeface="Calibri"/>
              </a:rPr>
              <a:t>Riego</a:t>
            </a:r>
            <a:r>
              <a:rPr sz="3600" spc="-50" dirty="0">
                <a:solidFill>
                  <a:srgbClr val="585858"/>
                </a:solidFill>
                <a:latin typeface="Calibri"/>
                <a:cs typeface="Calibri"/>
              </a:rPr>
              <a:t> </a:t>
            </a:r>
            <a:r>
              <a:rPr sz="3600" spc="-5" dirty="0">
                <a:solidFill>
                  <a:srgbClr val="585858"/>
                </a:solidFill>
                <a:latin typeface="Calibri"/>
                <a:cs typeface="Calibri"/>
              </a:rPr>
              <a:t>solar</a:t>
            </a:r>
            <a:endParaRPr sz="3600" dirty="0">
              <a:latin typeface="Calibri"/>
              <a:cs typeface="Calibri"/>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12</a:t>
            </a:fld>
            <a:endParaRPr b="0" dirty="0">
              <a:solidFill>
                <a:srgbClr val="888888"/>
              </a:solidFill>
              <a:latin typeface="Calibri"/>
              <a:cs typeface="Calibri"/>
            </a:endParaRPr>
          </a:p>
        </p:txBody>
      </p:sp>
    </p:spTree>
    <p:extLst>
      <p:ext uri="{BB962C8B-B14F-4D97-AF65-F5344CB8AC3E}">
        <p14:creationId xmlns:p14="http://schemas.microsoft.com/office/powerpoint/2010/main" val="1825916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2DE9E84-315D-5355-AFA0-6B0CED4F2330}"/>
              </a:ext>
            </a:extLst>
          </p:cNvPr>
          <p:cNvSpPr txBox="1"/>
          <p:nvPr/>
        </p:nvSpPr>
        <p:spPr>
          <a:xfrm>
            <a:off x="762000" y="1649916"/>
            <a:ext cx="11834734" cy="4352410"/>
          </a:xfrm>
          <a:prstGeom prst="rect">
            <a:avLst/>
          </a:prstGeom>
          <a:solidFill>
            <a:schemeClr val="bg1">
              <a:lumMod val="95000"/>
              <a:alpha val="65000"/>
            </a:schemeClr>
          </a:solidFill>
        </p:spPr>
        <p:txBody>
          <a:bodyPr wrap="square">
            <a:spAutoFit/>
          </a:bodyPr>
          <a:lstStyle/>
          <a:p>
            <a:pPr marL="354965" marR="330835" indent="-342900">
              <a:lnSpc>
                <a:spcPct val="122100"/>
              </a:lnSpc>
              <a:spcBef>
                <a:spcPts val="90"/>
              </a:spcBef>
              <a:buSzPct val="88235"/>
              <a:buFont typeface="+mj-lt"/>
              <a:buAutoNum type="arabicPeriod"/>
              <a:tabLst>
                <a:tab pos="76835" algn="l"/>
              </a:tabLst>
            </a:pPr>
            <a:r>
              <a:rPr lang="es-ES" sz="2000" b="1" spc="50" dirty="0">
                <a:solidFill>
                  <a:schemeClr val="tx1">
                    <a:lumMod val="65000"/>
                    <a:lumOff val="35000"/>
                  </a:schemeClr>
                </a:solidFill>
                <a:latin typeface="Arial"/>
                <a:cs typeface="Arial"/>
              </a:rPr>
              <a:t>Análisis previo </a:t>
            </a:r>
            <a:r>
              <a:rPr lang="es-ES" sz="2000" spc="50" dirty="0">
                <a:solidFill>
                  <a:schemeClr val="tx1">
                    <a:lumMod val="65000"/>
                    <a:lumOff val="35000"/>
                  </a:schemeClr>
                </a:solidFill>
                <a:latin typeface="Arial"/>
                <a:cs typeface="Arial"/>
              </a:rPr>
              <a:t>de la instalación y de las  necesidades del agricultor. </a:t>
            </a:r>
            <a:r>
              <a:rPr lang="es-ES" sz="2000" b="1" spc="50" dirty="0">
                <a:solidFill>
                  <a:schemeClr val="tx1">
                    <a:lumMod val="65000"/>
                    <a:lumOff val="35000"/>
                  </a:schemeClr>
                </a:solidFill>
                <a:latin typeface="Arial"/>
                <a:cs typeface="Arial"/>
              </a:rPr>
              <a:t>Auditoría inicial.</a:t>
            </a:r>
          </a:p>
          <a:p>
            <a:pPr marL="354965" indent="-342900">
              <a:lnSpc>
                <a:spcPct val="100000"/>
              </a:lnSpc>
              <a:spcBef>
                <a:spcPts val="225"/>
              </a:spcBef>
              <a:buSzPct val="88235"/>
              <a:buFont typeface="+mj-lt"/>
              <a:buAutoNum type="arabicPeriod"/>
              <a:tabLst>
                <a:tab pos="76835" algn="l"/>
              </a:tabLst>
            </a:pPr>
            <a:r>
              <a:rPr lang="es-ES" sz="2000" spc="50" dirty="0">
                <a:solidFill>
                  <a:schemeClr val="tx1">
                    <a:lumMod val="65000"/>
                    <a:lumOff val="35000"/>
                  </a:schemeClr>
                </a:solidFill>
                <a:latin typeface="Arial"/>
                <a:cs typeface="Arial"/>
              </a:rPr>
              <a:t>Estudio del </a:t>
            </a:r>
            <a:r>
              <a:rPr lang="es-ES" sz="2000" b="1" spc="50" dirty="0">
                <a:solidFill>
                  <a:schemeClr val="tx1">
                    <a:lumMod val="65000"/>
                    <a:lumOff val="35000"/>
                  </a:schemeClr>
                </a:solidFill>
                <a:latin typeface="Arial"/>
                <a:cs typeface="Arial"/>
              </a:rPr>
              <a:t>agua</a:t>
            </a:r>
            <a:r>
              <a:rPr lang="es-ES" sz="2000" spc="50" dirty="0">
                <a:solidFill>
                  <a:schemeClr val="tx1">
                    <a:lumMod val="65000"/>
                    <a:lumOff val="35000"/>
                  </a:schemeClr>
                </a:solidFill>
                <a:latin typeface="Arial"/>
                <a:cs typeface="Arial"/>
              </a:rPr>
              <a:t>: legalidad, aforos y calidad.</a:t>
            </a:r>
          </a:p>
          <a:p>
            <a:pPr marL="354965" indent="-342900">
              <a:lnSpc>
                <a:spcPct val="100000"/>
              </a:lnSpc>
              <a:spcBef>
                <a:spcPts val="225"/>
              </a:spcBef>
              <a:buSzPct val="88235"/>
              <a:buFont typeface="+mj-lt"/>
              <a:buAutoNum type="arabicPeriod"/>
              <a:tabLst>
                <a:tab pos="76835" algn="l"/>
              </a:tabLst>
            </a:pPr>
            <a:r>
              <a:rPr lang="es-ES" sz="2000" spc="50" dirty="0">
                <a:solidFill>
                  <a:schemeClr val="tx1">
                    <a:lumMod val="65000"/>
                    <a:lumOff val="35000"/>
                  </a:schemeClr>
                </a:solidFill>
                <a:latin typeface="Arial"/>
                <a:cs typeface="Arial"/>
              </a:rPr>
              <a:t>Estado del </a:t>
            </a:r>
            <a:r>
              <a:rPr lang="es-ES" sz="2000" b="1" spc="50" dirty="0">
                <a:solidFill>
                  <a:schemeClr val="tx1">
                    <a:lumMod val="65000"/>
                    <a:lumOff val="35000"/>
                  </a:schemeClr>
                </a:solidFill>
                <a:latin typeface="Arial"/>
                <a:cs typeface="Arial"/>
              </a:rPr>
              <a:t>sondeo</a:t>
            </a:r>
            <a:r>
              <a:rPr lang="es-ES" sz="2000" spc="50" dirty="0">
                <a:solidFill>
                  <a:schemeClr val="tx1">
                    <a:lumMod val="65000"/>
                    <a:lumOff val="35000"/>
                  </a:schemeClr>
                </a:solidFill>
                <a:latin typeface="Arial"/>
                <a:cs typeface="Arial"/>
              </a:rPr>
              <a:t>, bombeo y red hidráulica.</a:t>
            </a:r>
          </a:p>
          <a:p>
            <a:pPr marL="354965" marR="5080" indent="-342900">
              <a:lnSpc>
                <a:spcPct val="122100"/>
              </a:lnSpc>
              <a:buSzPct val="88235"/>
              <a:buFont typeface="+mj-lt"/>
              <a:buAutoNum type="arabicPeriod"/>
              <a:tabLst>
                <a:tab pos="76835" algn="l"/>
              </a:tabLst>
            </a:pPr>
            <a:r>
              <a:rPr lang="es-ES" sz="2000" spc="50" dirty="0">
                <a:solidFill>
                  <a:schemeClr val="tx1">
                    <a:lumMod val="65000"/>
                    <a:lumOff val="35000"/>
                  </a:schemeClr>
                </a:solidFill>
                <a:latin typeface="Arial"/>
                <a:cs typeface="Arial"/>
              </a:rPr>
              <a:t>Cálculo de </a:t>
            </a:r>
            <a:r>
              <a:rPr lang="es-ES" sz="2000" b="1" spc="50" dirty="0">
                <a:solidFill>
                  <a:schemeClr val="tx1">
                    <a:lumMod val="65000"/>
                    <a:lumOff val="35000"/>
                  </a:schemeClr>
                </a:solidFill>
                <a:latin typeface="Arial"/>
                <a:cs typeface="Arial"/>
              </a:rPr>
              <a:t>necesidades de riego y energía</a:t>
            </a:r>
            <a:r>
              <a:rPr lang="es-ES" sz="2000" spc="50" dirty="0">
                <a:solidFill>
                  <a:schemeClr val="tx1">
                    <a:lumMod val="65000"/>
                    <a:lumOff val="35000"/>
                  </a:schemeClr>
                </a:solidFill>
                <a:latin typeface="Arial"/>
                <a:cs typeface="Arial"/>
              </a:rPr>
              <a:t>.</a:t>
            </a:r>
          </a:p>
          <a:p>
            <a:pPr marL="354965" marR="332740" indent="-342900">
              <a:lnSpc>
                <a:spcPct val="122100"/>
              </a:lnSpc>
              <a:buSzPct val="88235"/>
              <a:buFont typeface="+mj-lt"/>
              <a:buAutoNum type="arabicPeriod"/>
              <a:tabLst>
                <a:tab pos="76835" algn="l"/>
              </a:tabLst>
            </a:pPr>
            <a:r>
              <a:rPr lang="es-ES" sz="2000" b="1" spc="50" dirty="0">
                <a:solidFill>
                  <a:schemeClr val="tx1">
                    <a:lumMod val="65000"/>
                    <a:lumOff val="35000"/>
                  </a:schemeClr>
                </a:solidFill>
                <a:latin typeface="Arial"/>
                <a:cs typeface="Arial"/>
              </a:rPr>
              <a:t>Propuesta de soluciones </a:t>
            </a:r>
            <a:r>
              <a:rPr lang="es-ES" sz="2000" spc="50" dirty="0">
                <a:solidFill>
                  <a:schemeClr val="tx1">
                    <a:lumMod val="65000"/>
                    <a:lumOff val="35000"/>
                  </a:schemeClr>
                </a:solidFill>
                <a:latin typeface="Arial"/>
                <a:cs typeface="Arial"/>
              </a:rPr>
              <a:t>técnicas de eficiencia, riego solar y automatización.</a:t>
            </a:r>
          </a:p>
          <a:p>
            <a:pPr marL="354965" indent="-342900">
              <a:lnSpc>
                <a:spcPct val="100000"/>
              </a:lnSpc>
              <a:spcBef>
                <a:spcPts val="225"/>
              </a:spcBef>
              <a:buSzPct val="88235"/>
              <a:buFont typeface="+mj-lt"/>
              <a:buAutoNum type="arabicPeriod"/>
              <a:tabLst>
                <a:tab pos="76835" algn="l"/>
              </a:tabLst>
            </a:pPr>
            <a:r>
              <a:rPr lang="es-ES" sz="2000" spc="50" dirty="0">
                <a:solidFill>
                  <a:schemeClr val="tx1">
                    <a:lumMod val="65000"/>
                    <a:lumOff val="35000"/>
                  </a:schemeClr>
                </a:solidFill>
                <a:latin typeface="Arial"/>
                <a:cs typeface="Arial"/>
              </a:rPr>
              <a:t>Estimación de la </a:t>
            </a:r>
            <a:r>
              <a:rPr lang="es-ES" sz="2000" b="1" spc="50" dirty="0">
                <a:solidFill>
                  <a:schemeClr val="tx1">
                    <a:lumMod val="65000"/>
                    <a:lumOff val="35000"/>
                  </a:schemeClr>
                </a:solidFill>
                <a:latin typeface="Arial"/>
                <a:cs typeface="Arial"/>
              </a:rPr>
              <a:t>rentabilidad</a:t>
            </a:r>
            <a:r>
              <a:rPr lang="es-ES" sz="2000" spc="50" dirty="0">
                <a:solidFill>
                  <a:schemeClr val="tx1">
                    <a:lumMod val="65000"/>
                    <a:lumOff val="35000"/>
                  </a:schemeClr>
                </a:solidFill>
                <a:latin typeface="Arial"/>
                <a:cs typeface="Arial"/>
              </a:rPr>
              <a:t> de la inversión.</a:t>
            </a:r>
          </a:p>
          <a:p>
            <a:pPr marL="354965" marR="718820" indent="-342900">
              <a:lnSpc>
                <a:spcPct val="122100"/>
              </a:lnSpc>
              <a:buSzPct val="88235"/>
              <a:buFont typeface="+mj-lt"/>
              <a:buAutoNum type="arabicPeriod"/>
              <a:tabLst>
                <a:tab pos="76835" algn="l"/>
              </a:tabLst>
            </a:pPr>
            <a:r>
              <a:rPr lang="es-ES" sz="2000" spc="50" dirty="0">
                <a:solidFill>
                  <a:schemeClr val="tx1">
                    <a:lumMod val="65000"/>
                    <a:lumOff val="35000"/>
                  </a:schemeClr>
                </a:solidFill>
                <a:latin typeface="Arial"/>
                <a:cs typeface="Arial"/>
              </a:rPr>
              <a:t>Recomendación de </a:t>
            </a:r>
            <a:r>
              <a:rPr lang="es-ES" sz="2000" b="1" spc="50" dirty="0">
                <a:solidFill>
                  <a:schemeClr val="tx1">
                    <a:lumMod val="65000"/>
                    <a:lumOff val="35000"/>
                  </a:schemeClr>
                </a:solidFill>
                <a:latin typeface="Arial"/>
                <a:cs typeface="Arial"/>
              </a:rPr>
              <a:t>proveedores</a:t>
            </a:r>
            <a:r>
              <a:rPr lang="es-ES" sz="2000" spc="50" dirty="0">
                <a:solidFill>
                  <a:schemeClr val="tx1">
                    <a:lumMod val="65000"/>
                    <a:lumOff val="35000"/>
                  </a:schemeClr>
                </a:solidFill>
                <a:latin typeface="Arial"/>
                <a:cs typeface="Arial"/>
              </a:rPr>
              <a:t>  homologados.</a:t>
            </a:r>
          </a:p>
          <a:p>
            <a:pPr marL="354965" marR="90170" indent="-342900">
              <a:lnSpc>
                <a:spcPct val="122100"/>
              </a:lnSpc>
              <a:buSzPct val="88235"/>
              <a:buFont typeface="+mj-lt"/>
              <a:buAutoNum type="arabicPeriod"/>
              <a:tabLst>
                <a:tab pos="76835" algn="l"/>
              </a:tabLst>
            </a:pPr>
            <a:r>
              <a:rPr lang="es-ES" sz="2000" b="1" spc="50" dirty="0">
                <a:solidFill>
                  <a:schemeClr val="tx1">
                    <a:lumMod val="65000"/>
                    <a:lumOff val="35000"/>
                  </a:schemeClr>
                </a:solidFill>
                <a:latin typeface="Arial"/>
                <a:cs typeface="Arial"/>
              </a:rPr>
              <a:t>Verificación del funcionamiento </a:t>
            </a:r>
            <a:r>
              <a:rPr lang="es-ES" sz="2000" spc="50" dirty="0">
                <a:solidFill>
                  <a:schemeClr val="tx1">
                    <a:lumMod val="65000"/>
                    <a:lumOff val="35000"/>
                  </a:schemeClr>
                </a:solidFill>
                <a:latin typeface="Arial"/>
                <a:cs typeface="Arial"/>
              </a:rPr>
              <a:t>y </a:t>
            </a:r>
            <a:r>
              <a:rPr lang="es-ES" sz="2000" b="1" spc="50" dirty="0">
                <a:solidFill>
                  <a:schemeClr val="tx1">
                    <a:lumMod val="65000"/>
                    <a:lumOff val="35000"/>
                  </a:schemeClr>
                </a:solidFill>
                <a:latin typeface="Arial"/>
                <a:cs typeface="Arial"/>
              </a:rPr>
              <a:t>ahorros</a:t>
            </a:r>
            <a:r>
              <a:rPr lang="es-ES" sz="2000" spc="50" dirty="0">
                <a:solidFill>
                  <a:schemeClr val="tx1">
                    <a:lumMod val="65000"/>
                    <a:lumOff val="35000"/>
                  </a:schemeClr>
                </a:solidFill>
                <a:latin typeface="Arial"/>
                <a:cs typeface="Arial"/>
              </a:rPr>
              <a:t> conseguidos. </a:t>
            </a:r>
            <a:r>
              <a:rPr lang="es-ES" sz="2000" b="1" spc="50" dirty="0">
                <a:solidFill>
                  <a:schemeClr val="tx1">
                    <a:lumMod val="65000"/>
                    <a:lumOff val="35000"/>
                  </a:schemeClr>
                </a:solidFill>
                <a:latin typeface="Arial"/>
                <a:cs typeface="Arial"/>
              </a:rPr>
              <a:t>Auditoría final</a:t>
            </a:r>
          </a:p>
          <a:p>
            <a:pPr marL="354965" indent="-342900">
              <a:lnSpc>
                <a:spcPct val="100000"/>
              </a:lnSpc>
              <a:spcBef>
                <a:spcPts val="225"/>
              </a:spcBef>
              <a:buSzPct val="88235"/>
              <a:buFont typeface="+mj-lt"/>
              <a:buAutoNum type="arabicPeriod"/>
              <a:tabLst>
                <a:tab pos="76835" algn="l"/>
              </a:tabLst>
            </a:pPr>
            <a:r>
              <a:rPr lang="es-ES" sz="2000" b="1" spc="50" dirty="0">
                <a:solidFill>
                  <a:schemeClr val="tx1">
                    <a:lumMod val="65000"/>
                    <a:lumOff val="35000"/>
                  </a:schemeClr>
                </a:solidFill>
                <a:latin typeface="Arial"/>
                <a:cs typeface="Arial"/>
              </a:rPr>
              <a:t>Recomendaciones</a:t>
            </a:r>
            <a:r>
              <a:rPr lang="es-ES" sz="2000" spc="50" dirty="0">
                <a:solidFill>
                  <a:schemeClr val="tx1">
                    <a:lumMod val="65000"/>
                    <a:lumOff val="35000"/>
                  </a:schemeClr>
                </a:solidFill>
                <a:latin typeface="Arial"/>
                <a:cs typeface="Arial"/>
              </a:rPr>
              <a:t> semanales de riego.</a:t>
            </a:r>
          </a:p>
          <a:p>
            <a:pPr marL="354965" marR="471170" indent="-342900">
              <a:lnSpc>
                <a:spcPct val="122100"/>
              </a:lnSpc>
              <a:buSzPct val="88235"/>
              <a:buFont typeface="+mj-lt"/>
              <a:buAutoNum type="arabicPeriod"/>
              <a:tabLst>
                <a:tab pos="76835" algn="l"/>
              </a:tabLst>
            </a:pPr>
            <a:r>
              <a:rPr lang="es-ES" sz="2000" b="1" spc="50" dirty="0">
                <a:solidFill>
                  <a:schemeClr val="tx1">
                    <a:lumMod val="65000"/>
                    <a:lumOff val="35000"/>
                  </a:schemeClr>
                </a:solidFill>
                <a:latin typeface="Arial"/>
                <a:cs typeface="Arial"/>
              </a:rPr>
              <a:t>Financiación </a:t>
            </a:r>
            <a:r>
              <a:rPr lang="es-ES" sz="2000" spc="50" dirty="0">
                <a:solidFill>
                  <a:schemeClr val="tx1">
                    <a:lumMod val="65000"/>
                    <a:lumOff val="35000"/>
                  </a:schemeClr>
                </a:solidFill>
                <a:latin typeface="Arial"/>
                <a:cs typeface="Arial"/>
              </a:rPr>
              <a:t>y compensación por los  intereses.</a:t>
            </a:r>
          </a:p>
          <a:p>
            <a:pPr marL="354965" indent="-342900">
              <a:lnSpc>
                <a:spcPct val="100000"/>
              </a:lnSpc>
              <a:spcBef>
                <a:spcPts val="225"/>
              </a:spcBef>
              <a:buSzPct val="88235"/>
              <a:buFont typeface="+mj-lt"/>
              <a:buAutoNum type="arabicPeriod"/>
              <a:tabLst>
                <a:tab pos="76835" algn="l"/>
              </a:tabLst>
            </a:pPr>
            <a:r>
              <a:rPr lang="es-ES" sz="2000" spc="50" dirty="0">
                <a:solidFill>
                  <a:schemeClr val="tx1">
                    <a:lumMod val="65000"/>
                    <a:lumOff val="35000"/>
                  </a:schemeClr>
                </a:solidFill>
                <a:latin typeface="Arial"/>
                <a:cs typeface="Arial"/>
              </a:rPr>
              <a:t>Tramitación de </a:t>
            </a:r>
            <a:r>
              <a:rPr lang="es-ES" sz="2000" b="1" spc="50" dirty="0">
                <a:solidFill>
                  <a:schemeClr val="tx1">
                    <a:lumMod val="65000"/>
                    <a:lumOff val="35000"/>
                  </a:schemeClr>
                </a:solidFill>
                <a:latin typeface="Arial"/>
                <a:cs typeface="Arial"/>
              </a:rPr>
              <a:t>permisos y subvenciones</a:t>
            </a:r>
            <a:r>
              <a:rPr lang="es-ES" sz="2000" spc="50" dirty="0">
                <a:solidFill>
                  <a:schemeClr val="tx1">
                    <a:lumMod val="65000"/>
                    <a:lumOff val="35000"/>
                  </a:schemeClr>
                </a:solidFill>
                <a:latin typeface="Arial"/>
                <a:cs typeface="Arial"/>
              </a:rPr>
              <a:t>.</a:t>
            </a:r>
          </a:p>
          <a:p>
            <a:pPr marL="354965" marR="139700" indent="-342900">
              <a:lnSpc>
                <a:spcPct val="122100"/>
              </a:lnSpc>
              <a:buSzPct val="88235"/>
              <a:buFont typeface="+mj-lt"/>
              <a:buAutoNum type="arabicPeriod"/>
              <a:tabLst>
                <a:tab pos="76835" algn="l"/>
              </a:tabLst>
            </a:pPr>
            <a:r>
              <a:rPr lang="es-ES" sz="2000" spc="50" dirty="0">
                <a:solidFill>
                  <a:schemeClr val="tx1">
                    <a:lumMod val="65000"/>
                    <a:lumOff val="35000"/>
                  </a:schemeClr>
                </a:solidFill>
                <a:latin typeface="Arial"/>
                <a:cs typeface="Arial"/>
              </a:rPr>
              <a:t>Tramitación del </a:t>
            </a:r>
            <a:r>
              <a:rPr lang="es-ES" sz="2000" b="1" spc="50" dirty="0">
                <a:solidFill>
                  <a:schemeClr val="tx1">
                    <a:lumMod val="65000"/>
                    <a:lumOff val="35000"/>
                  </a:schemeClr>
                </a:solidFill>
                <a:latin typeface="Arial"/>
                <a:cs typeface="Arial"/>
              </a:rPr>
              <a:t>punto de vertido </a:t>
            </a:r>
            <a:r>
              <a:rPr lang="es-ES" sz="2000" spc="50" dirty="0">
                <a:solidFill>
                  <a:schemeClr val="tx1">
                    <a:lumMod val="65000"/>
                    <a:lumOff val="35000"/>
                  </a:schemeClr>
                </a:solidFill>
                <a:latin typeface="Arial"/>
                <a:cs typeface="Arial"/>
              </a:rPr>
              <a:t>a red con la compañía  eléctrica.</a:t>
            </a:r>
          </a:p>
        </p:txBody>
      </p:sp>
      <p:pic>
        <p:nvPicPr>
          <p:cNvPr id="12" name="Imagen 11">
            <a:extLst>
              <a:ext uri="{FF2B5EF4-FFF2-40B4-BE49-F238E27FC236}">
                <a16:creationId xmlns:a16="http://schemas.microsoft.com/office/drawing/2014/main" id="{CB079AF8-E8C0-413C-ED5F-9EA311100FE2}"/>
              </a:ext>
            </a:extLst>
          </p:cNvPr>
          <p:cNvPicPr>
            <a:picLocks noChangeAspect="1"/>
          </p:cNvPicPr>
          <p:nvPr/>
        </p:nvPicPr>
        <p:blipFill>
          <a:blip r:embed="rId2"/>
          <a:stretch>
            <a:fillRect/>
          </a:stretch>
        </p:blipFill>
        <p:spPr>
          <a:xfrm>
            <a:off x="4084754" y="7420964"/>
            <a:ext cx="634039" cy="719390"/>
          </a:xfrm>
          <a:prstGeom prst="rect">
            <a:avLst/>
          </a:prstGeom>
        </p:spPr>
      </p:pic>
      <p:sp>
        <p:nvSpPr>
          <p:cNvPr id="7" name="CuadroTexto 6">
            <a:extLst>
              <a:ext uri="{FF2B5EF4-FFF2-40B4-BE49-F238E27FC236}">
                <a16:creationId xmlns:a16="http://schemas.microsoft.com/office/drawing/2014/main" id="{1AE6809F-9BF6-2ABA-5A9F-4772FB859A50}"/>
              </a:ext>
            </a:extLst>
          </p:cNvPr>
          <p:cNvSpPr txBox="1"/>
          <p:nvPr/>
        </p:nvSpPr>
        <p:spPr>
          <a:xfrm>
            <a:off x="457200" y="1066800"/>
            <a:ext cx="9753600" cy="461665"/>
          </a:xfrm>
          <a:prstGeom prst="rect">
            <a:avLst/>
          </a:prstGeom>
          <a:noFill/>
        </p:spPr>
        <p:txBody>
          <a:bodyPr wrap="square">
            <a:spAutoFit/>
          </a:bodyPr>
          <a:lstStyle/>
          <a:p>
            <a:pPr marL="342900" algn="just"/>
            <a:r>
              <a:rPr lang="es-ES" sz="2400" b="1" dirty="0">
                <a:solidFill>
                  <a:schemeClr val="tx1">
                    <a:lumMod val="65000"/>
                    <a:lumOff val="35000"/>
                  </a:schemeClr>
                </a:solidFill>
                <a:latin typeface="Arial" panose="020B0604020202020204" pitchFamily="34" charset="0"/>
                <a:cs typeface="Lucida Sans Unicode" panose="020B0602030504020204" pitchFamily="34" charset="0"/>
              </a:rPr>
              <a:t>¿En que consiste el asesoramiento de EFFIREM?</a:t>
            </a:r>
            <a:endParaRPr lang="es-ES" sz="2400" dirty="0">
              <a:solidFill>
                <a:schemeClr val="tx1">
                  <a:lumMod val="65000"/>
                  <a:lumOff val="35000"/>
                </a:schemeClr>
              </a:solidFill>
              <a:effectLst/>
              <a:latin typeface="Lucida Sans Unicode" panose="020B0602030504020204" pitchFamily="34" charset="0"/>
              <a:ea typeface="Lucida Sans Unicode" panose="020B0602030504020204" pitchFamily="34" charset="0"/>
            </a:endParaRPr>
          </a:p>
        </p:txBody>
      </p:sp>
    </p:spTree>
    <p:extLst>
      <p:ext uri="{BB962C8B-B14F-4D97-AF65-F5344CB8AC3E}">
        <p14:creationId xmlns:p14="http://schemas.microsoft.com/office/powerpoint/2010/main" val="29241230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BB3E3B4-984B-703F-57E6-5D342C9D7A27}"/>
              </a:ext>
            </a:extLst>
          </p:cNvPr>
          <p:cNvPicPr>
            <a:picLocks noChangeAspect="1"/>
          </p:cNvPicPr>
          <p:nvPr/>
        </p:nvPicPr>
        <p:blipFill>
          <a:blip r:embed="rId2"/>
          <a:stretch>
            <a:fillRect/>
          </a:stretch>
        </p:blipFill>
        <p:spPr>
          <a:xfrm>
            <a:off x="0" y="16662"/>
            <a:ext cx="12192000" cy="6824676"/>
          </a:xfrm>
          <a:prstGeom prst="rect">
            <a:avLst/>
          </a:prstGeom>
        </p:spPr>
      </p:pic>
    </p:spTree>
    <p:extLst>
      <p:ext uri="{BB962C8B-B14F-4D97-AF65-F5344CB8AC3E}">
        <p14:creationId xmlns:p14="http://schemas.microsoft.com/office/powerpoint/2010/main" val="60796511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5728342-6476-9BF0-E7DA-0D1CEB899128}"/>
              </a:ext>
            </a:extLst>
          </p:cNvPr>
          <p:cNvPicPr>
            <a:picLocks noChangeAspect="1"/>
          </p:cNvPicPr>
          <p:nvPr/>
        </p:nvPicPr>
        <p:blipFill>
          <a:blip r:embed="rId2"/>
          <a:stretch>
            <a:fillRect/>
          </a:stretch>
        </p:blipFill>
        <p:spPr>
          <a:xfrm>
            <a:off x="2345023" y="1622286"/>
            <a:ext cx="7501954" cy="5005304"/>
          </a:xfrm>
          <a:prstGeom prst="rect">
            <a:avLst/>
          </a:prstGeom>
        </p:spPr>
      </p:pic>
      <p:sp>
        <p:nvSpPr>
          <p:cNvPr id="4" name="CuadroTexto 3">
            <a:extLst>
              <a:ext uri="{FF2B5EF4-FFF2-40B4-BE49-F238E27FC236}">
                <a16:creationId xmlns:a16="http://schemas.microsoft.com/office/drawing/2014/main" id="{5913E701-B133-659E-F1AC-8FBE42ABBB17}"/>
              </a:ext>
            </a:extLst>
          </p:cNvPr>
          <p:cNvSpPr txBox="1"/>
          <p:nvPr/>
        </p:nvSpPr>
        <p:spPr>
          <a:xfrm>
            <a:off x="611907" y="914400"/>
            <a:ext cx="9463487" cy="707886"/>
          </a:xfrm>
          <a:prstGeom prst="rect">
            <a:avLst/>
          </a:prstGeom>
          <a:noFill/>
        </p:spPr>
        <p:txBody>
          <a:bodyPr wrap="square">
            <a:spAutoFit/>
          </a:bodyPr>
          <a:lstStyle/>
          <a:p>
            <a:r>
              <a:rPr lang="es-ES" sz="4000" dirty="0">
                <a:solidFill>
                  <a:srgbClr val="48452A"/>
                </a:solidFill>
                <a:latin typeface="Trebuchet MS"/>
                <a:ea typeface="+mj-ea"/>
              </a:rPr>
              <a:t>Curso </a:t>
            </a:r>
            <a:r>
              <a:rPr lang="es-ES" sz="4000" dirty="0" err="1">
                <a:solidFill>
                  <a:srgbClr val="48452A"/>
                </a:solidFill>
                <a:latin typeface="Trebuchet MS"/>
                <a:ea typeface="+mj-ea"/>
              </a:rPr>
              <a:t>on</a:t>
            </a:r>
            <a:r>
              <a:rPr lang="es-ES" sz="4000" dirty="0">
                <a:solidFill>
                  <a:srgbClr val="48452A"/>
                </a:solidFill>
                <a:latin typeface="Trebuchet MS"/>
                <a:ea typeface="+mj-ea"/>
              </a:rPr>
              <a:t> line</a:t>
            </a:r>
            <a:endParaRPr lang="es-ES" dirty="0"/>
          </a:p>
        </p:txBody>
      </p:sp>
      <p:pic>
        <p:nvPicPr>
          <p:cNvPr id="5" name="Picture 46">
            <a:extLst>
              <a:ext uri="{FF2B5EF4-FFF2-40B4-BE49-F238E27FC236}">
                <a16:creationId xmlns:a16="http://schemas.microsoft.com/office/drawing/2014/main" id="{B2E461B1-DFE9-CE5A-8F16-CFFBCADC2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123187"/>
            <a:ext cx="2425732" cy="1184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7799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8784A953-D437-CB84-4535-BC59DB2F540E}"/>
              </a:ext>
            </a:extLst>
          </p:cNvPr>
          <p:cNvPicPr>
            <a:picLocks noChangeAspect="1"/>
          </p:cNvPicPr>
          <p:nvPr/>
        </p:nvPicPr>
        <p:blipFill>
          <a:blip r:embed="rId2"/>
          <a:stretch>
            <a:fillRect/>
          </a:stretch>
        </p:blipFill>
        <p:spPr>
          <a:xfrm>
            <a:off x="0" y="3888455"/>
            <a:ext cx="12192000" cy="3234304"/>
          </a:xfrm>
          <a:prstGeom prst="rect">
            <a:avLst/>
          </a:prstGeom>
        </p:spPr>
      </p:pic>
      <p:sp>
        <p:nvSpPr>
          <p:cNvPr id="4" name="CuadroTexto 3">
            <a:extLst>
              <a:ext uri="{FF2B5EF4-FFF2-40B4-BE49-F238E27FC236}">
                <a16:creationId xmlns:a16="http://schemas.microsoft.com/office/drawing/2014/main" id="{CEEA471E-F8B2-D2C0-768B-98E03D67EB15}"/>
              </a:ext>
            </a:extLst>
          </p:cNvPr>
          <p:cNvSpPr txBox="1"/>
          <p:nvPr/>
        </p:nvSpPr>
        <p:spPr>
          <a:xfrm>
            <a:off x="673242" y="957322"/>
            <a:ext cx="6823023" cy="827214"/>
          </a:xfrm>
          <a:prstGeom prst="rect">
            <a:avLst/>
          </a:prstGeom>
          <a:noFill/>
        </p:spPr>
        <p:txBody>
          <a:bodyPr wrap="square">
            <a:spAutoFit/>
          </a:bodyPr>
          <a:lstStyle/>
          <a:p>
            <a:pPr marL="12700" marR="5080" indent="1270">
              <a:lnSpc>
                <a:spcPct val="115799"/>
              </a:lnSpc>
              <a:spcBef>
                <a:spcPts val="100"/>
              </a:spcBef>
            </a:pPr>
            <a:r>
              <a:rPr lang="es-ES" sz="2400" b="1" spc="50" dirty="0">
                <a:solidFill>
                  <a:schemeClr val="tx1">
                    <a:lumMod val="65000"/>
                    <a:lumOff val="35000"/>
                  </a:schemeClr>
                </a:solidFill>
                <a:latin typeface="Arial"/>
                <a:cs typeface="Arial"/>
              </a:rPr>
              <a:t>Recomendaciones finales</a:t>
            </a:r>
            <a:endParaRPr lang="es-ES" sz="2400" b="1" spc="30" dirty="0">
              <a:solidFill>
                <a:schemeClr val="tx1">
                  <a:lumMod val="65000"/>
                  <a:lumOff val="35000"/>
                </a:schemeClr>
              </a:solidFill>
              <a:latin typeface="Arial"/>
              <a:cs typeface="Arial"/>
            </a:endParaRPr>
          </a:p>
          <a:p>
            <a:pPr marL="12700" marR="5080" indent="1270">
              <a:lnSpc>
                <a:spcPct val="115799"/>
              </a:lnSpc>
              <a:spcBef>
                <a:spcPts val="100"/>
              </a:spcBef>
            </a:pPr>
            <a:endParaRPr lang="es-ES" sz="1800" dirty="0">
              <a:solidFill>
                <a:schemeClr val="tx1">
                  <a:lumMod val="65000"/>
                  <a:lumOff val="35000"/>
                </a:schemeClr>
              </a:solidFill>
              <a:latin typeface="Arial"/>
              <a:cs typeface="Arial"/>
            </a:endParaRPr>
          </a:p>
        </p:txBody>
      </p:sp>
      <p:sp>
        <p:nvSpPr>
          <p:cNvPr id="6" name="CuadroTexto 5">
            <a:extLst>
              <a:ext uri="{FF2B5EF4-FFF2-40B4-BE49-F238E27FC236}">
                <a16:creationId xmlns:a16="http://schemas.microsoft.com/office/drawing/2014/main" id="{F2DE9E84-315D-5355-AFA0-6B0CED4F2330}"/>
              </a:ext>
            </a:extLst>
          </p:cNvPr>
          <p:cNvSpPr txBox="1"/>
          <p:nvPr/>
        </p:nvSpPr>
        <p:spPr>
          <a:xfrm>
            <a:off x="814944" y="1770681"/>
            <a:ext cx="10996056" cy="2633093"/>
          </a:xfrm>
          <a:prstGeom prst="rect">
            <a:avLst/>
          </a:prstGeom>
          <a:solidFill>
            <a:schemeClr val="bg1">
              <a:lumMod val="95000"/>
              <a:alpha val="65000"/>
            </a:schemeClr>
          </a:solidFill>
        </p:spPr>
        <p:txBody>
          <a:bodyPr wrap="square">
            <a:spAutoFit/>
          </a:bodyPr>
          <a:lstStyle/>
          <a:p>
            <a:pPr marL="342900" lvl="0" indent="-342900">
              <a:lnSpc>
                <a:spcPct val="107000"/>
              </a:lnSpc>
              <a:buFont typeface="+mj-lt"/>
              <a:buAutoNum type="arabicPeriod"/>
            </a:pP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Hay </a:t>
            </a:r>
            <a:r>
              <a:rPr lang="es-ES" sz="2600" b="1" spc="50" dirty="0">
                <a:solidFill>
                  <a:schemeClr val="tx1">
                    <a:lumMod val="65000"/>
                    <a:lumOff val="35000"/>
                  </a:schemeClr>
                </a:solidFill>
                <a:latin typeface="Calibri" panose="020F0502020204030204" pitchFamily="34" charset="0"/>
                <a:cs typeface="Times New Roman" panose="02020603050405020304" pitchFamily="18" charset="0"/>
              </a:rPr>
              <a:t>soluciones</a:t>
            </a: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 para todas las necesidades.</a:t>
            </a:r>
          </a:p>
          <a:p>
            <a:pPr marL="342900" lvl="0" indent="-342900">
              <a:lnSpc>
                <a:spcPct val="107000"/>
              </a:lnSpc>
              <a:buFont typeface="+mj-lt"/>
              <a:buAutoNum type="arabicPeriod"/>
            </a:pP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Es fundamental conocer de la </a:t>
            </a:r>
            <a:r>
              <a:rPr lang="es-ES" sz="2600" b="1" spc="50" dirty="0">
                <a:solidFill>
                  <a:schemeClr val="tx1">
                    <a:lumMod val="65000"/>
                    <a:lumOff val="35000"/>
                  </a:schemeClr>
                </a:solidFill>
                <a:latin typeface="Calibri" panose="020F0502020204030204" pitchFamily="34" charset="0"/>
                <a:cs typeface="Times New Roman" panose="02020603050405020304" pitchFamily="18" charset="0"/>
              </a:rPr>
              <a:t>situación de partida</a:t>
            </a: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 Auditoría.</a:t>
            </a:r>
          </a:p>
          <a:p>
            <a:pPr marL="342900" lvl="0" indent="-342900">
              <a:lnSpc>
                <a:spcPct val="107000"/>
              </a:lnSpc>
              <a:buFont typeface="+mj-lt"/>
              <a:buAutoNum type="arabicPeriod"/>
            </a:pP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Abordar </a:t>
            </a:r>
            <a:r>
              <a:rPr lang="es-ES" sz="2600" b="1" spc="50" dirty="0">
                <a:solidFill>
                  <a:schemeClr val="tx1">
                    <a:lumMod val="65000"/>
                    <a:lumOff val="35000"/>
                  </a:schemeClr>
                </a:solidFill>
                <a:latin typeface="Calibri" panose="020F0502020204030204" pitchFamily="34" charset="0"/>
                <a:cs typeface="Times New Roman" panose="02020603050405020304" pitchFamily="18" charset="0"/>
              </a:rPr>
              <a:t>1º la eficiencia </a:t>
            </a: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energética, bajar consumos. </a:t>
            </a:r>
          </a:p>
          <a:p>
            <a:pPr marL="342900" lvl="0" indent="-342900">
              <a:lnSpc>
                <a:spcPct val="107000"/>
              </a:lnSpc>
              <a:buFont typeface="+mj-lt"/>
              <a:buAutoNum type="arabicPeriod"/>
            </a:pP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Las </a:t>
            </a:r>
            <a:r>
              <a:rPr lang="es-ES" sz="2600" b="1" spc="50" dirty="0">
                <a:solidFill>
                  <a:schemeClr val="tx1">
                    <a:lumMod val="65000"/>
                    <a:lumOff val="35000"/>
                  </a:schemeClr>
                </a:solidFill>
                <a:latin typeface="Calibri" panose="020F0502020204030204" pitchFamily="34" charset="0"/>
                <a:cs typeface="Times New Roman" panose="02020603050405020304" pitchFamily="18" charset="0"/>
              </a:rPr>
              <a:t>ayudas</a:t>
            </a: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 son importantes, pero no imprescindibles</a:t>
            </a:r>
          </a:p>
          <a:p>
            <a:pPr marL="342900" lvl="0" indent="-342900">
              <a:lnSpc>
                <a:spcPct val="107000"/>
              </a:lnSpc>
              <a:buFont typeface="+mj-lt"/>
              <a:buAutoNum type="arabicPeriod"/>
            </a:pP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Buscar la </a:t>
            </a:r>
            <a:r>
              <a:rPr lang="es-ES" sz="2600" b="1" spc="50" dirty="0">
                <a:solidFill>
                  <a:schemeClr val="tx1">
                    <a:lumMod val="65000"/>
                    <a:lumOff val="35000"/>
                  </a:schemeClr>
                </a:solidFill>
                <a:latin typeface="Calibri" panose="020F0502020204030204" pitchFamily="34" charset="0"/>
                <a:cs typeface="Times New Roman" panose="02020603050405020304" pitchFamily="18" charset="0"/>
              </a:rPr>
              <a:t>solución más rentable</a:t>
            </a: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 no la más barata. Comparar con criterio</a:t>
            </a:r>
          </a:p>
          <a:p>
            <a:pPr marL="342900" indent="-342900">
              <a:buFont typeface="+mj-lt"/>
              <a:buAutoNum type="arabicPeriod"/>
            </a:pP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Buscar </a:t>
            </a:r>
            <a:r>
              <a:rPr lang="es-ES" sz="2600" b="1" spc="50" dirty="0">
                <a:solidFill>
                  <a:schemeClr val="tx1">
                    <a:lumMod val="65000"/>
                    <a:lumOff val="35000"/>
                  </a:schemeClr>
                </a:solidFill>
                <a:latin typeface="Calibri" panose="020F0502020204030204" pitchFamily="34" charset="0"/>
                <a:cs typeface="Times New Roman" panose="02020603050405020304" pitchFamily="18" charset="0"/>
              </a:rPr>
              <a:t>asesoramiento independiente</a:t>
            </a:r>
            <a:r>
              <a:rPr lang="es-ES" sz="2600" spc="50" dirty="0">
                <a:solidFill>
                  <a:schemeClr val="tx1">
                    <a:lumMod val="65000"/>
                    <a:lumOff val="35000"/>
                  </a:schemeClr>
                </a:solidFill>
                <a:latin typeface="Calibri" panose="020F0502020204030204" pitchFamily="34" charset="0"/>
                <a:cs typeface="Times New Roman" panose="02020603050405020304" pitchFamily="18" charset="0"/>
              </a:rPr>
              <a:t>. AIMCRA</a:t>
            </a:r>
            <a:endParaRPr lang="es-ES" sz="2600" spc="50" dirty="0">
              <a:solidFill>
                <a:schemeClr val="tx1">
                  <a:lumMod val="65000"/>
                  <a:lumOff val="35000"/>
                </a:schemeClr>
              </a:solidFill>
              <a:latin typeface="Arial"/>
              <a:cs typeface="Arial"/>
            </a:endParaRPr>
          </a:p>
        </p:txBody>
      </p:sp>
      <p:pic>
        <p:nvPicPr>
          <p:cNvPr id="12" name="Imagen 11">
            <a:extLst>
              <a:ext uri="{FF2B5EF4-FFF2-40B4-BE49-F238E27FC236}">
                <a16:creationId xmlns:a16="http://schemas.microsoft.com/office/drawing/2014/main" id="{CB079AF8-E8C0-413C-ED5F-9EA311100FE2}"/>
              </a:ext>
            </a:extLst>
          </p:cNvPr>
          <p:cNvPicPr>
            <a:picLocks noChangeAspect="1"/>
          </p:cNvPicPr>
          <p:nvPr/>
        </p:nvPicPr>
        <p:blipFill>
          <a:blip r:embed="rId3"/>
          <a:stretch>
            <a:fillRect/>
          </a:stretch>
        </p:blipFill>
        <p:spPr>
          <a:xfrm>
            <a:off x="4084754" y="7420964"/>
            <a:ext cx="634039" cy="719390"/>
          </a:xfrm>
          <a:prstGeom prst="rect">
            <a:avLst/>
          </a:prstGeom>
        </p:spPr>
      </p:pic>
      <p:pic>
        <p:nvPicPr>
          <p:cNvPr id="13" name="Imagen 12">
            <a:extLst>
              <a:ext uri="{FF2B5EF4-FFF2-40B4-BE49-F238E27FC236}">
                <a16:creationId xmlns:a16="http://schemas.microsoft.com/office/drawing/2014/main" id="{4864837F-6246-ACB5-3463-1014DF846C3B}"/>
              </a:ext>
            </a:extLst>
          </p:cNvPr>
          <p:cNvPicPr>
            <a:picLocks noChangeAspect="1"/>
          </p:cNvPicPr>
          <p:nvPr/>
        </p:nvPicPr>
        <p:blipFill>
          <a:blip r:embed="rId3"/>
          <a:stretch>
            <a:fillRect/>
          </a:stretch>
        </p:blipFill>
        <p:spPr>
          <a:xfrm>
            <a:off x="2209800" y="4648187"/>
            <a:ext cx="860685" cy="976546"/>
          </a:xfrm>
          <a:prstGeom prst="rect">
            <a:avLst/>
          </a:prstGeom>
        </p:spPr>
      </p:pic>
      <p:sp>
        <p:nvSpPr>
          <p:cNvPr id="16" name="object 16">
            <a:extLst>
              <a:ext uri="{FF2B5EF4-FFF2-40B4-BE49-F238E27FC236}">
                <a16:creationId xmlns:a16="http://schemas.microsoft.com/office/drawing/2014/main" id="{8ED3324A-6F98-E7E0-DB98-8AD0782D9513}"/>
              </a:ext>
            </a:extLst>
          </p:cNvPr>
          <p:cNvSpPr/>
          <p:nvPr/>
        </p:nvSpPr>
        <p:spPr>
          <a:xfrm>
            <a:off x="9220200" y="4343400"/>
            <a:ext cx="5123180" cy="6018530"/>
          </a:xfrm>
          <a:custGeom>
            <a:avLst/>
            <a:gdLst/>
            <a:ahLst/>
            <a:cxnLst/>
            <a:rect l="l" t="t" r="r" b="b"/>
            <a:pathLst>
              <a:path w="5123180" h="6018530">
                <a:moveTo>
                  <a:pt x="1081532" y="708952"/>
                </a:moveTo>
                <a:lnTo>
                  <a:pt x="1079309" y="660565"/>
                </a:lnTo>
                <a:lnTo>
                  <a:pt x="1072794" y="613371"/>
                </a:lnTo>
                <a:lnTo>
                  <a:pt x="1062177" y="567575"/>
                </a:lnTo>
                <a:lnTo>
                  <a:pt x="1047635" y="523354"/>
                </a:lnTo>
                <a:lnTo>
                  <a:pt x="1029373" y="480910"/>
                </a:lnTo>
                <a:lnTo>
                  <a:pt x="1007592" y="440423"/>
                </a:lnTo>
                <a:lnTo>
                  <a:pt x="982459" y="402094"/>
                </a:lnTo>
                <a:lnTo>
                  <a:pt x="954189" y="366102"/>
                </a:lnTo>
                <a:lnTo>
                  <a:pt x="922959" y="332638"/>
                </a:lnTo>
                <a:lnTo>
                  <a:pt x="888961" y="301891"/>
                </a:lnTo>
                <a:lnTo>
                  <a:pt x="852411" y="274053"/>
                </a:lnTo>
                <a:lnTo>
                  <a:pt x="813473" y="249313"/>
                </a:lnTo>
                <a:lnTo>
                  <a:pt x="772363" y="227850"/>
                </a:lnTo>
                <a:lnTo>
                  <a:pt x="729259" y="209880"/>
                </a:lnTo>
                <a:lnTo>
                  <a:pt x="684352" y="195567"/>
                </a:lnTo>
                <a:lnTo>
                  <a:pt x="637832" y="185102"/>
                </a:lnTo>
                <a:lnTo>
                  <a:pt x="589915" y="178689"/>
                </a:lnTo>
                <a:lnTo>
                  <a:pt x="563168" y="177507"/>
                </a:lnTo>
                <a:lnTo>
                  <a:pt x="560565" y="155232"/>
                </a:lnTo>
                <a:lnTo>
                  <a:pt x="545160" y="112864"/>
                </a:lnTo>
                <a:lnTo>
                  <a:pt x="520992" y="75488"/>
                </a:lnTo>
                <a:lnTo>
                  <a:pt x="515543" y="70129"/>
                </a:lnTo>
                <a:lnTo>
                  <a:pt x="515543" y="201345"/>
                </a:lnTo>
                <a:lnTo>
                  <a:pt x="507682" y="249224"/>
                </a:lnTo>
                <a:lnTo>
                  <a:pt x="485787" y="290842"/>
                </a:lnTo>
                <a:lnTo>
                  <a:pt x="452424" y="323697"/>
                </a:lnTo>
                <a:lnTo>
                  <a:pt x="410133" y="345249"/>
                </a:lnTo>
                <a:lnTo>
                  <a:pt x="361492" y="352996"/>
                </a:lnTo>
                <a:lnTo>
                  <a:pt x="325335" y="352996"/>
                </a:lnTo>
                <a:lnTo>
                  <a:pt x="325335" y="273164"/>
                </a:lnTo>
                <a:lnTo>
                  <a:pt x="325335" y="129641"/>
                </a:lnTo>
                <a:lnTo>
                  <a:pt x="325335" y="49644"/>
                </a:lnTo>
                <a:lnTo>
                  <a:pt x="361492" y="49644"/>
                </a:lnTo>
                <a:lnTo>
                  <a:pt x="410133" y="57391"/>
                </a:lnTo>
                <a:lnTo>
                  <a:pt x="452424" y="78955"/>
                </a:lnTo>
                <a:lnTo>
                  <a:pt x="485787" y="111810"/>
                </a:lnTo>
                <a:lnTo>
                  <a:pt x="507682" y="153441"/>
                </a:lnTo>
                <a:lnTo>
                  <a:pt x="515543" y="201345"/>
                </a:lnTo>
                <a:lnTo>
                  <a:pt x="515543" y="70129"/>
                </a:lnTo>
                <a:lnTo>
                  <a:pt x="451332" y="20497"/>
                </a:lnTo>
                <a:lnTo>
                  <a:pt x="408317" y="5321"/>
                </a:lnTo>
                <a:lnTo>
                  <a:pt x="361492" y="0"/>
                </a:lnTo>
                <a:lnTo>
                  <a:pt x="300126" y="0"/>
                </a:lnTo>
                <a:lnTo>
                  <a:pt x="290309" y="1943"/>
                </a:lnTo>
                <a:lnTo>
                  <a:pt x="282295" y="7264"/>
                </a:lnTo>
                <a:lnTo>
                  <a:pt x="276898" y="15151"/>
                </a:lnTo>
                <a:lnTo>
                  <a:pt x="274916" y="24828"/>
                </a:lnTo>
                <a:lnTo>
                  <a:pt x="274916" y="104736"/>
                </a:lnTo>
                <a:lnTo>
                  <a:pt x="111353" y="104736"/>
                </a:lnTo>
                <a:lnTo>
                  <a:pt x="101536" y="106692"/>
                </a:lnTo>
                <a:lnTo>
                  <a:pt x="93522" y="112001"/>
                </a:lnTo>
                <a:lnTo>
                  <a:pt x="88112" y="119900"/>
                </a:lnTo>
                <a:lnTo>
                  <a:pt x="86131" y="129578"/>
                </a:lnTo>
                <a:lnTo>
                  <a:pt x="88112" y="139230"/>
                </a:lnTo>
                <a:lnTo>
                  <a:pt x="93522" y="147129"/>
                </a:lnTo>
                <a:lnTo>
                  <a:pt x="101536" y="152450"/>
                </a:lnTo>
                <a:lnTo>
                  <a:pt x="111353" y="154393"/>
                </a:lnTo>
                <a:lnTo>
                  <a:pt x="274916" y="154393"/>
                </a:lnTo>
                <a:lnTo>
                  <a:pt x="274916" y="248272"/>
                </a:lnTo>
                <a:lnTo>
                  <a:pt x="111353" y="248272"/>
                </a:lnTo>
                <a:lnTo>
                  <a:pt x="101536" y="250228"/>
                </a:lnTo>
                <a:lnTo>
                  <a:pt x="93522" y="255549"/>
                </a:lnTo>
                <a:lnTo>
                  <a:pt x="88112" y="263436"/>
                </a:lnTo>
                <a:lnTo>
                  <a:pt x="86131" y="273100"/>
                </a:lnTo>
                <a:lnTo>
                  <a:pt x="88112" y="282778"/>
                </a:lnTo>
                <a:lnTo>
                  <a:pt x="93522" y="290664"/>
                </a:lnTo>
                <a:lnTo>
                  <a:pt x="101536" y="295986"/>
                </a:lnTo>
                <a:lnTo>
                  <a:pt x="111353" y="297929"/>
                </a:lnTo>
                <a:lnTo>
                  <a:pt x="274916" y="297929"/>
                </a:lnTo>
                <a:lnTo>
                  <a:pt x="274916" y="377837"/>
                </a:lnTo>
                <a:lnTo>
                  <a:pt x="276898" y="387502"/>
                </a:lnTo>
                <a:lnTo>
                  <a:pt x="282295" y="395389"/>
                </a:lnTo>
                <a:lnTo>
                  <a:pt x="290309" y="400710"/>
                </a:lnTo>
                <a:lnTo>
                  <a:pt x="300126" y="402653"/>
                </a:lnTo>
                <a:lnTo>
                  <a:pt x="361492" y="402653"/>
                </a:lnTo>
                <a:lnTo>
                  <a:pt x="408317" y="397332"/>
                </a:lnTo>
                <a:lnTo>
                  <a:pt x="451332" y="382155"/>
                </a:lnTo>
                <a:lnTo>
                  <a:pt x="489305" y="358368"/>
                </a:lnTo>
                <a:lnTo>
                  <a:pt x="494753" y="352996"/>
                </a:lnTo>
                <a:lnTo>
                  <a:pt x="520992" y="327177"/>
                </a:lnTo>
                <a:lnTo>
                  <a:pt x="545160" y="289788"/>
                </a:lnTo>
                <a:lnTo>
                  <a:pt x="560565" y="247434"/>
                </a:lnTo>
                <a:lnTo>
                  <a:pt x="562940" y="227203"/>
                </a:lnTo>
                <a:lnTo>
                  <a:pt x="587921" y="228371"/>
                </a:lnTo>
                <a:lnTo>
                  <a:pt x="633818" y="234886"/>
                </a:lnTo>
                <a:lnTo>
                  <a:pt x="678268" y="245478"/>
                </a:lnTo>
                <a:lnTo>
                  <a:pt x="721042" y="259956"/>
                </a:lnTo>
                <a:lnTo>
                  <a:pt x="761936" y="278117"/>
                </a:lnTo>
                <a:lnTo>
                  <a:pt x="800747" y="299758"/>
                </a:lnTo>
                <a:lnTo>
                  <a:pt x="837285" y="324662"/>
                </a:lnTo>
                <a:lnTo>
                  <a:pt x="871308" y="352640"/>
                </a:lnTo>
                <a:lnTo>
                  <a:pt x="902639" y="383489"/>
                </a:lnTo>
                <a:lnTo>
                  <a:pt x="931062" y="417004"/>
                </a:lnTo>
                <a:lnTo>
                  <a:pt x="956360" y="452970"/>
                </a:lnTo>
                <a:lnTo>
                  <a:pt x="978331" y="491185"/>
                </a:lnTo>
                <a:lnTo>
                  <a:pt x="996784" y="531456"/>
                </a:lnTo>
                <a:lnTo>
                  <a:pt x="1011491" y="573570"/>
                </a:lnTo>
                <a:lnTo>
                  <a:pt x="1022248" y="617321"/>
                </a:lnTo>
                <a:lnTo>
                  <a:pt x="1028852" y="662520"/>
                </a:lnTo>
                <a:lnTo>
                  <a:pt x="1031100" y="708952"/>
                </a:lnTo>
                <a:lnTo>
                  <a:pt x="1028852" y="755383"/>
                </a:lnTo>
                <a:lnTo>
                  <a:pt x="1022248" y="800582"/>
                </a:lnTo>
                <a:lnTo>
                  <a:pt x="1011491" y="844346"/>
                </a:lnTo>
                <a:lnTo>
                  <a:pt x="996784" y="886460"/>
                </a:lnTo>
                <a:lnTo>
                  <a:pt x="978331" y="926731"/>
                </a:lnTo>
                <a:lnTo>
                  <a:pt x="956360" y="964946"/>
                </a:lnTo>
                <a:lnTo>
                  <a:pt x="931062" y="1000912"/>
                </a:lnTo>
                <a:lnTo>
                  <a:pt x="902639" y="1034415"/>
                </a:lnTo>
                <a:lnTo>
                  <a:pt x="871308" y="1065263"/>
                </a:lnTo>
                <a:lnTo>
                  <a:pt x="837285" y="1093241"/>
                </a:lnTo>
                <a:lnTo>
                  <a:pt x="800747" y="1118158"/>
                </a:lnTo>
                <a:lnTo>
                  <a:pt x="761936" y="1139786"/>
                </a:lnTo>
                <a:lnTo>
                  <a:pt x="721042" y="1157947"/>
                </a:lnTo>
                <a:lnTo>
                  <a:pt x="678268" y="1172438"/>
                </a:lnTo>
                <a:lnTo>
                  <a:pt x="633818" y="1183030"/>
                </a:lnTo>
                <a:lnTo>
                  <a:pt x="587921" y="1189532"/>
                </a:lnTo>
                <a:lnTo>
                  <a:pt x="541794" y="1191704"/>
                </a:lnTo>
                <a:lnTo>
                  <a:pt x="541794" y="792861"/>
                </a:lnTo>
                <a:lnTo>
                  <a:pt x="541794" y="764400"/>
                </a:lnTo>
                <a:lnTo>
                  <a:pt x="672566" y="764400"/>
                </a:lnTo>
                <a:lnTo>
                  <a:pt x="718705" y="759155"/>
                </a:lnTo>
                <a:lnTo>
                  <a:pt x="761098" y="744207"/>
                </a:lnTo>
                <a:lnTo>
                  <a:pt x="798525" y="720763"/>
                </a:lnTo>
                <a:lnTo>
                  <a:pt x="804633" y="714743"/>
                </a:lnTo>
                <a:lnTo>
                  <a:pt x="829754" y="690016"/>
                </a:lnTo>
                <a:lnTo>
                  <a:pt x="853567" y="653173"/>
                </a:lnTo>
                <a:lnTo>
                  <a:pt x="868756" y="611428"/>
                </a:lnTo>
                <a:lnTo>
                  <a:pt x="871169" y="590804"/>
                </a:lnTo>
                <a:lnTo>
                  <a:pt x="874077" y="565975"/>
                </a:lnTo>
                <a:lnTo>
                  <a:pt x="872109" y="556310"/>
                </a:lnTo>
                <a:lnTo>
                  <a:pt x="866698" y="548411"/>
                </a:lnTo>
                <a:lnTo>
                  <a:pt x="858685" y="543090"/>
                </a:lnTo>
                <a:lnTo>
                  <a:pt x="848880" y="541147"/>
                </a:lnTo>
                <a:lnTo>
                  <a:pt x="821537" y="541147"/>
                </a:lnTo>
                <a:lnTo>
                  <a:pt x="821537" y="590804"/>
                </a:lnTo>
                <a:lnTo>
                  <a:pt x="803694" y="639813"/>
                </a:lnTo>
                <a:lnTo>
                  <a:pt x="770559" y="679119"/>
                </a:lnTo>
                <a:lnTo>
                  <a:pt x="725665" y="705256"/>
                </a:lnTo>
                <a:lnTo>
                  <a:pt x="672566" y="714743"/>
                </a:lnTo>
                <a:lnTo>
                  <a:pt x="565289" y="714743"/>
                </a:lnTo>
                <a:lnTo>
                  <a:pt x="583133" y="665734"/>
                </a:lnTo>
                <a:lnTo>
                  <a:pt x="616280" y="626427"/>
                </a:lnTo>
                <a:lnTo>
                  <a:pt x="661162" y="600290"/>
                </a:lnTo>
                <a:lnTo>
                  <a:pt x="714273" y="590804"/>
                </a:lnTo>
                <a:lnTo>
                  <a:pt x="821537" y="590804"/>
                </a:lnTo>
                <a:lnTo>
                  <a:pt x="821537" y="541147"/>
                </a:lnTo>
                <a:lnTo>
                  <a:pt x="714273" y="541147"/>
                </a:lnTo>
                <a:lnTo>
                  <a:pt x="668121" y="546392"/>
                </a:lnTo>
                <a:lnTo>
                  <a:pt x="625729" y="561340"/>
                </a:lnTo>
                <a:lnTo>
                  <a:pt x="588302" y="584796"/>
                </a:lnTo>
                <a:lnTo>
                  <a:pt x="557072" y="615543"/>
                </a:lnTo>
                <a:lnTo>
                  <a:pt x="533260" y="652386"/>
                </a:lnTo>
                <a:lnTo>
                  <a:pt x="518071" y="694131"/>
                </a:lnTo>
                <a:lnTo>
                  <a:pt x="517410" y="699706"/>
                </a:lnTo>
                <a:lnTo>
                  <a:pt x="497459" y="668832"/>
                </a:lnTo>
                <a:lnTo>
                  <a:pt x="489254" y="660755"/>
                </a:lnTo>
                <a:lnTo>
                  <a:pt x="489254" y="768045"/>
                </a:lnTo>
                <a:lnTo>
                  <a:pt x="382028" y="768045"/>
                </a:lnTo>
                <a:lnTo>
                  <a:pt x="328930" y="758558"/>
                </a:lnTo>
                <a:lnTo>
                  <a:pt x="284035" y="732421"/>
                </a:lnTo>
                <a:lnTo>
                  <a:pt x="250888" y="693102"/>
                </a:lnTo>
                <a:lnTo>
                  <a:pt x="233045" y="644093"/>
                </a:lnTo>
                <a:lnTo>
                  <a:pt x="340271" y="644093"/>
                </a:lnTo>
                <a:lnTo>
                  <a:pt x="393382" y="653580"/>
                </a:lnTo>
                <a:lnTo>
                  <a:pt x="438277" y="679716"/>
                </a:lnTo>
                <a:lnTo>
                  <a:pt x="471411" y="719035"/>
                </a:lnTo>
                <a:lnTo>
                  <a:pt x="489254" y="768045"/>
                </a:lnTo>
                <a:lnTo>
                  <a:pt x="489254" y="660755"/>
                </a:lnTo>
                <a:lnTo>
                  <a:pt x="428802" y="614641"/>
                </a:lnTo>
                <a:lnTo>
                  <a:pt x="386410" y="599694"/>
                </a:lnTo>
                <a:lnTo>
                  <a:pt x="340271" y="594436"/>
                </a:lnTo>
                <a:lnTo>
                  <a:pt x="205714" y="594436"/>
                </a:lnTo>
                <a:lnTo>
                  <a:pt x="195897" y="596392"/>
                </a:lnTo>
                <a:lnTo>
                  <a:pt x="187883" y="601713"/>
                </a:lnTo>
                <a:lnTo>
                  <a:pt x="182473" y="609600"/>
                </a:lnTo>
                <a:lnTo>
                  <a:pt x="180492" y="619277"/>
                </a:lnTo>
                <a:lnTo>
                  <a:pt x="185826" y="664718"/>
                </a:lnTo>
                <a:lnTo>
                  <a:pt x="201015" y="706462"/>
                </a:lnTo>
                <a:lnTo>
                  <a:pt x="224840" y="743305"/>
                </a:lnTo>
                <a:lnTo>
                  <a:pt x="256070" y="774052"/>
                </a:lnTo>
                <a:lnTo>
                  <a:pt x="293484" y="797509"/>
                </a:lnTo>
                <a:lnTo>
                  <a:pt x="335876" y="812457"/>
                </a:lnTo>
                <a:lnTo>
                  <a:pt x="382028" y="817702"/>
                </a:lnTo>
                <a:lnTo>
                  <a:pt x="491375" y="817702"/>
                </a:lnTo>
                <a:lnTo>
                  <a:pt x="491375" y="1189228"/>
                </a:lnTo>
                <a:lnTo>
                  <a:pt x="447713" y="1183030"/>
                </a:lnTo>
                <a:lnTo>
                  <a:pt x="403263" y="1172438"/>
                </a:lnTo>
                <a:lnTo>
                  <a:pt x="360489" y="1157947"/>
                </a:lnTo>
                <a:lnTo>
                  <a:pt x="319595" y="1139786"/>
                </a:lnTo>
                <a:lnTo>
                  <a:pt x="280784" y="1118158"/>
                </a:lnTo>
                <a:lnTo>
                  <a:pt x="244259" y="1093241"/>
                </a:lnTo>
                <a:lnTo>
                  <a:pt x="210223" y="1065263"/>
                </a:lnTo>
                <a:lnTo>
                  <a:pt x="178904" y="1034415"/>
                </a:lnTo>
                <a:lnTo>
                  <a:pt x="150482" y="1000912"/>
                </a:lnTo>
                <a:lnTo>
                  <a:pt x="125183" y="964946"/>
                </a:lnTo>
                <a:lnTo>
                  <a:pt x="103212" y="926731"/>
                </a:lnTo>
                <a:lnTo>
                  <a:pt x="84759" y="886460"/>
                </a:lnTo>
                <a:lnTo>
                  <a:pt x="70053" y="844346"/>
                </a:lnTo>
                <a:lnTo>
                  <a:pt x="59296" y="800582"/>
                </a:lnTo>
                <a:lnTo>
                  <a:pt x="52692" y="755383"/>
                </a:lnTo>
                <a:lnTo>
                  <a:pt x="50444" y="708952"/>
                </a:lnTo>
                <a:lnTo>
                  <a:pt x="48463" y="699287"/>
                </a:lnTo>
                <a:lnTo>
                  <a:pt x="43053" y="691388"/>
                </a:lnTo>
                <a:lnTo>
                  <a:pt x="35039" y="686066"/>
                </a:lnTo>
                <a:lnTo>
                  <a:pt x="25222" y="684123"/>
                </a:lnTo>
                <a:lnTo>
                  <a:pt x="15405" y="686066"/>
                </a:lnTo>
                <a:lnTo>
                  <a:pt x="7391" y="691388"/>
                </a:lnTo>
                <a:lnTo>
                  <a:pt x="1981" y="699287"/>
                </a:lnTo>
                <a:lnTo>
                  <a:pt x="0" y="708952"/>
                </a:lnTo>
                <a:lnTo>
                  <a:pt x="2222" y="757351"/>
                </a:lnTo>
                <a:lnTo>
                  <a:pt x="8737" y="804545"/>
                </a:lnTo>
                <a:lnTo>
                  <a:pt x="19354" y="850341"/>
                </a:lnTo>
                <a:lnTo>
                  <a:pt x="33896" y="894549"/>
                </a:lnTo>
                <a:lnTo>
                  <a:pt x="52146" y="936993"/>
                </a:lnTo>
                <a:lnTo>
                  <a:pt x="73939" y="977480"/>
                </a:lnTo>
                <a:lnTo>
                  <a:pt x="99072" y="1015822"/>
                </a:lnTo>
                <a:lnTo>
                  <a:pt x="127342" y="1051814"/>
                </a:lnTo>
                <a:lnTo>
                  <a:pt x="158572" y="1085278"/>
                </a:lnTo>
                <a:lnTo>
                  <a:pt x="192557" y="1116025"/>
                </a:lnTo>
                <a:lnTo>
                  <a:pt x="229120" y="1143863"/>
                </a:lnTo>
                <a:lnTo>
                  <a:pt x="268058" y="1168603"/>
                </a:lnTo>
                <a:lnTo>
                  <a:pt x="309168" y="1190066"/>
                </a:lnTo>
                <a:lnTo>
                  <a:pt x="352272" y="1208036"/>
                </a:lnTo>
                <a:lnTo>
                  <a:pt x="397179" y="1222349"/>
                </a:lnTo>
                <a:lnTo>
                  <a:pt x="443699" y="1232814"/>
                </a:lnTo>
                <a:lnTo>
                  <a:pt x="491617" y="1239227"/>
                </a:lnTo>
                <a:lnTo>
                  <a:pt x="513207" y="1240193"/>
                </a:lnTo>
                <a:lnTo>
                  <a:pt x="516585" y="1240853"/>
                </a:lnTo>
                <a:lnTo>
                  <a:pt x="518718" y="1240434"/>
                </a:lnTo>
                <a:lnTo>
                  <a:pt x="540766" y="1241399"/>
                </a:lnTo>
                <a:lnTo>
                  <a:pt x="589915" y="1239227"/>
                </a:lnTo>
                <a:lnTo>
                  <a:pt x="637832" y="1232814"/>
                </a:lnTo>
                <a:lnTo>
                  <a:pt x="684352" y="1222349"/>
                </a:lnTo>
                <a:lnTo>
                  <a:pt x="729259" y="1208036"/>
                </a:lnTo>
                <a:lnTo>
                  <a:pt x="772363" y="1190066"/>
                </a:lnTo>
                <a:lnTo>
                  <a:pt x="813473" y="1168603"/>
                </a:lnTo>
                <a:lnTo>
                  <a:pt x="852411" y="1143863"/>
                </a:lnTo>
                <a:lnTo>
                  <a:pt x="888961" y="1116025"/>
                </a:lnTo>
                <a:lnTo>
                  <a:pt x="922959" y="1085278"/>
                </a:lnTo>
                <a:lnTo>
                  <a:pt x="954189" y="1051814"/>
                </a:lnTo>
                <a:lnTo>
                  <a:pt x="982459" y="1015822"/>
                </a:lnTo>
                <a:lnTo>
                  <a:pt x="1007592" y="977480"/>
                </a:lnTo>
                <a:lnTo>
                  <a:pt x="1029373" y="936993"/>
                </a:lnTo>
                <a:lnTo>
                  <a:pt x="1047635" y="894549"/>
                </a:lnTo>
                <a:lnTo>
                  <a:pt x="1062177" y="850341"/>
                </a:lnTo>
                <a:lnTo>
                  <a:pt x="1072794" y="804545"/>
                </a:lnTo>
                <a:lnTo>
                  <a:pt x="1079309" y="757351"/>
                </a:lnTo>
                <a:lnTo>
                  <a:pt x="1081532" y="708952"/>
                </a:lnTo>
                <a:close/>
              </a:path>
              <a:path w="5123180" h="6018530">
                <a:moveTo>
                  <a:pt x="4751400" y="5132298"/>
                </a:moveTo>
                <a:lnTo>
                  <a:pt x="4746841" y="5092776"/>
                </a:lnTo>
                <a:lnTo>
                  <a:pt x="4734166" y="5047412"/>
                </a:lnTo>
                <a:lnTo>
                  <a:pt x="4714900" y="4997793"/>
                </a:lnTo>
                <a:lnTo>
                  <a:pt x="4694821" y="4954752"/>
                </a:lnTo>
                <a:lnTo>
                  <a:pt x="4694821" y="5132298"/>
                </a:lnTo>
                <a:lnTo>
                  <a:pt x="4690275" y="5177320"/>
                </a:lnTo>
                <a:lnTo>
                  <a:pt x="4677219" y="5219281"/>
                </a:lnTo>
                <a:lnTo>
                  <a:pt x="4656569" y="5257266"/>
                </a:lnTo>
                <a:lnTo>
                  <a:pt x="4629226" y="5290388"/>
                </a:lnTo>
                <a:lnTo>
                  <a:pt x="4596104" y="5317731"/>
                </a:lnTo>
                <a:lnTo>
                  <a:pt x="4558119" y="5338369"/>
                </a:lnTo>
                <a:lnTo>
                  <a:pt x="4516145" y="5351424"/>
                </a:lnTo>
                <a:lnTo>
                  <a:pt x="4471124" y="5355983"/>
                </a:lnTo>
                <a:lnTo>
                  <a:pt x="4426102" y="5351424"/>
                </a:lnTo>
                <a:lnTo>
                  <a:pt x="4384129" y="5338369"/>
                </a:lnTo>
                <a:lnTo>
                  <a:pt x="4346143" y="5317731"/>
                </a:lnTo>
                <a:lnTo>
                  <a:pt x="4313021" y="5290388"/>
                </a:lnTo>
                <a:lnTo>
                  <a:pt x="4285678" y="5257266"/>
                </a:lnTo>
                <a:lnTo>
                  <a:pt x="4265028" y="5219281"/>
                </a:lnTo>
                <a:lnTo>
                  <a:pt x="4251972" y="5177320"/>
                </a:lnTo>
                <a:lnTo>
                  <a:pt x="4247426" y="5132298"/>
                </a:lnTo>
                <a:lnTo>
                  <a:pt x="4251566" y="5099697"/>
                </a:lnTo>
                <a:lnTo>
                  <a:pt x="4263136" y="5060620"/>
                </a:lnTo>
                <a:lnTo>
                  <a:pt x="4280865" y="5016563"/>
                </a:lnTo>
                <a:lnTo>
                  <a:pt x="4303509" y="4969002"/>
                </a:lnTo>
                <a:lnTo>
                  <a:pt x="4329760" y="4919434"/>
                </a:lnTo>
                <a:lnTo>
                  <a:pt x="4358386" y="4869345"/>
                </a:lnTo>
                <a:lnTo>
                  <a:pt x="4388104" y="4820234"/>
                </a:lnTo>
                <a:lnTo>
                  <a:pt x="4417644" y="4773574"/>
                </a:lnTo>
                <a:lnTo>
                  <a:pt x="4445736" y="4730864"/>
                </a:lnTo>
                <a:lnTo>
                  <a:pt x="4471124" y="4693602"/>
                </a:lnTo>
                <a:lnTo>
                  <a:pt x="4496511" y="4730864"/>
                </a:lnTo>
                <a:lnTo>
                  <a:pt x="4524603" y="4773574"/>
                </a:lnTo>
                <a:lnTo>
                  <a:pt x="4554144" y="4820234"/>
                </a:lnTo>
                <a:lnTo>
                  <a:pt x="4583862" y="4869345"/>
                </a:lnTo>
                <a:lnTo>
                  <a:pt x="4612487" y="4919434"/>
                </a:lnTo>
                <a:lnTo>
                  <a:pt x="4638751" y="4969002"/>
                </a:lnTo>
                <a:lnTo>
                  <a:pt x="4661382" y="5016563"/>
                </a:lnTo>
                <a:lnTo>
                  <a:pt x="4679112" y="5060620"/>
                </a:lnTo>
                <a:lnTo>
                  <a:pt x="4690681" y="5099697"/>
                </a:lnTo>
                <a:lnTo>
                  <a:pt x="4694821" y="5132298"/>
                </a:lnTo>
                <a:lnTo>
                  <a:pt x="4694821" y="4954752"/>
                </a:lnTo>
                <a:lnTo>
                  <a:pt x="4662614" y="4892345"/>
                </a:lnTo>
                <a:lnTo>
                  <a:pt x="4632617" y="4839754"/>
                </a:lnTo>
                <a:lnTo>
                  <a:pt x="4602073" y="4789398"/>
                </a:lnTo>
                <a:lnTo>
                  <a:pt x="4572495" y="4742904"/>
                </a:lnTo>
                <a:lnTo>
                  <a:pt x="4545393" y="4701895"/>
                </a:lnTo>
                <a:lnTo>
                  <a:pt x="4539729" y="4693602"/>
                </a:lnTo>
                <a:lnTo>
                  <a:pt x="4522279" y="4667999"/>
                </a:lnTo>
                <a:lnTo>
                  <a:pt x="4504664" y="4642828"/>
                </a:lnTo>
                <a:lnTo>
                  <a:pt x="4494060" y="4628007"/>
                </a:lnTo>
                <a:lnTo>
                  <a:pt x="4483913" y="4619739"/>
                </a:lnTo>
                <a:lnTo>
                  <a:pt x="4471124" y="4616983"/>
                </a:lnTo>
                <a:lnTo>
                  <a:pt x="4458335" y="4619739"/>
                </a:lnTo>
                <a:lnTo>
                  <a:pt x="4419968" y="4667999"/>
                </a:lnTo>
                <a:lnTo>
                  <a:pt x="4396854" y="4701895"/>
                </a:lnTo>
                <a:lnTo>
                  <a:pt x="4369752" y="4742904"/>
                </a:lnTo>
                <a:lnTo>
                  <a:pt x="4340174" y="4789398"/>
                </a:lnTo>
                <a:lnTo>
                  <a:pt x="4309630" y="4839754"/>
                </a:lnTo>
                <a:lnTo>
                  <a:pt x="4279633" y="4892345"/>
                </a:lnTo>
                <a:lnTo>
                  <a:pt x="4251706" y="4945570"/>
                </a:lnTo>
                <a:lnTo>
                  <a:pt x="4227347" y="4997793"/>
                </a:lnTo>
                <a:lnTo>
                  <a:pt x="4208081" y="5047412"/>
                </a:lnTo>
                <a:lnTo>
                  <a:pt x="4195407" y="5092776"/>
                </a:lnTo>
                <a:lnTo>
                  <a:pt x="4190847" y="5132298"/>
                </a:lnTo>
                <a:lnTo>
                  <a:pt x="4194518" y="5177688"/>
                </a:lnTo>
                <a:lnTo>
                  <a:pt x="4205160" y="5220779"/>
                </a:lnTo>
                <a:lnTo>
                  <a:pt x="4222178" y="5260975"/>
                </a:lnTo>
                <a:lnTo>
                  <a:pt x="4244987" y="5297703"/>
                </a:lnTo>
                <a:lnTo>
                  <a:pt x="4273029" y="5330380"/>
                </a:lnTo>
                <a:lnTo>
                  <a:pt x="4305693" y="5358422"/>
                </a:lnTo>
                <a:lnTo>
                  <a:pt x="4342422" y="5381244"/>
                </a:lnTo>
                <a:lnTo>
                  <a:pt x="4382617" y="5398262"/>
                </a:lnTo>
                <a:lnTo>
                  <a:pt x="4425721" y="5408892"/>
                </a:lnTo>
                <a:lnTo>
                  <a:pt x="4471124" y="5412575"/>
                </a:lnTo>
                <a:lnTo>
                  <a:pt x="4516526" y="5408892"/>
                </a:lnTo>
                <a:lnTo>
                  <a:pt x="4559630" y="5398262"/>
                </a:lnTo>
                <a:lnTo>
                  <a:pt x="4599825" y="5381244"/>
                </a:lnTo>
                <a:lnTo>
                  <a:pt x="4636554" y="5358422"/>
                </a:lnTo>
                <a:lnTo>
                  <a:pt x="4669231" y="5330380"/>
                </a:lnTo>
                <a:lnTo>
                  <a:pt x="4697260" y="5297703"/>
                </a:lnTo>
                <a:lnTo>
                  <a:pt x="4720082" y="5260975"/>
                </a:lnTo>
                <a:lnTo>
                  <a:pt x="4737087" y="5220779"/>
                </a:lnTo>
                <a:lnTo>
                  <a:pt x="4747730" y="5177688"/>
                </a:lnTo>
                <a:lnTo>
                  <a:pt x="4751400" y="5132298"/>
                </a:lnTo>
                <a:close/>
              </a:path>
              <a:path w="5123180" h="6018530">
                <a:moveTo>
                  <a:pt x="5122735" y="5383835"/>
                </a:moveTo>
                <a:lnTo>
                  <a:pt x="5117312" y="5362854"/>
                </a:lnTo>
                <a:lnTo>
                  <a:pt x="5116792" y="5360822"/>
                </a:lnTo>
                <a:lnTo>
                  <a:pt x="5104587" y="5339842"/>
                </a:lnTo>
                <a:lnTo>
                  <a:pt x="5087239" y="5323027"/>
                </a:lnTo>
                <a:lnTo>
                  <a:pt x="5066563" y="5311902"/>
                </a:lnTo>
                <a:lnTo>
                  <a:pt x="5066563" y="5390388"/>
                </a:lnTo>
                <a:lnTo>
                  <a:pt x="5066373" y="5398821"/>
                </a:lnTo>
                <a:lnTo>
                  <a:pt x="5014480" y="5511482"/>
                </a:lnTo>
                <a:lnTo>
                  <a:pt x="4972050" y="5596356"/>
                </a:lnTo>
                <a:lnTo>
                  <a:pt x="4936058" y="5663768"/>
                </a:lnTo>
                <a:lnTo>
                  <a:pt x="4906073" y="5715724"/>
                </a:lnTo>
                <a:lnTo>
                  <a:pt x="4881638" y="5754243"/>
                </a:lnTo>
                <a:lnTo>
                  <a:pt x="4847691" y="5798998"/>
                </a:lnTo>
                <a:lnTo>
                  <a:pt x="4796269" y="5832513"/>
                </a:lnTo>
                <a:lnTo>
                  <a:pt x="4752721" y="5853176"/>
                </a:lnTo>
                <a:lnTo>
                  <a:pt x="4702327" y="5874905"/>
                </a:lnTo>
                <a:lnTo>
                  <a:pt x="4647387" y="5896521"/>
                </a:lnTo>
                <a:lnTo>
                  <a:pt x="4590212" y="5916854"/>
                </a:lnTo>
                <a:lnTo>
                  <a:pt x="4533087" y="5934722"/>
                </a:lnTo>
                <a:lnTo>
                  <a:pt x="4478299" y="5948934"/>
                </a:lnTo>
                <a:lnTo>
                  <a:pt x="4428147" y="5958332"/>
                </a:lnTo>
                <a:lnTo>
                  <a:pt x="4384916" y="5961723"/>
                </a:lnTo>
                <a:lnTo>
                  <a:pt x="4350321" y="5955982"/>
                </a:lnTo>
                <a:lnTo>
                  <a:pt x="4309592" y="5940463"/>
                </a:lnTo>
                <a:lnTo>
                  <a:pt x="4263720" y="5917857"/>
                </a:lnTo>
                <a:lnTo>
                  <a:pt x="4178833" y="5871832"/>
                </a:lnTo>
                <a:lnTo>
                  <a:pt x="4141952" y="5852287"/>
                </a:lnTo>
                <a:lnTo>
                  <a:pt x="4102760" y="5832614"/>
                </a:lnTo>
                <a:lnTo>
                  <a:pt x="4061269" y="5813374"/>
                </a:lnTo>
                <a:lnTo>
                  <a:pt x="4017518" y="5795162"/>
                </a:lnTo>
                <a:lnTo>
                  <a:pt x="3971493" y="5778551"/>
                </a:lnTo>
                <a:lnTo>
                  <a:pt x="3923246" y="5764098"/>
                </a:lnTo>
                <a:lnTo>
                  <a:pt x="3872776" y="5752414"/>
                </a:lnTo>
                <a:lnTo>
                  <a:pt x="3820122" y="5744045"/>
                </a:lnTo>
                <a:lnTo>
                  <a:pt x="3765283" y="5739587"/>
                </a:lnTo>
                <a:lnTo>
                  <a:pt x="3765283" y="5542026"/>
                </a:lnTo>
                <a:lnTo>
                  <a:pt x="3792309" y="5507660"/>
                </a:lnTo>
                <a:lnTo>
                  <a:pt x="3862781" y="5464518"/>
                </a:lnTo>
                <a:lnTo>
                  <a:pt x="3919169" y="5449265"/>
                </a:lnTo>
                <a:lnTo>
                  <a:pt x="3992232" y="5443321"/>
                </a:lnTo>
                <a:lnTo>
                  <a:pt x="4051566" y="5447931"/>
                </a:lnTo>
                <a:lnTo>
                  <a:pt x="4107383" y="5460441"/>
                </a:lnTo>
                <a:lnTo>
                  <a:pt x="4159046" y="5478856"/>
                </a:lnTo>
                <a:lnTo>
                  <a:pt x="4205897" y="5501221"/>
                </a:lnTo>
                <a:lnTo>
                  <a:pt x="4247273" y="5525528"/>
                </a:lnTo>
                <a:lnTo>
                  <a:pt x="4282541" y="5549811"/>
                </a:lnTo>
                <a:lnTo>
                  <a:pt x="4311027" y="5572074"/>
                </a:lnTo>
                <a:lnTo>
                  <a:pt x="4332109" y="5586615"/>
                </a:lnTo>
                <a:lnTo>
                  <a:pt x="4355363" y="5597245"/>
                </a:lnTo>
                <a:lnTo>
                  <a:pt x="4380204" y="5603773"/>
                </a:lnTo>
                <a:lnTo>
                  <a:pt x="4406087" y="5606008"/>
                </a:lnTo>
                <a:lnTo>
                  <a:pt x="4668240" y="5606008"/>
                </a:lnTo>
                <a:lnTo>
                  <a:pt x="4682985" y="5608218"/>
                </a:lnTo>
                <a:lnTo>
                  <a:pt x="4696015" y="5614403"/>
                </a:lnTo>
                <a:lnTo>
                  <a:pt x="4706645" y="5623915"/>
                </a:lnTo>
                <a:lnTo>
                  <a:pt x="4714214" y="5636082"/>
                </a:lnTo>
                <a:lnTo>
                  <a:pt x="4714710" y="5637923"/>
                </a:lnTo>
                <a:lnTo>
                  <a:pt x="4715370" y="5639752"/>
                </a:lnTo>
                <a:lnTo>
                  <a:pt x="4716272" y="5641518"/>
                </a:lnTo>
                <a:lnTo>
                  <a:pt x="4717694" y="5646166"/>
                </a:lnTo>
                <a:lnTo>
                  <a:pt x="4718469" y="5651131"/>
                </a:lnTo>
                <a:lnTo>
                  <a:pt x="4718469" y="5656250"/>
                </a:lnTo>
                <a:lnTo>
                  <a:pt x="4714519" y="5675795"/>
                </a:lnTo>
                <a:lnTo>
                  <a:pt x="4703737" y="5691771"/>
                </a:lnTo>
                <a:lnTo>
                  <a:pt x="4687773" y="5702541"/>
                </a:lnTo>
                <a:lnTo>
                  <a:pt x="4668240" y="5706503"/>
                </a:lnTo>
                <a:lnTo>
                  <a:pt x="4269918" y="5706503"/>
                </a:lnTo>
                <a:lnTo>
                  <a:pt x="4258894" y="5708726"/>
                </a:lnTo>
                <a:lnTo>
                  <a:pt x="4249902" y="5714784"/>
                </a:lnTo>
                <a:lnTo>
                  <a:pt x="4243844" y="5723775"/>
                </a:lnTo>
                <a:lnTo>
                  <a:pt x="4241622" y="5734786"/>
                </a:lnTo>
                <a:lnTo>
                  <a:pt x="4243844" y="5745810"/>
                </a:lnTo>
                <a:lnTo>
                  <a:pt x="4249902" y="5754814"/>
                </a:lnTo>
                <a:lnTo>
                  <a:pt x="4258894" y="5760872"/>
                </a:lnTo>
                <a:lnTo>
                  <a:pt x="4269918" y="5763095"/>
                </a:lnTo>
                <a:lnTo>
                  <a:pt x="4668240" y="5763095"/>
                </a:lnTo>
                <a:lnTo>
                  <a:pt x="4709782" y="5754687"/>
                </a:lnTo>
                <a:lnTo>
                  <a:pt x="4743729" y="5731764"/>
                </a:lnTo>
                <a:lnTo>
                  <a:pt x="4766640" y="5697791"/>
                </a:lnTo>
                <a:lnTo>
                  <a:pt x="4775047" y="5656250"/>
                </a:lnTo>
                <a:lnTo>
                  <a:pt x="4775047" y="5649417"/>
                </a:lnTo>
                <a:lnTo>
                  <a:pt x="4774400" y="5642762"/>
                </a:lnTo>
                <a:lnTo>
                  <a:pt x="4773180" y="5636285"/>
                </a:lnTo>
                <a:lnTo>
                  <a:pt x="4821987" y="5582577"/>
                </a:lnTo>
                <a:lnTo>
                  <a:pt x="5016995" y="5367972"/>
                </a:lnTo>
                <a:lnTo>
                  <a:pt x="5022964" y="5364632"/>
                </a:lnTo>
                <a:lnTo>
                  <a:pt x="5029593" y="5363362"/>
                </a:lnTo>
                <a:lnTo>
                  <a:pt x="5038458" y="5362854"/>
                </a:lnTo>
                <a:lnTo>
                  <a:pt x="5046637" y="5364670"/>
                </a:lnTo>
                <a:lnTo>
                  <a:pt x="5053914" y="5368683"/>
                </a:lnTo>
                <a:lnTo>
                  <a:pt x="5060023" y="5374741"/>
                </a:lnTo>
                <a:lnTo>
                  <a:pt x="5064430" y="5382247"/>
                </a:lnTo>
                <a:lnTo>
                  <a:pt x="5066563" y="5390388"/>
                </a:lnTo>
                <a:lnTo>
                  <a:pt x="5066563" y="5311902"/>
                </a:lnTo>
                <a:lnTo>
                  <a:pt x="5066411" y="5311813"/>
                </a:lnTo>
                <a:lnTo>
                  <a:pt x="5043259" y="5306580"/>
                </a:lnTo>
                <a:lnTo>
                  <a:pt x="5018925" y="5307762"/>
                </a:lnTo>
                <a:lnTo>
                  <a:pt x="4980838" y="5325313"/>
                </a:lnTo>
                <a:lnTo>
                  <a:pt x="4745558" y="5582577"/>
                </a:lnTo>
                <a:lnTo>
                  <a:pt x="4729518" y="5568785"/>
                </a:lnTo>
                <a:lnTo>
                  <a:pt x="4710976" y="5558345"/>
                </a:lnTo>
                <a:lnTo>
                  <a:pt x="4690402" y="5551729"/>
                </a:lnTo>
                <a:lnTo>
                  <a:pt x="4668240" y="5549417"/>
                </a:lnTo>
                <a:lnTo>
                  <a:pt x="4406087" y="5549417"/>
                </a:lnTo>
                <a:lnTo>
                  <a:pt x="4389996" y="5548046"/>
                </a:lnTo>
                <a:lnTo>
                  <a:pt x="4374566" y="5544020"/>
                </a:lnTo>
                <a:lnTo>
                  <a:pt x="4360151" y="5537466"/>
                </a:lnTo>
                <a:lnTo>
                  <a:pt x="4347121" y="5528513"/>
                </a:lnTo>
                <a:lnTo>
                  <a:pt x="4320070" y="5507215"/>
                </a:lnTo>
                <a:lnTo>
                  <a:pt x="4287164" y="5484012"/>
                </a:lnTo>
                <a:lnTo>
                  <a:pt x="4248861" y="5460377"/>
                </a:lnTo>
                <a:lnTo>
                  <a:pt x="4216235" y="5443321"/>
                </a:lnTo>
                <a:lnTo>
                  <a:pt x="4205605" y="5437759"/>
                </a:lnTo>
                <a:lnTo>
                  <a:pt x="4157865" y="5417629"/>
                </a:lnTo>
                <a:lnTo>
                  <a:pt x="4106087" y="5401437"/>
                </a:lnTo>
                <a:lnTo>
                  <a:pt x="4050728" y="5390654"/>
                </a:lnTo>
                <a:lnTo>
                  <a:pt x="3992232" y="5386730"/>
                </a:lnTo>
                <a:lnTo>
                  <a:pt x="3906164" y="5394109"/>
                </a:lnTo>
                <a:lnTo>
                  <a:pt x="3838752" y="5413197"/>
                </a:lnTo>
                <a:lnTo>
                  <a:pt x="3787991" y="5439461"/>
                </a:lnTo>
                <a:lnTo>
                  <a:pt x="3751834" y="5468340"/>
                </a:lnTo>
                <a:lnTo>
                  <a:pt x="3715207" y="5515775"/>
                </a:lnTo>
                <a:lnTo>
                  <a:pt x="3708692" y="5532082"/>
                </a:lnTo>
                <a:lnTo>
                  <a:pt x="3708692" y="5767286"/>
                </a:lnTo>
                <a:lnTo>
                  <a:pt x="3736987" y="5795581"/>
                </a:lnTo>
                <a:lnTo>
                  <a:pt x="3791356" y="5797893"/>
                </a:lnTo>
                <a:lnTo>
                  <a:pt x="3843477" y="5804446"/>
                </a:lnTo>
                <a:lnTo>
                  <a:pt x="3893388" y="5814657"/>
                </a:lnTo>
                <a:lnTo>
                  <a:pt x="3941165" y="5827954"/>
                </a:lnTo>
                <a:lnTo>
                  <a:pt x="3986860" y="5843765"/>
                </a:lnTo>
                <a:lnTo>
                  <a:pt x="4030535" y="5861507"/>
                </a:lnTo>
                <a:lnTo>
                  <a:pt x="4072255" y="5880608"/>
                </a:lnTo>
                <a:lnTo>
                  <a:pt x="4112069" y="5900483"/>
                </a:lnTo>
                <a:lnTo>
                  <a:pt x="4150055" y="5920575"/>
                </a:lnTo>
                <a:lnTo>
                  <a:pt x="4186618" y="5940488"/>
                </a:lnTo>
                <a:lnTo>
                  <a:pt x="4242955" y="5970879"/>
                </a:lnTo>
                <a:lnTo>
                  <a:pt x="4294352" y="5995657"/>
                </a:lnTo>
                <a:lnTo>
                  <a:pt x="4341355" y="6012256"/>
                </a:lnTo>
                <a:lnTo>
                  <a:pt x="4384916" y="6018314"/>
                </a:lnTo>
                <a:lnTo>
                  <a:pt x="4428274" y="6015393"/>
                </a:lnTo>
                <a:lnTo>
                  <a:pt x="4476915" y="6007227"/>
                </a:lnTo>
                <a:lnTo>
                  <a:pt x="4529213" y="5994743"/>
                </a:lnTo>
                <a:lnTo>
                  <a:pt x="4583519" y="5978842"/>
                </a:lnTo>
                <a:lnTo>
                  <a:pt x="4634382" y="5961723"/>
                </a:lnTo>
                <a:lnTo>
                  <a:pt x="4691545" y="5940463"/>
                </a:lnTo>
                <a:lnTo>
                  <a:pt x="4741964" y="5919825"/>
                </a:lnTo>
                <a:lnTo>
                  <a:pt x="4787798" y="5899429"/>
                </a:lnTo>
                <a:lnTo>
                  <a:pt x="4827397" y="5880201"/>
                </a:lnTo>
                <a:lnTo>
                  <a:pt x="4875581" y="5850636"/>
                </a:lnTo>
                <a:lnTo>
                  <a:pt x="4914722" y="5805081"/>
                </a:lnTo>
                <a:lnTo>
                  <a:pt x="4937353" y="5772010"/>
                </a:lnTo>
                <a:lnTo>
                  <a:pt x="4962017" y="5732094"/>
                </a:lnTo>
                <a:lnTo>
                  <a:pt x="4988687" y="5685371"/>
                </a:lnTo>
                <a:lnTo>
                  <a:pt x="5017351" y="5631853"/>
                </a:lnTo>
                <a:lnTo>
                  <a:pt x="5047996" y="5571579"/>
                </a:lnTo>
                <a:lnTo>
                  <a:pt x="5080609" y="5504561"/>
                </a:lnTo>
                <a:lnTo>
                  <a:pt x="5115191" y="5430825"/>
                </a:lnTo>
                <a:lnTo>
                  <a:pt x="5122253" y="5407596"/>
                </a:lnTo>
                <a:lnTo>
                  <a:pt x="5122735" y="5383835"/>
                </a:lnTo>
                <a:close/>
              </a:path>
            </a:pathLst>
          </a:custGeom>
          <a:solidFill>
            <a:srgbClr val="84D0F0"/>
          </a:solidFill>
        </p:spPr>
        <p:txBody>
          <a:bodyPr wrap="square" lIns="0" tIns="0" rIns="0" bIns="0" rtlCol="0"/>
          <a:lstStyle/>
          <a:p>
            <a:endParaRPr dirty="0"/>
          </a:p>
        </p:txBody>
      </p:sp>
    </p:spTree>
    <p:extLst>
      <p:ext uri="{BB962C8B-B14F-4D97-AF65-F5344CB8AC3E}">
        <p14:creationId xmlns:p14="http://schemas.microsoft.com/office/powerpoint/2010/main" val="18866929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UUExQVFhUXGBsZGRgYGB0YHRwZHxoXGhgdHRcYHCggGRwlGxgXITEiJSkrLi4uGCAzODMsNygtLisBCgoKDg0OGhAQGy0kHyQsLCwsLCwsLTYsLCwvNywsLCwsLSwsLCwsLC8sLCwsLCwsLCwsLCwsLCwsLCwsLCwsLP/AABEIAMkA+gMBIgACEQEDEQH/xAAcAAEAAgIDAQAAAAAAAAAAAAAABQYEBwECAwj/xABEEAACAQIEAwYEAggDBgcBAAABAhEAAwQSITEFBkETIlFhcYEykaGxBxQjQlJyksHR8IKy4SRiY6LC8RUXM0NTc5MW/8QAGgEBAAIDAQAAAAAAAAAAAAAAAAIDAQQFBv/EACsRAAICAQQBBAEEAgMAAAAAAAABAgMRBBIhMQUTIkFRYSNxgcEykQYUFf/aAAwDAQACEQMRAD8A3jSlKAUpSgFKUoBSlKAUpSgFKUoBSlKAUpSgFQPNPHThkAtp2l1vhXoP95j4fep41VOZMSq3QGiWgCSB7CdzqajJ4ROuKb5IPA8c4iTLlJOy5RHpP+tWDgXNIuP2V5ezu/8AKx8AehqBxvEhYuW1YgFzpIJn5bdakOM4POoZRJ3BG+3Q1UpSRfKEXwXQVzWFwa+Xs22bcrr5nafes2r0arFKUoBSlKAUpSgFKUoBSlKAUpSgFKUoBSlKAUpSgFKUoBSlYt3iNpbi2muILjglULAMwG5C7mJoDKpXANc0ApSlAKp3N9i2bqM6oWUZgzbKRrP2q4Gq9zPgQ0OwlV30n3g9NqhPotpaUuSr4Xidu61uHRzJHd3Hh9J1q0YxQFDTlC6nTpt/fpVe4detEEAZcp02FZz8btMMoecrBW6iW0g+O/tBPSq4rJfOSTLTwk/ok0jTb3NZledqIEbdI8K9KvRqN5YpSlDApSlAKUpQClKUApSlAKUpQClKUApSlAKUpQClKUANa5/Ffltrqfm7RK3rIlGXQgrJGv8Af1rY1Uz8UuJvZwb5DlzAgmVGw/3pn2FAZX4b8ynH4JLzQLgJS4BtnEajyIKn3q0TWoPwT4oUCYcCRcR3JldMhAEAGdc2uYdBr0rY/G+Ldn3BIJBOeJCiR0O7GdB86rtsjVFzk+EZjFyeESt28qiWYKPEmPvS1eVhKsGHiDP2rXR5etY0l2wwv6/HeuFjPWNdPYRVc4xyxgMPiEtd7B4hxmQ2LpBIkgQD5jbStFeSWM7JY+8FvovrKNy4rEKiM7GFUST4Ab1rPF84WRcvMhdUuQT2hkNHdORR8JJAO8aHbUVHYy7xG3bZDiTibMEEkAXFHiw3aPET7VFnlzF4hReKZu6ApdxJHQKJAA1n3Nb2nuqvWYvgqnCcfgmMXzhg2U5LTB41YhSPbvfyqNPELsWWBUpP6ISigSrKxII70hivWd+s1hWuUsa2nZBf3mQfaasnBuTWUTdKFpkAAFR18AS0ga+FbL9OPRBRsl2SnC+M3VCjOyuuUQR+jhjqSBt5ASfvV64ZjO0UyCrKYYeft0IIPvWqreN/2g2bZCOVuC4zQc1xAHBJ6jTSddavvLrm2wtHcgkjVv1iZLny0jzFR4ayYWU8MstK4rmoExSlKAUpSgFKUoBSlKAUpSgFKUoBSlcE0BzSvLt1mMwnwnX5V44niNq3rcuov7zAfehjKMulVnE894BDBxCsfBAz/wCUGvH/APvsMdVW+w8rTD7xQh6sPstla3/GpyMLpPwtqFUjdd2Oo9qmP/MLDbZbvuFH/XVC50xV7HrehVgtFkMpBFuF1Lk5VJbMetDHr1/aMP8AAuyTjiSNsKSNPF1G/X1q+c+22Vg+U5dZcKWyyI6bQROseulVj8MsH+RvvcvtbVTYFsZWDHNmDGRPhFbCfmjCujhXDHKRlKtB0OkkRrVV1asi4ssr1UISTTRVuWuZOxF4XOzBsrMTlU2oBW4DroQZPgTHrp/mrm/81xBsYJA0W2p0yqoga+OrH1apLjeF7e0z3QbLoQpXcFc0hROokE/KoO1wM3Ua4RlQKSD5AwfkTUKHJxw1hounKMnlPJY8HzsRdtmGykr2gc5gFACkjyAE+e1bKwfFP2CzzDBtgRpBUTsd58vl89WQWWCAVB01gx19q2L+HN10JB0XMmUE9dQY12iKp1DhTF2pL+Pktpk37GbC41z1g8PAL9o86rbGbKRvJ2FYNr8RLFxSVR1WcpLZRqdtA0++1an41eDYi8bcZTcfL6ZjHzEV64eyxEyVbpBjX23FdGunfFP7NSeo2syONY0NjDeto2UmCw/a6fDOn3BreHJTXWto96JyATsP92PVSK0xg7jblSSNGAHhpMAbRGtWrgLpbFyybznuo1susEjvKFldCQuUSD4Vi+Eqa3KPPBCuatms8G6FuA7EGu9a45axDC6IJ1rYllpArlaHyC1MnHGGjcvodTPSlKV0zXFKUoBSlKAUpSgFKVwaATXjisWltS1x1RRuWYKPmTUPj+MN2z2UhcqKxbc94sBC7QMpqvcV4OtxYv3rt4bEM+UQddrYURQrlP6JPinPtm3ItW72Ib/hW2y/xkQR6TVK41z7jroI/KGza0zSHmAZg3CFAB2OmoJrKxOBwizmb+LE3D97lUjmjG27dxRh2ABHeIuM2vhLMYqOTSunbjv/AES1/mG6yEFxbn/41iPSCo+9Y+EsW3+CziMY/UtISfQT9YqV5KwWFu2u0uBHuBiDmaQPDuzHzq7WHWIUrA6LED2G1SSZVXXOay2VXA8Cxr7CxhU8EUM0e39a8LnJmMuXGGZGUHS5ed7hbz7JIC+hatj2bIUTcMeX97148S4/ZsLmuOqLtLkKPbqflUHLPRtR00FzIqeB/Du6INzFnQzlt2kRT5frEj3qVfkiydS7z5Ko/wCmoLiv4s4ZZFs3Lh/4aBR/Fcj6CstMa+JsJdkhbiBwCSx1EwdQPpVcoWS6eBZGmKy45PbF8q4S3AIuNMnRxI9o666eVYdzgGF3BvDpErO/RSNR5zppVextshjr1HgN58PasMEz/rWu9NZ8TZzLNZpYvDqJzi/AUS211HZgpCkOgB709ZMitXcGwxv4hbYH60e0/wBKvKudvGep6KSNJjoKxPwq4cO/iG2UaHzrZohKPEnk2vHzrnKUq1hccfksuOwQs9wAXLOUZ7NwZhI6oxk2z6beFVXmWbSnsLgyspI1/SKDIIIHwkZTtuCD1qX4dzL2+dyqhe1KLqe8BEtJEddqjOYcMG7YKPg+HXyBPtrUnpapT3NHW9WSWCo4Oxm+GYBA8N9vtU5wi3BZLrZFYiSRMDSSMupqH4czsezCMzMRlC6xHU+VWW1ytimIM2lHgXk+4UH710ILg1JnthrwZmS2ezznXNcKDT9o9YOo3qbtE91WW1FtSgNvUMQW7+bZtHifAxVdxfDL9lpLIZ9QAT5xoJ61ncIxZh1uFc9uQcpzLBPQjfY/SqPI2bKJP5xgs0UHK1L4Llym+a+R4Ctl2PhFaR5F5iHaXCi5iInMwXx2iSdvCtjcO5tllW5bVQxC5g8wSYGhUfSuB4zSWVTlKS4Z0tXZGcuC20rzF9SYkT4TXctXZUk+jTwc0rotwHau00TT6BzSuJpNZBzSuJrmgFcGuaGgKNzDgLj4q6UDkCyrxK6kFlyqWBjbb18ageFWLeMyi07ElM/eCiACAZhNwSBFWnmfjBw2ItZlPZ3EcZwJCspVlU+Z79a95P4+MOwZ0ydo90EkQVts5e2SPkI3gyawyDMh+FXPzf5X9ILhXMp7RgrIN2zAiAJAI8xVX/EblDEWwLgU3VX4irM5A8SG1jzHvFW3Hc72rWPskMHXJcS466hA+QjXr3kEjzqQ4lzThrX6W5ftldxlYMW8go3rPBngoH4chTbdWBkEHcjT2NXfh18Wr6jXs7oywSSA4kgidpE/w+dUvlPmQXr3ZC0qLmuFCPiCM5ZUMdFBA9quWOwpe2QphhDKfBgZX6j6mrVzEi0Wa6FGrtA9co9J3Pzqt81ct/nEdEhFIV1ZlIC3VOUkCJIa2xBMfqLU1wjHC9aRxuQJHUGNQfOswtUcGu+zRjW+GWPiuX8W46IOwtz+80uR5itncGFt8LZKqEU21K2wTcKqRIEtmn1gVnPyvgzdN04a0XJkkrInxynuz5xUllAEAADwGg+QqOMEbPcsFM4tbyjqD4eHlp5fWaikGsVP8yFQdSAdNP8ASq72onrUWeb1Mf1WTmL4WVwzXBuB95FRnMV8YDha2lMXLgj57n5VKtxXt7K4dFOZoEmNwZmQTpAPSqJztjTjeIJZXVQwQD37x+Un2rMXwd3xygk9n4Jjg1jssLZTvA5MxBAIl++dteoFQvOGdWDm4Cl1mIRTqpELqPOKsOOugbSB4ST6bnwqk4vBm/iXHaqsa96dBAnSKWNxSeTqxw8mdw5yiTmiQCxHXy9KmbOKdTbdHzq8ArsfOAeoj71FcvWZ7W0xDAKEBEwd40IB28ayeADU2z+qxK+Whn+fzrerXCaNOx8tFkv42R3lIgxrp7a9DUVgwga80hQ0DKOgA3HvU9wTlr8wjdrcYJ0iJmSTqRECqrxtLVi66KzNl8Y1+QrleR1cLM6eP+S7NzQ1uD9WXR1wHCUvPlUhbk6EA/XKKseAs4uwVzN24Rgy5ZziOh0OhBI7wHrUdyS4tJiMS3/t2yF/ffuD7n5VIcvYq/cbs0bKCZJAg+JJbeAPtVNcdq7ZydT5G52ZXX4XJcV432ZzSUZh1RgdTJHeWrJwHHPdRi7E6xtGkelauw/HGa45tsuVZJuuoMKN27wIUabAUwP4o2g+VjcKnTtMqoPI5EjT1mufd42dcXKmT+8ZOvp9TbbH9ZJfX3/JuWwcoAHQRXt+ZNYPC3S7bRxclWUEMDofPWsl8P4XD7gf0rWp/wC1Gv2NL8ZRc9uTouN7NZutp1J2msl8WIJGp6CotMKb9sBtJg9Rr6g12xWDKKWIUga6MR1rFGq1Uady5XPPD/sw4e/BK2MQDvoayKicNZbSBoOs1K11PGam26rdYsfT+yE4pPg5pSldMgU78VsMW4e7rvaZX2B0nKdD5N9K0HieKnQ5bf8AAvTL4DrlPzr6g4zghesXbR/9xGX5ggV8m4m2ykqwgqSGHgRII9oNYbwQk8Hve4jI1RDt+10Yzs3XSse9i0KkG0Jk6hnHmNCT0isVv7+33FeLNWMjJncr4rs8TbaYGYfI1unDXvlWgbTwwPga23wjjAZFPiBV1b4wGWbgVzJiLlrZX/SJ7znA9Gk/41qeuMBuRVFx2Ng2rinvW3EehiR6SFP+GrBi+JYd1+IAnzrMkal84w+SWu31VSzEBRuT4VXkxT4x4skW0SR2h+IzEhR/Xyqp8ZxoLsqOzIG0BO8fYVJcAxpWyLFs21UEsC94hpJlgP0cHU1Vuy8Gk79/D4/ssfDOE4XUgi6wOrMc2vXyqg38ALGLuqjZrVzvI2+xOZZ8RNWTCjsrHYI1vKCwJ7QljmEsZFvbvxMdKpHGeZnUphbVpQthiinMXZjqp6DeT0qMkZ9P1IyhBfBe+AYfJbuXTue4v/Uarh5btrcN1C6vrqG8RB+hNRg4vj7dlW7FjaaWBUg7nWQFJG3WuuB5uRh+md0PgEzz7iKnFpLB0NNT6VaiTR4SDq124ZgfENyYHTxqucU4VctvccLIMamJge/lUza5kwrkDtiNVPftlRoQfiEgbdazsSyDKzqblsgnuwQRlYAg7ETFZk+MoubaRQMBiWFwMjQwjQ6VdOHYbtGDgQTJP70H6aVSLWHDYjIhBn1Gs+db55X5Vt28NNxFJCkllYzESfCpVXOPGDEqVNZ6NeYjmp8KotK5HdmPMk+U9Kp/5k3bhYmZ1nzqP4hjmvXGuMdXM/0HlA09q9+H3Qo1mfStOVMPUlYlyydk5KnYiwW8SxQWh8JbMR4tqB8gT86sWJxn5fCdja1xOKGUxulnZvQudPQGq5bxdhLSXO9nlgZmCQFI3G+smsT/AMeFuXQh7z6Buieft0FZrh7ss5tGnbs3SXCJvijJatrhFIJ0fENvJ0yp9tPP1qKbCK7aBY8CFK/Md4Hz1qPsWWYTnOYySTrPTWd5IJrPsJdQqe6wBGaNCROunpWx2dMvv4e83flFNi+oWwh6AsVLE6jUkiZ0/wC1bbFyVDDVSJBGojeZHStEX7DXBcdUYovxEAkCf2j096vPAOczbwaWRazFVKZi8aaxplOwIrlazx9Njcs4/YxPVRoWbHhF6t3c4DLJBAIIB2O1cXHgd6QPMED6+dVXhvO/Z2bcWS3dAnNAIAiRp5VzxLn1XtkGwRsfjB2YHw8vrXCXh91Tk5tS+vgh/wCtpt+3cW/DO2YQTE1K1XOXuP8Abu1tbTrkEliRAnYeMnX5VZK7niNJLT0JSk3nnn4/Bb60LvdDo5pXE1zXVBwa+avxPwKW+IYgWyCrNmMdGYS6/OfnW7efOafyNpSqh3ckAMYAAGraDXUjSvnt8RdxRe42ZyzFgY8T8RPSd9dtBUZLKIWdEG6a/wB77/cGvBl/v12qVvYRl3EHwPzH2H8VR11dYH99RWEVow7og1Y+DcSi2BOxqAvCRXFi8RU4vDJrkuo4gXYCdFGb32H8/nXY4mP7/wBaiOAqWBjdjpJA0UTuYHQ13v4iP7/0NQlLLOVqIerd+EZYvSxnNMaQCdZ8ztXlhuM9m75ssACJE+tQ74g5hl38tPsBWRdum4QHM+G32FRRYtMs8/JbrHFEa3nBsmROXLB+XtVKwaul3tSRnksAdSSZ1iR41n2BCwNt46f60u4ZTq0k+NTNrT6VV5z8nqnMWKVVQNCIAq91ZgeZGtYJtC+5LaudSQAvzA0mslcNHVo8DWRh8PDhgI01rJt4IPE8JZDHlInY+XrXvwfiT2JRpay/xqN1P7a+DD5HUGrDdOlYRwQ7TNGkbef/AGoMGDw+0qYsSwEQQ5BKsIzAwNSG0j11itvcL5zLYK+tzIXNm52YtgyTkOhBJjca1qL8lnuFF3t6rG+U96APJp/iqxcO5W3dj3n0QxBV9SRGoIJIG+hqDlh9klHPwUSygNZ62qxsZiQ1wkCPUzJk+Hy9q5XEVIwZfMVzLZw1sfs3Lh9WuFR/y2hUNZrP5iaWtD9mxbHzBY/5qwLNZZgnrAXQEkRER5D+s1L4WzPeVmIG8wPoBNVvDEk6SfarbyqC9xLRWM1y2JmZBYCjlti39GMZZsDBWDYREjQCSP2p+KfEHUekVTeKYj8q122BIzlQTO36ug3JBGlbAxeYmG/VkfWtbfiMhGIGUGXCD3ZEHzMfevOeJvdt893zyb3kdNCdMYyR5cI4+5a3bdbnYr3ZVRcKLJk5VOupmJJ9a2r/AOXva2wRiAVYAghDqNx+tVa5a5TtvYzOzC0hyKEOQ3HGjuTGozSFHh9b3yUz2bj4S45uBVF20zbhCcrKfQx/FXTr1GmsudMf8kciXi6n+pKJN8v8HGGQjMXZjmZzuToPkIqWriK5roJJLCNiEFBbV0QnF+N9k2S2q3LkSVLhSAduhP0qv8R50xNoZmwoUeOYv9gKof4nmeJXfJU/yg1H4HmO/aIAcsIAIbXQtLQdxIAGlV7+cHOnq2puPRm84czJxAKLqRlBAKEjQ7gyT9qxeX+Pfk0ZLdtSrbhtZEQAZmR1j1rP/wDFMHif/Wtm1cOuZNASWyoJA7qgbyNYqJxuGsi66LfBVDGbITmPWAsiB4zrUslFl9vaeUR2MtWr983Lva2wxk9mQ4Go2S4NBvttpUieSbF2BhL+cmDFzulVXxjckkDbfw1rxZMON7l1v3UVfqzn7V4NxDDoyjJc1Oha51/wICPnTJGGotfBCcW5buWma2WTMN9ffSBUaOWsURmFlyp/WA0PvtVvx9y1cB76gz8Qzk/88E1D43EW4Azu0CBJ0HoCNKGxXqLPkiBiSiBShEaGYGvXr41hYjHk+HzrtiSnQVhO/lWUkbkIRbzgy8JZa7JmAPvUpgcMFXXfWT5CsXg9zTJHnUzbwhfKq9dT6LoPmdaGwkjHCsO8GIJ1idq72ncMCSWHma7X7bruFH1r2sJpWTJkBZIqx8J5Xu3VztFu3vmaZI8QorL5K5fLzfdQVXRAdi07kdQPv6VfsHhyFbPBLb+Y6Vy9Xr9j2Q7N2jTJrdIpV3kQRC4gZvBkgT6gn7VWeLcLuYdyl1YO48CPEHqKvfFbrpei33p+IT8j6168QwZxVg23WHjNbJI0b18GgitbT+QmpLe8pltuli17ezVmDu9jiEu6QTlY+AOgPptPoK2FhcfZKC4w7y7L4kkQR0PQz51r/EYeZUyNYPiNdRUtwHh7QzKVybQ9wKJ0M5cpJ6bRtXadam8nPVjgsGt7852nxP3NchTW0cRaUTmuWADuFss/1uHL9Kh8Ny2124PyuHu3mkEEqFQGdCSoyqPUirdhXuKbzEpGIZSIKhFPsiisKwe8PUfet7/iVyrYwnBSzWbT4qbYfEZAHLtcBuNmiY3Anoa0KuhmosEpg7m87VceTX/2iy4+EXUAPowJj0qgIDMedXnl7GgGyD+qysfSVmoWrdXJfhmYvlG3sagPeE96TWsuc708RS3Goe2R/gtjT51tMYUDQaL18h1OvlWk+Z8UzYwYsAxnzqIMQHJieuhUHwkeNeY/4/Buc5fXB0NbP2pG5eWwv5ayhEqbKOZ6sQG+5NSXDrccQt//AE3Z9M1qPqaqHL/MthLHZX3KoO9ZcKxzJJKjugwy/DB8KuvJua8XxTKyq4W3azCCbaySxHTMzH+EVLx+huhr5TkuE3z+5VZbF1pItVKUr1JqFW5x5NtY1c2iXgO7cA98rD9Zft0rSfH+FXsI+XEW2TUAPBKNqfheIPTTfyr6Vryv2FdSrKGU6EESCPMGoSgnya1ulhZz0z5hsOJH+H/Ma4tHf94/etycf/CnB3gWsA4e5uOzPcnpNs6AT+zFaV4lhr2EutZvrlYHY9fNTsQehqvDXZoW6OaXB7XDUbjlJZSBMGTWT+bU+R86xr1ymSiqEoPoxsZiyATlHzqKvY0nYCsrHNIipHkjle5xDFLYtwo+K45juIN2gnUyQAB1I6TVkUdWiuO3OCH4fwzEYlstizcut1FtC0TtMDTY7+Bq38M/B7il3U2ktD/i3APomY/St2/hxyEOFi/+lN1rrDWMoCLmyDLJ73eYk+dWHmbiv5XC3r+XN2algsxJ2AnpqRUzaR80cQ5Zu8PxBs3sucJmlSSpBkKQSAYJkajcGsvC3GUsQQBAUaSYG/1rz4xzBdx1579/Ln7qwogKgYlVHXSW311qPW65U94xJGw8aiZMtyHcAyRuZP8ASsrCYfMyqu7EKPUmB9aiLKwZDGfWrbyTZz4u1PQlv4QSPqBVds9kHL6JwjukkbLDph7du0OigADy3P8AfjWThHLjQEddarmOcvef1Cj0gfzJq4LaChY0gR6ivKP3ttnYl7IpFabDtbxDORIJB9NIP0rvicYrOGQ7ERG0b/OZqV4qdJMbVUeHGQKis8/gkuUmVXm+x2eKvgdWLD/EM33atpco8q4C9hrV1Fe4rLPfcjvTDAqpAkMCPatX8+POLvAbgKPcIv8AOt9cD4Zaw9lbVlQiDWBJ1OrHU9Sa9bp2/Tj+xxLUtzOuF5ewtvVMPaB8cgJ+ZE1IqgGg0rtSriBE808DTG4W7hrhhbixI3VgQVYejAH2r5I5g4U+FxN7DPq1pykxGaD3WA6BhB96+zTVA/E/8OrfEbZuWgiYtdVeAM+gGRz12EHp6E0B84XFh5neCOp1A/nUxwYHtAoDbEn2H86yBwp7TtavW2t3V1ysIMdY6GDrI0IOle2DxwSSO80EQsNvIEkaD50wYLbiOcbrYbsMoDRla4CcxTwjoSNCevvWzsPyJhWwaYe7bBA75IYyLhVQ7K+4BjbYjpWuORuTbuMNu68JaVibni2uiqPMbn/tW81FV1U11JqtYzySbb7KvwfkDA4cAJaLQZ/SMzif3Scv0qzqsaCu1KsMClKUApSlAcRUNzPyxh8dbNu/bDaEK8d5J6q38tj1FTVKA+eePfhNjrDE2AMRa6FSFePAox+xNVe7ytxHNlGBxf8A+Lx/FEfWvq6uKjtRFwi+0fNfDvwl4pegtat2VP8A8lwSPVUzH2+1b15N5WtYHD2rSqhuKsPdCBWdjBYk7wSBpPQeFT9c1lLBlJLoVFc0cK/NYW7YBym4sA7gEEMs+UgVK0rJk+XuK8JuYa6UvWyjyJBG47wBB6gkGD1ioWz8I3Op0962J+NBujHjOoCG0nZsBuFYlgT1IJPsRWvMOx7ygbMdem81EydgNddPIVb+QrkYu355h81MVV8Nbh9dTB1qS4fizbuI67owb5GYqu6O+tx/BZW8STNo8QwDC6WUTOvvp/SrBZvzDMNl28+v9+dR97ilvIlzN3XAy+cia9Tfm3mGxGnvtXkG3BtHYaUoojlxbYm4ybW5InrlGhPz2rwwvD1t3IzaAknoVA118oqL4cl5HbJGUkx6Ez8prnnPifZWjbGl29uB+rb67/tRHpNbNNTsmor5Iznsjko3FsV2t67c/bdm9iZA+UCt5/hkrjh1jOSZDFZ6JmbIPTLEeRFa9/CngVjFXbzX1S4LaqFttr8RPey+Ayx7mt020AAAAAAgAaADpXqYx2rBxZPLyd6UpUzArgiuaUBiY7hlm8IvWrdwDYOoaPSRpWNhOW8Hajs8Lh0jbLaQfWKlKUB1VANAIrtSlAKUpQClKUApSlAKUpQClKUApSlAKUpQGj/x0S8MZYcgmx2UL4Z8z9r75Tb+QrXfaxpHWP79RrX09zLwC1jbJtXQd5Vh8St0YfXTqCRWiud+RL+CGdouWSY7RARHhnU/CfDUj00FRZkqV25J/pXthLnSsNmjTrXpw8d8E7dPWhkuvAePKii1eGa1MqR8Vs+I8vLzq5YbidgooGJtwp/WMd3wKk+FapZ9YruD4a1oX+Prtlno2a9VKCx2bD4lzbYsgiz+ludDsg9+vtVBxeKa9cLu0sx1b/TwHhXXCWGu3rdlIz3GCqCQozHbU7Vs3DfhBDWy2KJXTtFFuD5hGzaA+JBP8r9PpYUr2ldt0p9l65V4FhsNaU4dF76JmuAd64AvdZj5yT71OV5YawqKqKAqqAqgbAAQAPQV61tFApSlAKUpQClKUApSlAKUpQClKUApSlAKUpQClKUApSlAKUpQCvO9aDAhgCCIIIkEeBB3FelKA1BzR+D2Zi+DuLEki1d0ieiuBt5Ee9UTiHI/EbXxYO6Y6pluf5Ca+maCsYB8qpy3j5P+x4ok7DsnHzJEVM8D5D4ozEnCMoaNbjogHsWzdegr6SrgUM5Kpyfydaw1qy12zZOKQHNdCgmSZgMROggT5VawKCuayYFKUoBSlKAUpSgFKUoBSlKAUpSgFKUoD//Z"/>
          <p:cNvSpPr>
            <a:spLocks noChangeAspect="1" noChangeArrowheads="1"/>
          </p:cNvSpPr>
          <p:nvPr/>
        </p:nvSpPr>
        <p:spPr bwMode="auto">
          <a:xfrm>
            <a:off x="1712956" y="9441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098" name="Picture 2" descr="C:\Users\JM\Desktop\50 años.png"/>
          <p:cNvPicPr>
            <a:picLocks noChangeAspect="1" noChangeArrowheads="1"/>
          </p:cNvPicPr>
          <p:nvPr/>
        </p:nvPicPr>
        <p:blipFill rotWithShape="1">
          <a:blip r:embed="rId2">
            <a:extLst>
              <a:ext uri="{28A0092B-C50C-407E-A947-70E740481C1C}">
                <a14:useLocalDpi xmlns:a14="http://schemas.microsoft.com/office/drawing/2010/main" val="0"/>
              </a:ext>
            </a:extLst>
          </a:blip>
          <a:srcRect t="49668"/>
          <a:stretch/>
        </p:blipFill>
        <p:spPr bwMode="auto">
          <a:xfrm>
            <a:off x="3503340" y="4648200"/>
            <a:ext cx="4648758" cy="1559862"/>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contenido"/>
          <p:cNvSpPr>
            <a:spLocks noGrp="1"/>
          </p:cNvSpPr>
          <p:nvPr>
            <p:ph idx="1"/>
          </p:nvPr>
        </p:nvSpPr>
        <p:spPr>
          <a:xfrm>
            <a:off x="2092902" y="1647438"/>
            <a:ext cx="7469634" cy="1324362"/>
          </a:xfrm>
        </p:spPr>
        <p:txBody>
          <a:bodyPr>
            <a:noAutofit/>
          </a:bodyPr>
          <a:lstStyle/>
          <a:p>
            <a:pPr algn="ctr"/>
            <a:r>
              <a:rPr lang="es-ES_tradnl" sz="4000" b="1" kern="1200" spc="30" dirty="0">
                <a:solidFill>
                  <a:schemeClr val="tx1">
                    <a:lumMod val="65000"/>
                    <a:lumOff val="35000"/>
                  </a:schemeClr>
                </a:solidFill>
                <a:latin typeface="Arial"/>
                <a:cs typeface="Arial"/>
              </a:rPr>
              <a:t>MUCHAS GRACIAS</a:t>
            </a:r>
          </a:p>
          <a:p>
            <a:pPr algn="ctr"/>
            <a:endParaRPr lang="es-ES_tradnl" sz="1600" kern="1200" spc="30" dirty="0">
              <a:solidFill>
                <a:schemeClr val="tx1">
                  <a:lumMod val="65000"/>
                  <a:lumOff val="35000"/>
                </a:schemeClr>
              </a:solidFill>
              <a:latin typeface="Arial"/>
              <a:cs typeface="Arial"/>
            </a:endParaRPr>
          </a:p>
          <a:p>
            <a:pPr algn="ctr"/>
            <a:r>
              <a:rPr lang="es-ES_tradnl" sz="3200" kern="1200" spc="30" dirty="0">
                <a:solidFill>
                  <a:schemeClr val="tx1">
                    <a:lumMod val="65000"/>
                    <a:lumOff val="35000"/>
                  </a:schemeClr>
                </a:solidFill>
                <a:latin typeface="Arial"/>
                <a:cs typeface="Arial"/>
              </a:rPr>
              <a:t>www.aimcra.es</a:t>
            </a:r>
          </a:p>
          <a:p>
            <a:pPr algn="ctr"/>
            <a:r>
              <a:rPr lang="es-ES_tradnl" sz="3200" kern="1200" spc="30" dirty="0">
                <a:solidFill>
                  <a:schemeClr val="tx1">
                    <a:lumMod val="65000"/>
                    <a:lumOff val="35000"/>
                  </a:schemeClr>
                </a:solidFill>
                <a:latin typeface="Arial"/>
                <a:cs typeface="Arial"/>
                <a:hlinkClick r:id="rId3"/>
              </a:rPr>
              <a:t>j.m.omana@aimcra.es</a:t>
            </a:r>
            <a:endParaRPr lang="es-ES_tradnl" sz="3200" kern="1200" spc="30" dirty="0">
              <a:solidFill>
                <a:schemeClr val="tx1">
                  <a:lumMod val="65000"/>
                  <a:lumOff val="35000"/>
                </a:schemeClr>
              </a:solidFill>
              <a:latin typeface="Arial"/>
              <a:cs typeface="Arial"/>
            </a:endParaRPr>
          </a:p>
          <a:p>
            <a:pPr algn="ctr"/>
            <a:r>
              <a:rPr lang="es-ES_tradnl" sz="3200" kern="1200" spc="30" dirty="0">
                <a:solidFill>
                  <a:schemeClr val="tx1">
                    <a:lumMod val="65000"/>
                    <a:lumOff val="35000"/>
                  </a:schemeClr>
                </a:solidFill>
                <a:latin typeface="Arial"/>
                <a:cs typeface="Arial"/>
              </a:rPr>
              <a:t>66086449</a:t>
            </a:r>
          </a:p>
          <a:p>
            <a:pPr algn="ctr"/>
            <a:endParaRPr lang="es-ES" sz="4000" kern="1200" spc="3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24880348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996753"/>
            <a:ext cx="3503929" cy="1763395"/>
          </a:xfrm>
          <a:prstGeom prst="rect">
            <a:avLst/>
          </a:prstGeom>
        </p:spPr>
        <p:txBody>
          <a:bodyPr vert="horz" wrap="square" lIns="0" tIns="116205" rIns="0" bIns="0" rtlCol="0">
            <a:spAutoFit/>
          </a:bodyPr>
          <a:lstStyle/>
          <a:p>
            <a:pPr marL="12700" marR="5080">
              <a:lnSpc>
                <a:spcPts val="6480"/>
              </a:lnSpc>
              <a:spcBef>
                <a:spcPts val="915"/>
              </a:spcBef>
            </a:pPr>
            <a:r>
              <a:rPr sz="6000" dirty="0">
                <a:solidFill>
                  <a:srgbClr val="44536A"/>
                </a:solidFill>
              </a:rPr>
              <a:t>Un </a:t>
            </a:r>
            <a:r>
              <a:rPr sz="6000" spc="-20" dirty="0">
                <a:solidFill>
                  <a:srgbClr val="44536A"/>
                </a:solidFill>
              </a:rPr>
              <a:t>trabajo </a:t>
            </a:r>
            <a:r>
              <a:rPr sz="6000" spc="-15" dirty="0">
                <a:solidFill>
                  <a:srgbClr val="44536A"/>
                </a:solidFill>
              </a:rPr>
              <a:t> </a:t>
            </a:r>
            <a:r>
              <a:rPr sz="6000" spc="-60" dirty="0">
                <a:solidFill>
                  <a:srgbClr val="44536A"/>
                </a:solidFill>
              </a:rPr>
              <a:t>c</a:t>
            </a:r>
            <a:r>
              <a:rPr sz="6000" spc="-5" dirty="0">
                <a:solidFill>
                  <a:srgbClr val="44536A"/>
                </a:solidFill>
              </a:rPr>
              <a:t>oo</a:t>
            </a:r>
            <a:r>
              <a:rPr sz="6000" spc="-90" dirty="0">
                <a:solidFill>
                  <a:srgbClr val="44536A"/>
                </a:solidFill>
              </a:rPr>
              <a:t>r</a:t>
            </a:r>
            <a:r>
              <a:rPr sz="6000" dirty="0">
                <a:solidFill>
                  <a:srgbClr val="44536A"/>
                </a:solidFill>
              </a:rPr>
              <a:t>dinado</a:t>
            </a:r>
            <a:endParaRPr sz="6000" dirty="0"/>
          </a:p>
        </p:txBody>
      </p:sp>
      <p:sp>
        <p:nvSpPr>
          <p:cNvPr id="3" name="object 3"/>
          <p:cNvSpPr txBox="1"/>
          <p:nvPr/>
        </p:nvSpPr>
        <p:spPr>
          <a:xfrm>
            <a:off x="6082145" y="1878451"/>
            <a:ext cx="5140960" cy="689932"/>
          </a:xfrm>
          <a:prstGeom prst="rect">
            <a:avLst/>
          </a:prstGeom>
        </p:spPr>
        <p:txBody>
          <a:bodyPr vert="horz" wrap="square" lIns="0" tIns="12700" rIns="0" bIns="0" rtlCol="0">
            <a:spAutoFit/>
          </a:bodyPr>
          <a:lstStyle/>
          <a:p>
            <a:pPr marL="12700">
              <a:lnSpc>
                <a:spcPct val="100000"/>
              </a:lnSpc>
              <a:spcBef>
                <a:spcPts val="100"/>
              </a:spcBef>
            </a:pPr>
            <a:r>
              <a:rPr sz="4400" spc="-35" dirty="0">
                <a:solidFill>
                  <a:srgbClr val="44536A"/>
                </a:solidFill>
                <a:latin typeface="Calibri"/>
                <a:cs typeface="Calibri"/>
              </a:rPr>
              <a:t>Para</a:t>
            </a:r>
            <a:r>
              <a:rPr sz="4400" spc="-50" dirty="0">
                <a:solidFill>
                  <a:srgbClr val="44536A"/>
                </a:solidFill>
                <a:latin typeface="Calibri"/>
                <a:cs typeface="Calibri"/>
              </a:rPr>
              <a:t> </a:t>
            </a:r>
            <a:r>
              <a:rPr sz="4400" spc="-15" dirty="0">
                <a:solidFill>
                  <a:srgbClr val="44536A"/>
                </a:solidFill>
                <a:latin typeface="Calibri"/>
                <a:cs typeface="Calibri"/>
              </a:rPr>
              <a:t>llegar</a:t>
            </a:r>
            <a:r>
              <a:rPr sz="4400" spc="-35" dirty="0">
                <a:solidFill>
                  <a:srgbClr val="44536A"/>
                </a:solidFill>
                <a:latin typeface="Calibri"/>
                <a:cs typeface="Calibri"/>
              </a:rPr>
              <a:t> </a:t>
            </a:r>
            <a:r>
              <a:rPr sz="4400" dirty="0">
                <a:solidFill>
                  <a:srgbClr val="44536A"/>
                </a:solidFill>
                <a:latin typeface="Calibri"/>
                <a:cs typeface="Calibri"/>
              </a:rPr>
              <a:t>muy</a:t>
            </a:r>
            <a:r>
              <a:rPr sz="4400" spc="-45" dirty="0">
                <a:solidFill>
                  <a:srgbClr val="44536A"/>
                </a:solidFill>
                <a:latin typeface="Calibri"/>
                <a:cs typeface="Calibri"/>
              </a:rPr>
              <a:t> </a:t>
            </a:r>
            <a:r>
              <a:rPr sz="4400" dirty="0">
                <a:solidFill>
                  <a:srgbClr val="44536A"/>
                </a:solidFill>
                <a:latin typeface="Calibri"/>
                <a:cs typeface="Calibri"/>
              </a:rPr>
              <a:t>lejos</a:t>
            </a:r>
            <a:endParaRPr sz="4400" dirty="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125</a:t>
            </a:fld>
            <a:endParaRPr b="0" dirty="0">
              <a:solidFill>
                <a:srgbClr val="888888"/>
              </a:solidFill>
              <a:latin typeface="Calibri"/>
              <a:cs typeface="Calibri"/>
            </a:endParaRPr>
          </a:p>
        </p:txBody>
      </p:sp>
      <p:pic>
        <p:nvPicPr>
          <p:cNvPr id="6" name="Vídeo 3" descr="Avión volando en el cielo azul&#10;&#10;Descripción generada automáticamente">
            <a:extLst>
              <a:ext uri="{FF2B5EF4-FFF2-40B4-BE49-F238E27FC236}">
                <a16:creationId xmlns:a16="http://schemas.microsoft.com/office/drawing/2014/main" id="{4EDF09C8-1EA8-4D82-A9EF-B87F5AA31BB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3"/>
          <a:stretch/>
        </p:blipFill>
        <p:spPr>
          <a:xfrm>
            <a:off x="3238125" y="2954226"/>
            <a:ext cx="5872645" cy="32939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C00115-9A2D-4F8B-BEFD-1E40C1E5B226}"/>
              </a:ext>
            </a:extLst>
          </p:cNvPr>
          <p:cNvSpPr>
            <a:spLocks noGrp="1"/>
          </p:cNvSpPr>
          <p:nvPr>
            <p:ph type="title"/>
          </p:nvPr>
        </p:nvSpPr>
        <p:spPr/>
        <p:txBody>
          <a:bodyPr/>
          <a:lstStyle/>
          <a:p>
            <a:r>
              <a:rPr lang="es-ES" dirty="0"/>
              <a:t>Un buen coche….</a:t>
            </a:r>
          </a:p>
        </p:txBody>
      </p:sp>
      <p:pic>
        <p:nvPicPr>
          <p:cNvPr id="3" name="object 3">
            <a:extLst>
              <a:ext uri="{FF2B5EF4-FFF2-40B4-BE49-F238E27FC236}">
                <a16:creationId xmlns:a16="http://schemas.microsoft.com/office/drawing/2014/main" id="{8B8F4B71-FAB5-4453-B800-A22047168F0E}"/>
              </a:ext>
            </a:extLst>
          </p:cNvPr>
          <p:cNvPicPr/>
          <p:nvPr/>
        </p:nvPicPr>
        <p:blipFill>
          <a:blip r:embed="rId2" cstate="print"/>
          <a:stretch>
            <a:fillRect/>
          </a:stretch>
        </p:blipFill>
        <p:spPr>
          <a:xfrm>
            <a:off x="990600" y="3200400"/>
            <a:ext cx="5012015" cy="2497252"/>
          </a:xfrm>
          <a:prstGeom prst="rect">
            <a:avLst/>
          </a:prstGeom>
        </p:spPr>
      </p:pic>
      <p:pic>
        <p:nvPicPr>
          <p:cNvPr id="4" name="Imagen 3" descr="Imagen que contiene exterior, edificio, máquina, sucio&#10;&#10;Descripción generada automáticamente">
            <a:extLst>
              <a:ext uri="{FF2B5EF4-FFF2-40B4-BE49-F238E27FC236}">
                <a16:creationId xmlns:a16="http://schemas.microsoft.com/office/drawing/2014/main" id="{9C74F7D5-4BF9-2C20-F357-96FBD0AEE4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24" t="6639" r="15343" b="24416"/>
          <a:stretch/>
        </p:blipFill>
        <p:spPr bwMode="auto">
          <a:xfrm>
            <a:off x="7173364" y="2667000"/>
            <a:ext cx="4004945" cy="29527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7027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3473" y="257147"/>
            <a:ext cx="5189220" cy="815975"/>
          </a:xfrm>
          <a:prstGeom prst="rect">
            <a:avLst/>
          </a:prstGeom>
        </p:spPr>
        <p:txBody>
          <a:bodyPr vert="horz" wrap="square" lIns="0" tIns="52069" rIns="0" bIns="0" rtlCol="0">
            <a:spAutoFit/>
          </a:bodyPr>
          <a:lstStyle/>
          <a:p>
            <a:pPr marL="12700">
              <a:lnSpc>
                <a:spcPct val="100000"/>
              </a:lnSpc>
              <a:spcBef>
                <a:spcPts val="409"/>
              </a:spcBef>
            </a:pPr>
            <a:r>
              <a:rPr sz="3200" spc="70" dirty="0">
                <a:solidFill>
                  <a:srgbClr val="48452A"/>
                </a:solidFill>
                <a:latin typeface="Trebuchet MS"/>
                <a:cs typeface="Trebuchet MS"/>
              </a:rPr>
              <a:t>Casos</a:t>
            </a:r>
            <a:r>
              <a:rPr sz="3200" spc="135" dirty="0">
                <a:solidFill>
                  <a:srgbClr val="48452A"/>
                </a:solidFill>
                <a:latin typeface="Trebuchet MS"/>
                <a:cs typeface="Trebuchet MS"/>
              </a:rPr>
              <a:t> </a:t>
            </a:r>
            <a:r>
              <a:rPr sz="3200" spc="50" dirty="0">
                <a:solidFill>
                  <a:srgbClr val="48452A"/>
                </a:solidFill>
                <a:latin typeface="Trebuchet MS"/>
                <a:cs typeface="Trebuchet MS"/>
              </a:rPr>
              <a:t>de</a:t>
            </a:r>
            <a:r>
              <a:rPr sz="3200" spc="140" dirty="0">
                <a:solidFill>
                  <a:srgbClr val="48452A"/>
                </a:solidFill>
                <a:latin typeface="Trebuchet MS"/>
                <a:cs typeface="Trebuchet MS"/>
              </a:rPr>
              <a:t> </a:t>
            </a:r>
            <a:r>
              <a:rPr sz="3200" spc="70" dirty="0">
                <a:solidFill>
                  <a:srgbClr val="48452A"/>
                </a:solidFill>
                <a:latin typeface="Trebuchet MS"/>
                <a:cs typeface="Trebuchet MS"/>
              </a:rPr>
              <a:t>éxito</a:t>
            </a:r>
            <a:endParaRPr sz="3200">
              <a:latin typeface="Trebuchet MS"/>
              <a:cs typeface="Trebuchet MS"/>
            </a:endParaRPr>
          </a:p>
          <a:p>
            <a:pPr marL="12700">
              <a:lnSpc>
                <a:spcPct val="100000"/>
              </a:lnSpc>
              <a:spcBef>
                <a:spcPts val="150"/>
              </a:spcBef>
            </a:pPr>
            <a:r>
              <a:rPr sz="1600" spc="65" dirty="0">
                <a:solidFill>
                  <a:srgbClr val="3CAB11"/>
                </a:solidFill>
                <a:latin typeface="Trebuchet MS"/>
                <a:cs typeface="Trebuchet MS"/>
              </a:rPr>
              <a:t>Bombeos</a:t>
            </a:r>
            <a:r>
              <a:rPr sz="1600" spc="229" dirty="0">
                <a:solidFill>
                  <a:srgbClr val="3CAB11"/>
                </a:solidFill>
                <a:latin typeface="Trebuchet MS"/>
                <a:cs typeface="Trebuchet MS"/>
              </a:rPr>
              <a:t> </a:t>
            </a:r>
            <a:r>
              <a:rPr sz="1600" spc="65" dirty="0">
                <a:solidFill>
                  <a:srgbClr val="3CAB11"/>
                </a:solidFill>
                <a:latin typeface="Trebuchet MS"/>
                <a:cs typeface="Trebuchet MS"/>
              </a:rPr>
              <a:t>solares</a:t>
            </a:r>
            <a:r>
              <a:rPr sz="1600" spc="235" dirty="0">
                <a:solidFill>
                  <a:srgbClr val="3CAB11"/>
                </a:solidFill>
                <a:latin typeface="Trebuchet MS"/>
                <a:cs typeface="Trebuchet MS"/>
              </a:rPr>
              <a:t> </a:t>
            </a:r>
            <a:r>
              <a:rPr sz="1600" spc="45" dirty="0">
                <a:solidFill>
                  <a:srgbClr val="3CAB11"/>
                </a:solidFill>
                <a:latin typeface="Trebuchet MS"/>
                <a:cs typeface="Trebuchet MS"/>
              </a:rPr>
              <a:t>con</a:t>
            </a:r>
            <a:r>
              <a:rPr sz="1600" spc="195" dirty="0">
                <a:solidFill>
                  <a:srgbClr val="3CAB11"/>
                </a:solidFill>
                <a:latin typeface="Trebuchet MS"/>
                <a:cs typeface="Trebuchet MS"/>
              </a:rPr>
              <a:t> </a:t>
            </a:r>
            <a:r>
              <a:rPr sz="1600" spc="60" dirty="0">
                <a:solidFill>
                  <a:srgbClr val="3CAB11"/>
                </a:solidFill>
                <a:latin typeface="Trebuchet MS"/>
                <a:cs typeface="Trebuchet MS"/>
              </a:rPr>
              <a:t>placas</a:t>
            </a:r>
            <a:r>
              <a:rPr sz="1600" spc="210" dirty="0">
                <a:solidFill>
                  <a:srgbClr val="3CAB11"/>
                </a:solidFill>
                <a:latin typeface="Trebuchet MS"/>
                <a:cs typeface="Trebuchet MS"/>
              </a:rPr>
              <a:t> </a:t>
            </a:r>
            <a:r>
              <a:rPr sz="1600" spc="60" dirty="0">
                <a:solidFill>
                  <a:srgbClr val="3CAB11"/>
                </a:solidFill>
                <a:latin typeface="Trebuchet MS"/>
                <a:cs typeface="Trebuchet MS"/>
              </a:rPr>
              <a:t>fijas</a:t>
            </a:r>
            <a:r>
              <a:rPr sz="1600" spc="210" dirty="0">
                <a:solidFill>
                  <a:srgbClr val="3CAB11"/>
                </a:solidFill>
                <a:latin typeface="Trebuchet MS"/>
                <a:cs typeface="Trebuchet MS"/>
              </a:rPr>
              <a:t> </a:t>
            </a:r>
            <a:r>
              <a:rPr sz="1600" spc="70" dirty="0">
                <a:solidFill>
                  <a:srgbClr val="3CAB11"/>
                </a:solidFill>
                <a:latin typeface="Trebuchet MS"/>
                <a:cs typeface="Trebuchet MS"/>
              </a:rPr>
              <a:t>E-O</a:t>
            </a:r>
            <a:r>
              <a:rPr sz="1600" spc="195" dirty="0">
                <a:solidFill>
                  <a:srgbClr val="3CAB11"/>
                </a:solidFill>
                <a:latin typeface="Trebuchet MS"/>
                <a:cs typeface="Trebuchet MS"/>
              </a:rPr>
              <a:t> </a:t>
            </a:r>
            <a:r>
              <a:rPr sz="1600" spc="40" dirty="0">
                <a:solidFill>
                  <a:srgbClr val="3CAB11"/>
                </a:solidFill>
                <a:latin typeface="Trebuchet MS"/>
                <a:cs typeface="Trebuchet MS"/>
              </a:rPr>
              <a:t>en</a:t>
            </a:r>
            <a:r>
              <a:rPr sz="1600" spc="190" dirty="0">
                <a:solidFill>
                  <a:srgbClr val="3CAB11"/>
                </a:solidFill>
                <a:latin typeface="Trebuchet MS"/>
                <a:cs typeface="Trebuchet MS"/>
              </a:rPr>
              <a:t> </a:t>
            </a:r>
            <a:r>
              <a:rPr sz="1600" spc="40" dirty="0">
                <a:solidFill>
                  <a:srgbClr val="3CAB11"/>
                </a:solidFill>
                <a:latin typeface="Trebuchet MS"/>
                <a:cs typeface="Trebuchet MS"/>
              </a:rPr>
              <a:t>un</a:t>
            </a:r>
            <a:r>
              <a:rPr sz="1600" spc="185" dirty="0">
                <a:solidFill>
                  <a:srgbClr val="3CAB11"/>
                </a:solidFill>
                <a:latin typeface="Trebuchet MS"/>
                <a:cs typeface="Trebuchet MS"/>
              </a:rPr>
              <a:t> </a:t>
            </a:r>
            <a:r>
              <a:rPr sz="1600" spc="65" dirty="0">
                <a:solidFill>
                  <a:srgbClr val="3CAB11"/>
                </a:solidFill>
                <a:latin typeface="Trebuchet MS"/>
                <a:cs typeface="Trebuchet MS"/>
              </a:rPr>
              <a:t>sondeo</a:t>
            </a:r>
            <a:endParaRPr sz="1600">
              <a:latin typeface="Trebuchet MS"/>
              <a:cs typeface="Trebuchet MS"/>
            </a:endParaRPr>
          </a:p>
        </p:txBody>
      </p:sp>
      <p:pic>
        <p:nvPicPr>
          <p:cNvPr id="3" name="object 3"/>
          <p:cNvPicPr/>
          <p:nvPr/>
        </p:nvPicPr>
        <p:blipFill>
          <a:blip r:embed="rId2" cstate="print"/>
          <a:stretch>
            <a:fillRect/>
          </a:stretch>
        </p:blipFill>
        <p:spPr>
          <a:xfrm>
            <a:off x="1735835" y="1453896"/>
            <a:ext cx="202692" cy="161544"/>
          </a:xfrm>
          <a:prstGeom prst="rect">
            <a:avLst/>
          </a:prstGeom>
        </p:spPr>
      </p:pic>
      <p:pic>
        <p:nvPicPr>
          <p:cNvPr id="4" name="object 4"/>
          <p:cNvPicPr/>
          <p:nvPr/>
        </p:nvPicPr>
        <p:blipFill>
          <a:blip r:embed="rId3" cstate="print"/>
          <a:stretch>
            <a:fillRect/>
          </a:stretch>
        </p:blipFill>
        <p:spPr>
          <a:xfrm>
            <a:off x="1743455" y="1714500"/>
            <a:ext cx="190500" cy="164591"/>
          </a:xfrm>
          <a:prstGeom prst="rect">
            <a:avLst/>
          </a:prstGeom>
        </p:spPr>
      </p:pic>
      <p:pic>
        <p:nvPicPr>
          <p:cNvPr id="5" name="object 5"/>
          <p:cNvPicPr/>
          <p:nvPr/>
        </p:nvPicPr>
        <p:blipFill>
          <a:blip r:embed="rId4" cstate="print"/>
          <a:stretch>
            <a:fillRect/>
          </a:stretch>
        </p:blipFill>
        <p:spPr>
          <a:xfrm>
            <a:off x="1772411" y="1953767"/>
            <a:ext cx="134112" cy="167639"/>
          </a:xfrm>
          <a:prstGeom prst="rect">
            <a:avLst/>
          </a:prstGeom>
        </p:spPr>
      </p:pic>
      <p:sp>
        <p:nvSpPr>
          <p:cNvPr id="6" name="object 6"/>
          <p:cNvSpPr txBox="1"/>
          <p:nvPr/>
        </p:nvSpPr>
        <p:spPr>
          <a:xfrm>
            <a:off x="1663445" y="1403375"/>
            <a:ext cx="3626485" cy="3370579"/>
          </a:xfrm>
          <a:prstGeom prst="rect">
            <a:avLst/>
          </a:prstGeom>
        </p:spPr>
        <p:txBody>
          <a:bodyPr vert="horz" wrap="square" lIns="0" tIns="29845" rIns="0" bIns="0" rtlCol="0">
            <a:spAutoFit/>
          </a:bodyPr>
          <a:lstStyle/>
          <a:p>
            <a:pPr marL="479425">
              <a:lnSpc>
                <a:spcPct val="100000"/>
              </a:lnSpc>
              <a:spcBef>
                <a:spcPts val="235"/>
              </a:spcBef>
            </a:pPr>
            <a:r>
              <a:rPr sz="1500" b="1" spc="265" dirty="0">
                <a:latin typeface="Trebuchet MS"/>
                <a:cs typeface="Trebuchet MS"/>
              </a:rPr>
              <a:t>Cesar</a:t>
            </a:r>
            <a:r>
              <a:rPr sz="1500" b="1" spc="395" dirty="0">
                <a:latin typeface="Trebuchet MS"/>
                <a:cs typeface="Trebuchet MS"/>
              </a:rPr>
              <a:t> </a:t>
            </a:r>
            <a:r>
              <a:rPr sz="1500" b="1" spc="265" dirty="0">
                <a:latin typeface="Trebuchet MS"/>
                <a:cs typeface="Trebuchet MS"/>
              </a:rPr>
              <a:t>Ladrón</a:t>
            </a:r>
            <a:r>
              <a:rPr sz="1500" b="1" spc="345" dirty="0">
                <a:latin typeface="Trebuchet MS"/>
                <a:cs typeface="Trebuchet MS"/>
              </a:rPr>
              <a:t> </a:t>
            </a:r>
            <a:r>
              <a:rPr sz="1500" b="1" spc="185" dirty="0">
                <a:latin typeface="Trebuchet MS"/>
                <a:cs typeface="Trebuchet MS"/>
              </a:rPr>
              <a:t>de</a:t>
            </a:r>
            <a:r>
              <a:rPr sz="1500" b="1" spc="385" dirty="0">
                <a:latin typeface="Trebuchet MS"/>
                <a:cs typeface="Trebuchet MS"/>
              </a:rPr>
              <a:t> </a:t>
            </a:r>
            <a:r>
              <a:rPr sz="1500" b="1" spc="305" dirty="0">
                <a:latin typeface="Trebuchet MS"/>
                <a:cs typeface="Trebuchet MS"/>
              </a:rPr>
              <a:t>Cegama</a:t>
            </a:r>
            <a:endParaRPr sz="1500">
              <a:latin typeface="Trebuchet MS"/>
              <a:cs typeface="Trebuchet MS"/>
            </a:endParaRPr>
          </a:p>
          <a:p>
            <a:pPr marL="479425" marR="840740">
              <a:lnSpc>
                <a:spcPct val="108000"/>
              </a:lnSpc>
            </a:pPr>
            <a:r>
              <a:rPr sz="1500" spc="200" dirty="0">
                <a:latin typeface="Lucida Sans Unicode"/>
                <a:cs typeface="Lucida Sans Unicode"/>
              </a:rPr>
              <a:t>i</a:t>
            </a:r>
            <a:r>
              <a:rPr sz="1500" spc="20" dirty="0">
                <a:latin typeface="Lucida Sans Unicode"/>
                <a:cs typeface="Lucida Sans Unicode"/>
              </a:rPr>
              <a:t>n</a:t>
            </a:r>
            <a:r>
              <a:rPr sz="1500" spc="-280" dirty="0">
                <a:latin typeface="Lucida Sans Unicode"/>
                <a:cs typeface="Lucida Sans Unicode"/>
              </a:rPr>
              <a:t> </a:t>
            </a:r>
            <a:r>
              <a:rPr sz="1500" spc="200" dirty="0">
                <a:latin typeface="Lucida Sans Unicode"/>
                <a:cs typeface="Lucida Sans Unicode"/>
              </a:rPr>
              <a:t>s</a:t>
            </a:r>
            <a:r>
              <a:rPr sz="1500" spc="10" dirty="0">
                <a:latin typeface="Lucida Sans Unicode"/>
                <a:cs typeface="Lucida Sans Unicode"/>
              </a:rPr>
              <a:t>t</a:t>
            </a:r>
            <a:r>
              <a:rPr sz="1500" spc="-260" dirty="0">
                <a:latin typeface="Lucida Sans Unicode"/>
                <a:cs typeface="Lucida Sans Unicode"/>
              </a:rPr>
              <a:t> </a:t>
            </a:r>
            <a:r>
              <a:rPr sz="1500" spc="195" dirty="0">
                <a:latin typeface="Lucida Sans Unicode"/>
                <a:cs typeface="Lucida Sans Unicode"/>
              </a:rPr>
              <a:t>a</a:t>
            </a:r>
            <a:r>
              <a:rPr sz="1500" spc="200" dirty="0">
                <a:latin typeface="Lucida Sans Unicode"/>
                <a:cs typeface="Lucida Sans Unicode"/>
              </a:rPr>
              <a:t>l</a:t>
            </a:r>
            <a:r>
              <a:rPr sz="1500" spc="15" dirty="0">
                <a:latin typeface="Lucida Sans Unicode"/>
                <a:cs typeface="Lucida Sans Unicode"/>
              </a:rPr>
              <a:t>a</a:t>
            </a:r>
            <a:r>
              <a:rPr sz="1500" spc="-280" dirty="0">
                <a:latin typeface="Lucida Sans Unicode"/>
                <a:cs typeface="Lucida Sans Unicode"/>
              </a:rPr>
              <a:t> </a:t>
            </a:r>
            <a:r>
              <a:rPr sz="1500" spc="195" dirty="0">
                <a:latin typeface="Lucida Sans Unicode"/>
                <a:cs typeface="Lucida Sans Unicode"/>
              </a:rPr>
              <a:t>c</a:t>
            </a:r>
            <a:r>
              <a:rPr sz="1500" spc="200" dirty="0">
                <a:latin typeface="Lucida Sans Unicode"/>
                <a:cs typeface="Lucida Sans Unicode"/>
              </a:rPr>
              <a:t>i</a:t>
            </a:r>
            <a:r>
              <a:rPr sz="1500" spc="20" dirty="0">
                <a:latin typeface="Lucida Sans Unicode"/>
                <a:cs typeface="Lucida Sans Unicode"/>
              </a:rPr>
              <a:t>ó</a:t>
            </a:r>
            <a:r>
              <a:rPr sz="1500" spc="-280" dirty="0">
                <a:latin typeface="Lucida Sans Unicode"/>
                <a:cs typeface="Lucida Sans Unicode"/>
              </a:rPr>
              <a:t> </a:t>
            </a:r>
            <a:r>
              <a:rPr sz="1500" spc="20" dirty="0">
                <a:latin typeface="Lucida Sans Unicode"/>
                <a:cs typeface="Lucida Sans Unicode"/>
              </a:rPr>
              <a:t>n</a:t>
            </a:r>
            <a:r>
              <a:rPr sz="1500" dirty="0">
                <a:latin typeface="Lucida Sans Unicode"/>
                <a:cs typeface="Lucida Sans Unicode"/>
              </a:rPr>
              <a:t> </a:t>
            </a:r>
            <a:r>
              <a:rPr sz="1500" spc="-130" dirty="0">
                <a:latin typeface="Lucida Sans Unicode"/>
                <a:cs typeface="Lucida Sans Unicode"/>
              </a:rPr>
              <a:t> </a:t>
            </a:r>
            <a:r>
              <a:rPr sz="1500" spc="20" dirty="0">
                <a:latin typeface="Lucida Sans Unicode"/>
                <a:cs typeface="Lucida Sans Unicode"/>
              </a:rPr>
              <a:t>e</a:t>
            </a:r>
            <a:r>
              <a:rPr sz="1500" spc="-265" dirty="0">
                <a:latin typeface="Lucida Sans Unicode"/>
                <a:cs typeface="Lucida Sans Unicode"/>
              </a:rPr>
              <a:t> </a:t>
            </a:r>
            <a:r>
              <a:rPr sz="1500" spc="20" dirty="0">
                <a:latin typeface="Lucida Sans Unicode"/>
                <a:cs typeface="Lucida Sans Unicode"/>
              </a:rPr>
              <a:t>n</a:t>
            </a:r>
            <a:r>
              <a:rPr sz="1500" dirty="0">
                <a:latin typeface="Lucida Sans Unicode"/>
                <a:cs typeface="Lucida Sans Unicode"/>
              </a:rPr>
              <a:t> </a:t>
            </a:r>
            <a:r>
              <a:rPr sz="1500" spc="-110" dirty="0">
                <a:latin typeface="Lucida Sans Unicode"/>
                <a:cs typeface="Lucida Sans Unicode"/>
              </a:rPr>
              <a:t> </a:t>
            </a:r>
            <a:r>
              <a:rPr sz="1500" spc="20" dirty="0">
                <a:latin typeface="Lucida Sans Unicode"/>
                <a:cs typeface="Lucida Sans Unicode"/>
              </a:rPr>
              <a:t>2</a:t>
            </a:r>
            <a:r>
              <a:rPr sz="1500" spc="-285" dirty="0">
                <a:latin typeface="Lucida Sans Unicode"/>
                <a:cs typeface="Lucida Sans Unicode"/>
              </a:rPr>
              <a:t> </a:t>
            </a:r>
            <a:r>
              <a:rPr sz="1500" spc="20" dirty="0">
                <a:latin typeface="Lucida Sans Unicode"/>
                <a:cs typeface="Lucida Sans Unicode"/>
              </a:rPr>
              <a:t>0</a:t>
            </a:r>
            <a:r>
              <a:rPr sz="1500" spc="-285" dirty="0">
                <a:latin typeface="Lucida Sans Unicode"/>
                <a:cs typeface="Lucida Sans Unicode"/>
              </a:rPr>
              <a:t> </a:t>
            </a:r>
            <a:r>
              <a:rPr sz="1500" spc="20" dirty="0">
                <a:latin typeface="Lucida Sans Unicode"/>
                <a:cs typeface="Lucida Sans Unicode"/>
              </a:rPr>
              <a:t>1</a:t>
            </a:r>
            <a:r>
              <a:rPr sz="1500" spc="-285" dirty="0">
                <a:latin typeface="Lucida Sans Unicode"/>
                <a:cs typeface="Lucida Sans Unicode"/>
              </a:rPr>
              <a:t> </a:t>
            </a:r>
            <a:r>
              <a:rPr sz="1500" spc="15" dirty="0">
                <a:latin typeface="Lucida Sans Unicode"/>
                <a:cs typeface="Lucida Sans Unicode"/>
              </a:rPr>
              <a:t>7  F</a:t>
            </a:r>
            <a:r>
              <a:rPr sz="1500" spc="-270" dirty="0">
                <a:latin typeface="Lucida Sans Unicode"/>
                <a:cs typeface="Lucida Sans Unicode"/>
              </a:rPr>
              <a:t> </a:t>
            </a:r>
            <a:r>
              <a:rPr sz="1500" spc="20" dirty="0">
                <a:latin typeface="Lucida Sans Unicode"/>
                <a:cs typeface="Lucida Sans Unicode"/>
              </a:rPr>
              <a:t>u</a:t>
            </a:r>
            <a:r>
              <a:rPr sz="1500" spc="-280" dirty="0">
                <a:latin typeface="Lucida Sans Unicode"/>
                <a:cs typeface="Lucida Sans Unicode"/>
              </a:rPr>
              <a:t> </a:t>
            </a:r>
            <a:r>
              <a:rPr sz="1500" spc="20" dirty="0">
                <a:latin typeface="Lucida Sans Unicode"/>
                <a:cs typeface="Lucida Sans Unicode"/>
              </a:rPr>
              <a:t>e</a:t>
            </a:r>
            <a:r>
              <a:rPr sz="1500" spc="-280" dirty="0">
                <a:latin typeface="Lucida Sans Unicode"/>
                <a:cs typeface="Lucida Sans Unicode"/>
              </a:rPr>
              <a:t> </a:t>
            </a:r>
            <a:r>
              <a:rPr sz="1500" spc="190" dirty="0">
                <a:latin typeface="Lucida Sans Unicode"/>
                <a:cs typeface="Lucida Sans Unicode"/>
              </a:rPr>
              <a:t>n</a:t>
            </a:r>
            <a:r>
              <a:rPr sz="1500" spc="10" dirty="0">
                <a:latin typeface="Lucida Sans Unicode"/>
                <a:cs typeface="Lucida Sans Unicode"/>
              </a:rPr>
              <a:t>t</a:t>
            </a:r>
            <a:r>
              <a:rPr sz="1500" spc="-285" dirty="0">
                <a:latin typeface="Lucida Sans Unicode"/>
                <a:cs typeface="Lucida Sans Unicode"/>
              </a:rPr>
              <a:t> </a:t>
            </a:r>
            <a:r>
              <a:rPr sz="1500" spc="20" dirty="0">
                <a:latin typeface="Lucida Sans Unicode"/>
                <a:cs typeface="Lucida Sans Unicode"/>
              </a:rPr>
              <a:t>e</a:t>
            </a:r>
            <a:r>
              <a:rPr sz="1500" spc="-280" dirty="0">
                <a:latin typeface="Lucida Sans Unicode"/>
                <a:cs typeface="Lucida Sans Unicode"/>
              </a:rPr>
              <a:t> </a:t>
            </a:r>
            <a:r>
              <a:rPr sz="1500" spc="200" dirty="0">
                <a:latin typeface="Lucida Sans Unicode"/>
                <a:cs typeface="Lucida Sans Unicode"/>
              </a:rPr>
              <a:t>lap</a:t>
            </a:r>
            <a:r>
              <a:rPr sz="1500" spc="20" dirty="0">
                <a:latin typeface="Lucida Sans Unicode"/>
                <a:cs typeface="Lucida Sans Unicode"/>
              </a:rPr>
              <a:t>e</a:t>
            </a:r>
            <a:r>
              <a:rPr sz="1500" spc="-280" dirty="0">
                <a:latin typeface="Lucida Sans Unicode"/>
                <a:cs typeface="Lucida Sans Unicode"/>
              </a:rPr>
              <a:t> </a:t>
            </a:r>
            <a:r>
              <a:rPr sz="1500" spc="200" dirty="0">
                <a:latin typeface="Lucida Sans Unicode"/>
                <a:cs typeface="Lucida Sans Unicode"/>
              </a:rPr>
              <a:t>ñ</a:t>
            </a:r>
            <a:r>
              <a:rPr sz="1500" spc="15" dirty="0">
                <a:latin typeface="Lucida Sans Unicode"/>
                <a:cs typeface="Lucida Sans Unicode"/>
              </a:rPr>
              <a:t>a</a:t>
            </a:r>
            <a:r>
              <a:rPr sz="1500" dirty="0">
                <a:latin typeface="Lucida Sans Unicode"/>
                <a:cs typeface="Lucida Sans Unicode"/>
              </a:rPr>
              <a:t> </a:t>
            </a:r>
            <a:r>
              <a:rPr sz="1500" spc="-110" dirty="0">
                <a:latin typeface="Lucida Sans Unicode"/>
                <a:cs typeface="Lucida Sans Unicode"/>
              </a:rPr>
              <a:t> </a:t>
            </a:r>
            <a:r>
              <a:rPr sz="1500" spc="10" dirty="0">
                <a:latin typeface="Lucida Sans Unicode"/>
                <a:cs typeface="Lucida Sans Unicode"/>
              </a:rPr>
              <a:t>(</a:t>
            </a:r>
            <a:r>
              <a:rPr sz="1500" spc="-315" dirty="0">
                <a:latin typeface="Lucida Sans Unicode"/>
                <a:cs typeface="Lucida Sans Unicode"/>
              </a:rPr>
              <a:t> </a:t>
            </a:r>
            <a:r>
              <a:rPr sz="1500" spc="204" dirty="0">
                <a:latin typeface="Lucida Sans Unicode"/>
                <a:cs typeface="Lucida Sans Unicode"/>
              </a:rPr>
              <a:t>Z</a:t>
            </a:r>
            <a:r>
              <a:rPr sz="1500" spc="15" dirty="0">
                <a:latin typeface="Lucida Sans Unicode"/>
                <a:cs typeface="Lucida Sans Unicode"/>
              </a:rPr>
              <a:t>a</a:t>
            </a:r>
            <a:r>
              <a:rPr sz="1500" spc="-280" dirty="0">
                <a:latin typeface="Lucida Sans Unicode"/>
                <a:cs typeface="Lucida Sans Unicode"/>
              </a:rPr>
              <a:t> </a:t>
            </a:r>
            <a:r>
              <a:rPr sz="1500" spc="10" dirty="0">
                <a:latin typeface="Lucida Sans Unicode"/>
                <a:cs typeface="Lucida Sans Unicode"/>
              </a:rPr>
              <a:t>)</a:t>
            </a:r>
            <a:endParaRPr sz="1500">
              <a:latin typeface="Lucida Sans Unicode"/>
              <a:cs typeface="Lucida Sans Unicode"/>
            </a:endParaRPr>
          </a:p>
          <a:p>
            <a:pPr>
              <a:lnSpc>
                <a:spcPct val="100000"/>
              </a:lnSpc>
              <a:spcBef>
                <a:spcPts val="65"/>
              </a:spcBef>
            </a:pPr>
            <a:endParaRPr sz="1100">
              <a:latin typeface="Lucida Sans Unicode"/>
              <a:cs typeface="Lucida Sans Unicode"/>
            </a:endParaRPr>
          </a:p>
          <a:p>
            <a:pPr marL="12700" marR="5080">
              <a:lnSpc>
                <a:spcPct val="100000"/>
              </a:lnSpc>
            </a:pPr>
            <a:r>
              <a:rPr sz="1400" b="1" dirty="0">
                <a:latin typeface="Calibri"/>
                <a:cs typeface="Calibri"/>
              </a:rPr>
              <a:t>Superficie </a:t>
            </a:r>
            <a:r>
              <a:rPr sz="1400" b="1" spc="-5" dirty="0">
                <a:latin typeface="Calibri"/>
                <a:cs typeface="Calibri"/>
              </a:rPr>
              <a:t>regada: </a:t>
            </a:r>
            <a:r>
              <a:rPr sz="1400" spc="-5" dirty="0">
                <a:latin typeface="Calibri"/>
                <a:cs typeface="Calibri"/>
              </a:rPr>
              <a:t>20Ha </a:t>
            </a:r>
            <a:r>
              <a:rPr sz="1400" spc="-10" dirty="0">
                <a:latin typeface="Calibri"/>
                <a:cs typeface="Calibri"/>
              </a:rPr>
              <a:t>verano </a:t>
            </a:r>
            <a:r>
              <a:rPr sz="1400" dirty="0">
                <a:latin typeface="Calibri"/>
                <a:cs typeface="Calibri"/>
              </a:rPr>
              <a:t>+ 80Ha </a:t>
            </a:r>
            <a:r>
              <a:rPr sz="1400" spc="-10" dirty="0">
                <a:latin typeface="Calibri"/>
                <a:cs typeface="Calibri"/>
              </a:rPr>
              <a:t>primavera </a:t>
            </a:r>
            <a:r>
              <a:rPr sz="1400" spc="-310" dirty="0">
                <a:latin typeface="Calibri"/>
                <a:cs typeface="Calibri"/>
              </a:rPr>
              <a:t> </a:t>
            </a:r>
            <a:r>
              <a:rPr sz="1400" b="1" spc="-5" dirty="0">
                <a:latin typeface="Calibri"/>
                <a:cs typeface="Calibri"/>
              </a:rPr>
              <a:t>Tipo </a:t>
            </a:r>
            <a:r>
              <a:rPr sz="1400" b="1" dirty="0">
                <a:latin typeface="Calibri"/>
                <a:cs typeface="Calibri"/>
              </a:rPr>
              <a:t>de </a:t>
            </a:r>
            <a:r>
              <a:rPr sz="1400" b="1" spc="-5" dirty="0">
                <a:latin typeface="Calibri"/>
                <a:cs typeface="Calibri"/>
              </a:rPr>
              <a:t>cultivo: r</a:t>
            </a:r>
            <a:r>
              <a:rPr sz="1400" spc="-5" dirty="0">
                <a:latin typeface="Calibri"/>
                <a:cs typeface="Calibri"/>
              </a:rPr>
              <a:t>emolacha, </a:t>
            </a:r>
            <a:r>
              <a:rPr sz="1400" spc="-10" dirty="0">
                <a:latin typeface="Calibri"/>
                <a:cs typeface="Calibri"/>
              </a:rPr>
              <a:t>colza, garbanzos, </a:t>
            </a:r>
            <a:r>
              <a:rPr sz="1400" spc="-5" dirty="0">
                <a:latin typeface="Calibri"/>
                <a:cs typeface="Calibri"/>
              </a:rPr>
              <a:t> cereal.</a:t>
            </a:r>
            <a:endParaRPr sz="1400">
              <a:latin typeface="Calibri"/>
              <a:cs typeface="Calibri"/>
            </a:endParaRPr>
          </a:p>
          <a:p>
            <a:pPr marL="12700" marR="81280">
              <a:lnSpc>
                <a:spcPct val="100000"/>
              </a:lnSpc>
              <a:spcBef>
                <a:spcPts val="630"/>
              </a:spcBef>
            </a:pPr>
            <a:r>
              <a:rPr sz="1400" b="1" spc="-5" dirty="0">
                <a:latin typeface="Calibri"/>
                <a:cs typeface="Calibri"/>
              </a:rPr>
              <a:t>Captación </a:t>
            </a:r>
            <a:r>
              <a:rPr sz="1400" b="1" dirty="0">
                <a:latin typeface="Calibri"/>
                <a:cs typeface="Calibri"/>
              </a:rPr>
              <a:t>agua: </a:t>
            </a:r>
            <a:r>
              <a:rPr sz="1400" spc="-5" dirty="0">
                <a:latin typeface="Calibri"/>
                <a:cs typeface="Calibri"/>
              </a:rPr>
              <a:t>nivel sondeo 60m </a:t>
            </a:r>
            <a:r>
              <a:rPr sz="1400" dirty="0">
                <a:latin typeface="Calibri"/>
                <a:cs typeface="Calibri"/>
              </a:rPr>
              <a:t>+ </a:t>
            </a:r>
            <a:r>
              <a:rPr sz="1400" spc="-5" dirty="0">
                <a:latin typeface="Calibri"/>
                <a:cs typeface="Calibri"/>
              </a:rPr>
              <a:t>30m </a:t>
            </a:r>
            <a:r>
              <a:rPr sz="1400" dirty="0">
                <a:latin typeface="Calibri"/>
                <a:cs typeface="Calibri"/>
              </a:rPr>
              <a:t>a balsa </a:t>
            </a:r>
            <a:r>
              <a:rPr sz="1400" spc="-305" dirty="0">
                <a:latin typeface="Calibri"/>
                <a:cs typeface="Calibri"/>
              </a:rPr>
              <a:t> </a:t>
            </a:r>
            <a:r>
              <a:rPr sz="1400" b="1" spc="-5" dirty="0">
                <a:latin typeface="Calibri"/>
                <a:cs typeface="Calibri"/>
              </a:rPr>
              <a:t>Potencia instalada: </a:t>
            </a:r>
            <a:r>
              <a:rPr sz="1400" spc="-5" dirty="0">
                <a:latin typeface="Calibri"/>
                <a:cs typeface="Calibri"/>
              </a:rPr>
              <a:t>114 </a:t>
            </a:r>
            <a:r>
              <a:rPr sz="1400" spc="-15" dirty="0">
                <a:latin typeface="Calibri"/>
                <a:cs typeface="Calibri"/>
              </a:rPr>
              <a:t>Kw-p </a:t>
            </a:r>
            <a:r>
              <a:rPr sz="1400" spc="-10" dirty="0">
                <a:latin typeface="Calibri"/>
                <a:cs typeface="Calibri"/>
              </a:rPr>
              <a:t>estructura </a:t>
            </a:r>
            <a:r>
              <a:rPr sz="1400" spc="-5" dirty="0">
                <a:latin typeface="Calibri"/>
                <a:cs typeface="Calibri"/>
              </a:rPr>
              <a:t>fija </a:t>
            </a:r>
            <a:r>
              <a:rPr sz="1400" dirty="0">
                <a:latin typeface="Calibri"/>
                <a:cs typeface="Calibri"/>
              </a:rPr>
              <a:t>E-O </a:t>
            </a:r>
            <a:r>
              <a:rPr sz="1400" spc="5" dirty="0">
                <a:latin typeface="Calibri"/>
                <a:cs typeface="Calibri"/>
              </a:rPr>
              <a:t> </a:t>
            </a:r>
            <a:r>
              <a:rPr sz="1400" b="1" spc="-5" dirty="0">
                <a:latin typeface="Calibri"/>
                <a:cs typeface="Calibri"/>
              </a:rPr>
              <a:t>Funcionamiento </a:t>
            </a:r>
            <a:r>
              <a:rPr sz="1400" b="1" dirty="0">
                <a:latin typeface="Calibri"/>
                <a:cs typeface="Calibri"/>
              </a:rPr>
              <a:t>del </a:t>
            </a:r>
            <a:r>
              <a:rPr sz="1400" b="1" spc="-5" dirty="0">
                <a:latin typeface="Calibri"/>
                <a:cs typeface="Calibri"/>
              </a:rPr>
              <a:t>sistema: </a:t>
            </a:r>
            <a:r>
              <a:rPr sz="1400" spc="-5" dirty="0">
                <a:latin typeface="Calibri"/>
                <a:cs typeface="Calibri"/>
              </a:rPr>
              <a:t>11h </a:t>
            </a:r>
            <a:r>
              <a:rPr sz="1400" dirty="0">
                <a:latin typeface="Calibri"/>
                <a:cs typeface="Calibri"/>
              </a:rPr>
              <a:t>diarias </a:t>
            </a:r>
            <a:r>
              <a:rPr sz="1400" spc="5" dirty="0">
                <a:latin typeface="Calibri"/>
                <a:cs typeface="Calibri"/>
              </a:rPr>
              <a:t> </a:t>
            </a:r>
            <a:r>
              <a:rPr sz="1400" b="1" spc="-5" dirty="0">
                <a:latin typeface="Calibri"/>
                <a:cs typeface="Calibri"/>
              </a:rPr>
              <a:t>Capacidad</a:t>
            </a:r>
            <a:r>
              <a:rPr sz="1400" b="1" spc="-45" dirty="0">
                <a:latin typeface="Calibri"/>
                <a:cs typeface="Calibri"/>
              </a:rPr>
              <a:t> </a:t>
            </a:r>
            <a:r>
              <a:rPr sz="1400" b="1" dirty="0">
                <a:latin typeface="Calibri"/>
                <a:cs typeface="Calibri"/>
              </a:rPr>
              <a:t>balsa</a:t>
            </a:r>
            <a:r>
              <a:rPr sz="1400" dirty="0">
                <a:latin typeface="Calibri"/>
                <a:cs typeface="Calibri"/>
              </a:rPr>
              <a:t>:</a:t>
            </a:r>
            <a:r>
              <a:rPr sz="1400" spc="-35" dirty="0">
                <a:latin typeface="Calibri"/>
                <a:cs typeface="Calibri"/>
              </a:rPr>
              <a:t> </a:t>
            </a:r>
            <a:r>
              <a:rPr sz="1400" spc="-5" dirty="0">
                <a:latin typeface="Calibri"/>
                <a:cs typeface="Calibri"/>
              </a:rPr>
              <a:t>8.000m3</a:t>
            </a:r>
            <a:endParaRPr sz="1400">
              <a:latin typeface="Calibri"/>
              <a:cs typeface="Calibri"/>
            </a:endParaRPr>
          </a:p>
          <a:p>
            <a:pPr marL="12700">
              <a:lnSpc>
                <a:spcPct val="100000"/>
              </a:lnSpc>
            </a:pPr>
            <a:r>
              <a:rPr sz="1400" b="1" spc="-5" dirty="0">
                <a:latin typeface="Calibri"/>
                <a:cs typeface="Calibri"/>
              </a:rPr>
              <a:t>Potencia</a:t>
            </a:r>
            <a:r>
              <a:rPr sz="1400" b="1" spc="-30" dirty="0">
                <a:latin typeface="Calibri"/>
                <a:cs typeface="Calibri"/>
              </a:rPr>
              <a:t> </a:t>
            </a:r>
            <a:r>
              <a:rPr sz="1400" b="1" dirty="0">
                <a:latin typeface="Calibri"/>
                <a:cs typeface="Calibri"/>
              </a:rPr>
              <a:t>bombas:</a:t>
            </a:r>
            <a:r>
              <a:rPr sz="1400" b="1" spc="-45" dirty="0">
                <a:latin typeface="Calibri"/>
                <a:cs typeface="Calibri"/>
              </a:rPr>
              <a:t> </a:t>
            </a:r>
            <a:r>
              <a:rPr sz="1400" spc="-5" dirty="0">
                <a:latin typeface="Calibri"/>
                <a:cs typeface="Calibri"/>
              </a:rPr>
              <a:t>60</a:t>
            </a:r>
            <a:r>
              <a:rPr sz="1400" dirty="0">
                <a:latin typeface="Calibri"/>
                <a:cs typeface="Calibri"/>
              </a:rPr>
              <a:t> </a:t>
            </a:r>
            <a:r>
              <a:rPr sz="1400" spc="-5" dirty="0">
                <a:latin typeface="Calibri"/>
                <a:cs typeface="Calibri"/>
              </a:rPr>
              <a:t>Cv</a:t>
            </a:r>
            <a:r>
              <a:rPr sz="1400" spc="5" dirty="0">
                <a:latin typeface="Calibri"/>
                <a:cs typeface="Calibri"/>
              </a:rPr>
              <a:t> </a:t>
            </a:r>
            <a:r>
              <a:rPr sz="1400" dirty="0">
                <a:latin typeface="Calibri"/>
                <a:cs typeface="Calibri"/>
              </a:rPr>
              <a:t>+</a:t>
            </a:r>
            <a:r>
              <a:rPr sz="1400" spc="295" dirty="0">
                <a:latin typeface="Calibri"/>
                <a:cs typeface="Calibri"/>
              </a:rPr>
              <a:t> </a:t>
            </a:r>
            <a:r>
              <a:rPr sz="1400" dirty="0">
                <a:latin typeface="Calibri"/>
                <a:cs typeface="Calibri"/>
              </a:rPr>
              <a:t>30</a:t>
            </a:r>
            <a:r>
              <a:rPr sz="1400" spc="-5" dirty="0">
                <a:latin typeface="Calibri"/>
                <a:cs typeface="Calibri"/>
              </a:rPr>
              <a:t> Cv</a:t>
            </a:r>
            <a:r>
              <a:rPr sz="1400" dirty="0">
                <a:latin typeface="Calibri"/>
                <a:cs typeface="Calibri"/>
              </a:rPr>
              <a:t> </a:t>
            </a:r>
            <a:r>
              <a:rPr sz="1400" spc="-5" dirty="0">
                <a:latin typeface="Calibri"/>
                <a:cs typeface="Calibri"/>
              </a:rPr>
              <a:t>presión</a:t>
            </a:r>
            <a:endParaRPr sz="1400">
              <a:latin typeface="Calibri"/>
              <a:cs typeface="Calibri"/>
            </a:endParaRPr>
          </a:p>
          <a:p>
            <a:pPr marL="12700">
              <a:lnSpc>
                <a:spcPct val="100000"/>
              </a:lnSpc>
              <a:spcBef>
                <a:spcPts val="990"/>
              </a:spcBef>
            </a:pPr>
            <a:r>
              <a:rPr sz="1400" b="1" spc="-5" dirty="0">
                <a:latin typeface="Calibri"/>
                <a:cs typeface="Calibri"/>
              </a:rPr>
              <a:t>Instalación</a:t>
            </a:r>
            <a:r>
              <a:rPr sz="1400" b="1" spc="-40" dirty="0">
                <a:latin typeface="Calibri"/>
                <a:cs typeface="Calibri"/>
              </a:rPr>
              <a:t> </a:t>
            </a:r>
            <a:r>
              <a:rPr sz="1400" b="1" dirty="0">
                <a:latin typeface="Calibri"/>
                <a:cs typeface="Calibri"/>
              </a:rPr>
              <a:t>de</a:t>
            </a:r>
            <a:r>
              <a:rPr sz="1400" b="1" spc="-15" dirty="0">
                <a:latin typeface="Calibri"/>
                <a:cs typeface="Calibri"/>
              </a:rPr>
              <a:t> </a:t>
            </a:r>
            <a:r>
              <a:rPr sz="1400" b="1" spc="-5" dirty="0">
                <a:latin typeface="Calibri"/>
                <a:cs typeface="Calibri"/>
              </a:rPr>
              <a:t>riego:</a:t>
            </a:r>
            <a:r>
              <a:rPr sz="1400" b="1" spc="290" dirty="0">
                <a:latin typeface="Calibri"/>
                <a:cs typeface="Calibri"/>
              </a:rPr>
              <a:t> </a:t>
            </a:r>
            <a:r>
              <a:rPr sz="1400" dirty="0">
                <a:latin typeface="Calibri"/>
                <a:cs typeface="Calibri"/>
              </a:rPr>
              <a:t>3</a:t>
            </a:r>
            <a:r>
              <a:rPr sz="1400" spc="-10" dirty="0">
                <a:latin typeface="Calibri"/>
                <a:cs typeface="Calibri"/>
              </a:rPr>
              <a:t> </a:t>
            </a:r>
            <a:r>
              <a:rPr sz="1400" spc="-5" dirty="0">
                <a:latin typeface="Calibri"/>
                <a:cs typeface="Calibri"/>
              </a:rPr>
              <a:t>pivotes</a:t>
            </a:r>
            <a:r>
              <a:rPr sz="1400" spc="10" dirty="0">
                <a:latin typeface="Calibri"/>
                <a:cs typeface="Calibri"/>
              </a:rPr>
              <a:t> </a:t>
            </a:r>
            <a:r>
              <a:rPr sz="1400" spc="-5" dirty="0">
                <a:latin typeface="Calibri"/>
                <a:cs typeface="Calibri"/>
              </a:rPr>
              <a:t>de</a:t>
            </a:r>
            <a:r>
              <a:rPr sz="1400" spc="15" dirty="0">
                <a:latin typeface="Calibri"/>
                <a:cs typeface="Calibri"/>
              </a:rPr>
              <a:t> </a:t>
            </a:r>
            <a:r>
              <a:rPr sz="1400" spc="-5" dirty="0">
                <a:latin typeface="Calibri"/>
                <a:cs typeface="Calibri"/>
              </a:rPr>
              <a:t>5,</a:t>
            </a:r>
            <a:r>
              <a:rPr sz="1400" spc="-10" dirty="0">
                <a:latin typeface="Calibri"/>
                <a:cs typeface="Calibri"/>
              </a:rPr>
              <a:t> </a:t>
            </a:r>
            <a:r>
              <a:rPr sz="1400" dirty="0">
                <a:latin typeface="Calibri"/>
                <a:cs typeface="Calibri"/>
              </a:rPr>
              <a:t>3</a:t>
            </a:r>
            <a:r>
              <a:rPr sz="1400" spc="5" dirty="0">
                <a:latin typeface="Calibri"/>
                <a:cs typeface="Calibri"/>
              </a:rPr>
              <a:t> </a:t>
            </a:r>
            <a:r>
              <a:rPr sz="1400" dirty="0">
                <a:latin typeface="Calibri"/>
                <a:cs typeface="Calibri"/>
              </a:rPr>
              <a:t>y 6</a:t>
            </a:r>
            <a:r>
              <a:rPr sz="1400" spc="-15" dirty="0">
                <a:latin typeface="Calibri"/>
                <a:cs typeface="Calibri"/>
              </a:rPr>
              <a:t> </a:t>
            </a:r>
            <a:r>
              <a:rPr sz="1400" spc="-10" dirty="0">
                <a:latin typeface="Calibri"/>
                <a:cs typeface="Calibri"/>
              </a:rPr>
              <a:t>torres</a:t>
            </a:r>
            <a:endParaRPr sz="1400">
              <a:latin typeface="Calibri"/>
              <a:cs typeface="Calibri"/>
            </a:endParaRPr>
          </a:p>
          <a:p>
            <a:pPr marL="12700">
              <a:lnSpc>
                <a:spcPct val="100000"/>
              </a:lnSpc>
              <a:spcBef>
                <a:spcPts val="335"/>
              </a:spcBef>
            </a:pPr>
            <a:r>
              <a:rPr sz="1400" b="1" spc="-5" dirty="0">
                <a:latin typeface="Calibri"/>
                <a:cs typeface="Calibri"/>
              </a:rPr>
              <a:t>Presión</a:t>
            </a:r>
            <a:r>
              <a:rPr sz="1400" b="1" spc="-35" dirty="0">
                <a:latin typeface="Calibri"/>
                <a:cs typeface="Calibri"/>
              </a:rPr>
              <a:t> </a:t>
            </a:r>
            <a:r>
              <a:rPr sz="1400" b="1" spc="-5" dirty="0">
                <a:latin typeface="Calibri"/>
                <a:cs typeface="Calibri"/>
              </a:rPr>
              <a:t>emisores:</a:t>
            </a:r>
            <a:r>
              <a:rPr sz="1400" b="1" spc="275" dirty="0">
                <a:latin typeface="Calibri"/>
                <a:cs typeface="Calibri"/>
              </a:rPr>
              <a:t> </a:t>
            </a:r>
            <a:r>
              <a:rPr sz="1400" spc="-5" dirty="0">
                <a:latin typeface="Calibri"/>
                <a:cs typeface="Calibri"/>
              </a:rPr>
              <a:t>0,6bar</a:t>
            </a:r>
            <a:r>
              <a:rPr sz="1400" dirty="0">
                <a:latin typeface="Calibri"/>
                <a:cs typeface="Calibri"/>
              </a:rPr>
              <a:t> en</a:t>
            </a:r>
            <a:r>
              <a:rPr sz="1400" spc="-10" dirty="0">
                <a:latin typeface="Calibri"/>
                <a:cs typeface="Calibri"/>
              </a:rPr>
              <a:t> </a:t>
            </a:r>
            <a:r>
              <a:rPr sz="1400" spc="-5" dirty="0">
                <a:latin typeface="Calibri"/>
                <a:cs typeface="Calibri"/>
              </a:rPr>
              <a:t>pivote</a:t>
            </a:r>
            <a:endParaRPr sz="1400">
              <a:latin typeface="Calibri"/>
              <a:cs typeface="Calibri"/>
            </a:endParaRPr>
          </a:p>
        </p:txBody>
      </p:sp>
      <p:grpSp>
        <p:nvGrpSpPr>
          <p:cNvPr id="7" name="object 7"/>
          <p:cNvGrpSpPr/>
          <p:nvPr/>
        </p:nvGrpSpPr>
        <p:grpSpPr>
          <a:xfrm>
            <a:off x="1630552" y="5695188"/>
            <a:ext cx="3609975" cy="786130"/>
            <a:chOff x="1630552" y="5695188"/>
            <a:chExt cx="3609975" cy="786130"/>
          </a:xfrm>
        </p:grpSpPr>
        <p:pic>
          <p:nvPicPr>
            <p:cNvPr id="8" name="object 8"/>
            <p:cNvPicPr/>
            <p:nvPr/>
          </p:nvPicPr>
          <p:blipFill>
            <a:blip r:embed="rId5" cstate="print"/>
            <a:stretch>
              <a:fillRect/>
            </a:stretch>
          </p:blipFill>
          <p:spPr>
            <a:xfrm>
              <a:off x="1633727" y="5727192"/>
              <a:ext cx="3589020" cy="646176"/>
            </a:xfrm>
            <a:prstGeom prst="rect">
              <a:avLst/>
            </a:prstGeom>
          </p:spPr>
        </p:pic>
        <p:sp>
          <p:nvSpPr>
            <p:cNvPr id="9" name="object 9"/>
            <p:cNvSpPr/>
            <p:nvPr/>
          </p:nvSpPr>
          <p:spPr>
            <a:xfrm>
              <a:off x="1633727" y="5727192"/>
              <a:ext cx="3589020" cy="646430"/>
            </a:xfrm>
            <a:custGeom>
              <a:avLst/>
              <a:gdLst/>
              <a:ahLst/>
              <a:cxnLst/>
              <a:rect l="l" t="t" r="r" b="b"/>
              <a:pathLst>
                <a:path w="3589020" h="646429">
                  <a:moveTo>
                    <a:pt x="0" y="646175"/>
                  </a:moveTo>
                  <a:lnTo>
                    <a:pt x="3589020" y="646175"/>
                  </a:lnTo>
                  <a:lnTo>
                    <a:pt x="3589020" y="0"/>
                  </a:lnTo>
                  <a:lnTo>
                    <a:pt x="0" y="0"/>
                  </a:lnTo>
                  <a:lnTo>
                    <a:pt x="0" y="646175"/>
                  </a:lnTo>
                  <a:close/>
                </a:path>
              </a:pathLst>
            </a:custGeom>
            <a:ln w="6350">
              <a:solidFill>
                <a:srgbClr val="A4A4A4"/>
              </a:solidFill>
            </a:ln>
          </p:spPr>
          <p:txBody>
            <a:bodyPr wrap="square" lIns="0" tIns="0" rIns="0" bIns="0" rtlCol="0"/>
            <a:lstStyle/>
            <a:p>
              <a:endParaRPr/>
            </a:p>
          </p:txBody>
        </p:sp>
        <p:pic>
          <p:nvPicPr>
            <p:cNvPr id="10" name="object 10"/>
            <p:cNvPicPr/>
            <p:nvPr/>
          </p:nvPicPr>
          <p:blipFill>
            <a:blip r:embed="rId6" cstate="print"/>
            <a:stretch>
              <a:fillRect/>
            </a:stretch>
          </p:blipFill>
          <p:spPr>
            <a:xfrm>
              <a:off x="2261615" y="5695188"/>
              <a:ext cx="2349246" cy="511289"/>
            </a:xfrm>
            <a:prstGeom prst="rect">
              <a:avLst/>
            </a:prstGeom>
          </p:spPr>
        </p:pic>
        <p:pic>
          <p:nvPicPr>
            <p:cNvPr id="11" name="object 11"/>
            <p:cNvPicPr/>
            <p:nvPr/>
          </p:nvPicPr>
          <p:blipFill>
            <a:blip r:embed="rId7" cstate="print"/>
            <a:stretch>
              <a:fillRect/>
            </a:stretch>
          </p:blipFill>
          <p:spPr>
            <a:xfrm>
              <a:off x="1632203" y="5969508"/>
              <a:ext cx="3608070" cy="511289"/>
            </a:xfrm>
            <a:prstGeom prst="rect">
              <a:avLst/>
            </a:prstGeom>
          </p:spPr>
        </p:pic>
      </p:grpSp>
      <p:sp>
        <p:nvSpPr>
          <p:cNvPr id="12" name="object 12"/>
          <p:cNvSpPr txBox="1"/>
          <p:nvPr/>
        </p:nvSpPr>
        <p:spPr>
          <a:xfrm>
            <a:off x="1763648" y="5745581"/>
            <a:ext cx="3326765" cy="574040"/>
          </a:xfrm>
          <a:prstGeom prst="rect">
            <a:avLst/>
          </a:prstGeom>
        </p:spPr>
        <p:txBody>
          <a:bodyPr vert="horz" wrap="square" lIns="0" tIns="12700" rIns="0" bIns="0" rtlCol="0">
            <a:spAutoFit/>
          </a:bodyPr>
          <a:lstStyle/>
          <a:p>
            <a:pPr marL="1905" algn="ctr">
              <a:lnSpc>
                <a:spcPct val="100000"/>
              </a:lnSpc>
              <a:spcBef>
                <a:spcPts val="100"/>
              </a:spcBef>
            </a:pPr>
            <a:r>
              <a:rPr sz="1800" b="1" spc="-5" dirty="0">
                <a:solidFill>
                  <a:srgbClr val="404040"/>
                </a:solidFill>
                <a:latin typeface="Calibri"/>
                <a:cs typeface="Calibri"/>
              </a:rPr>
              <a:t>INVERSIÓN:</a:t>
            </a:r>
            <a:r>
              <a:rPr sz="1800" b="1" spc="-50" dirty="0">
                <a:solidFill>
                  <a:srgbClr val="404040"/>
                </a:solidFill>
                <a:latin typeface="Calibri"/>
                <a:cs typeface="Calibri"/>
              </a:rPr>
              <a:t> </a:t>
            </a:r>
            <a:r>
              <a:rPr sz="1800" b="1" dirty="0">
                <a:solidFill>
                  <a:srgbClr val="404040"/>
                </a:solidFill>
                <a:latin typeface="Calibri"/>
                <a:cs typeface="Calibri"/>
              </a:rPr>
              <a:t>130.000€</a:t>
            </a:r>
            <a:endParaRPr sz="1800">
              <a:latin typeface="Calibri"/>
              <a:cs typeface="Calibri"/>
            </a:endParaRPr>
          </a:p>
          <a:p>
            <a:pPr algn="ctr">
              <a:lnSpc>
                <a:spcPct val="100000"/>
              </a:lnSpc>
            </a:pPr>
            <a:r>
              <a:rPr sz="1800" b="1" spc="-10" dirty="0">
                <a:solidFill>
                  <a:srgbClr val="404040"/>
                </a:solidFill>
                <a:latin typeface="Calibri"/>
                <a:cs typeface="Calibri"/>
              </a:rPr>
              <a:t>PLAZO</a:t>
            </a:r>
            <a:r>
              <a:rPr sz="1800" b="1" spc="-20" dirty="0">
                <a:solidFill>
                  <a:srgbClr val="404040"/>
                </a:solidFill>
                <a:latin typeface="Calibri"/>
                <a:cs typeface="Calibri"/>
              </a:rPr>
              <a:t> </a:t>
            </a:r>
            <a:r>
              <a:rPr sz="1800" b="1" spc="-5" dirty="0">
                <a:solidFill>
                  <a:srgbClr val="404040"/>
                </a:solidFill>
                <a:latin typeface="Calibri"/>
                <a:cs typeface="Calibri"/>
              </a:rPr>
              <a:t>DE</a:t>
            </a:r>
            <a:r>
              <a:rPr sz="1800" b="1" spc="-10" dirty="0">
                <a:solidFill>
                  <a:srgbClr val="404040"/>
                </a:solidFill>
                <a:latin typeface="Calibri"/>
                <a:cs typeface="Calibri"/>
              </a:rPr>
              <a:t> RECUPERACIÓN: </a:t>
            </a:r>
            <a:r>
              <a:rPr sz="1800" b="1" dirty="0">
                <a:solidFill>
                  <a:srgbClr val="404040"/>
                </a:solidFill>
                <a:latin typeface="Calibri"/>
                <a:cs typeface="Calibri"/>
              </a:rPr>
              <a:t>6</a:t>
            </a:r>
            <a:r>
              <a:rPr sz="1800" b="1" spc="-15" dirty="0">
                <a:solidFill>
                  <a:srgbClr val="404040"/>
                </a:solidFill>
                <a:latin typeface="Calibri"/>
                <a:cs typeface="Calibri"/>
              </a:rPr>
              <a:t> </a:t>
            </a:r>
            <a:r>
              <a:rPr sz="1800" b="1" dirty="0">
                <a:solidFill>
                  <a:srgbClr val="404040"/>
                </a:solidFill>
                <a:latin typeface="Calibri"/>
                <a:cs typeface="Calibri"/>
              </a:rPr>
              <a:t>AÑOS</a:t>
            </a:r>
            <a:endParaRPr sz="1800">
              <a:latin typeface="Calibri"/>
              <a:cs typeface="Calibri"/>
            </a:endParaRPr>
          </a:p>
        </p:txBody>
      </p:sp>
      <p:pic>
        <p:nvPicPr>
          <p:cNvPr id="13" name="object 13"/>
          <p:cNvPicPr/>
          <p:nvPr/>
        </p:nvPicPr>
        <p:blipFill>
          <a:blip r:embed="rId8" cstate="print"/>
          <a:stretch>
            <a:fillRect/>
          </a:stretch>
        </p:blipFill>
        <p:spPr>
          <a:xfrm>
            <a:off x="7107916" y="4161988"/>
            <a:ext cx="3652305" cy="1671176"/>
          </a:xfrm>
          <a:prstGeom prst="rect">
            <a:avLst/>
          </a:prstGeom>
        </p:spPr>
      </p:pic>
      <p:pic>
        <p:nvPicPr>
          <p:cNvPr id="14" name="object 14"/>
          <p:cNvPicPr/>
          <p:nvPr/>
        </p:nvPicPr>
        <p:blipFill>
          <a:blip r:embed="rId9" cstate="print"/>
          <a:stretch>
            <a:fillRect/>
          </a:stretch>
        </p:blipFill>
        <p:spPr>
          <a:xfrm>
            <a:off x="7107916" y="1463015"/>
            <a:ext cx="3652305" cy="2131362"/>
          </a:xfrm>
          <a:prstGeom prst="rect">
            <a:avLst/>
          </a:prstGeom>
        </p:spPr>
      </p:pic>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127</a:t>
            </a:fld>
            <a:endParaRPr b="0" dirty="0">
              <a:solidFill>
                <a:srgbClr val="888888"/>
              </a:solidFill>
              <a:latin typeface="Calibri"/>
              <a:cs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1366900" y="5777484"/>
            <a:ext cx="10222230" cy="786130"/>
            <a:chOff x="1366900" y="5777484"/>
            <a:chExt cx="10222230" cy="786130"/>
          </a:xfrm>
        </p:grpSpPr>
        <p:sp>
          <p:nvSpPr>
            <p:cNvPr id="4" name="object 4"/>
            <p:cNvSpPr/>
            <p:nvPr/>
          </p:nvSpPr>
          <p:spPr>
            <a:xfrm>
              <a:off x="1370075" y="6553200"/>
              <a:ext cx="10215880" cy="0"/>
            </a:xfrm>
            <a:custGeom>
              <a:avLst/>
              <a:gdLst/>
              <a:ahLst/>
              <a:cxnLst/>
              <a:rect l="l" t="t" r="r" b="b"/>
              <a:pathLst>
                <a:path w="10215880">
                  <a:moveTo>
                    <a:pt x="0" y="0"/>
                  </a:moveTo>
                  <a:lnTo>
                    <a:pt x="10215499" y="0"/>
                  </a:lnTo>
                </a:path>
              </a:pathLst>
            </a:custGeom>
            <a:ln w="6350">
              <a:solidFill>
                <a:srgbClr val="17B596"/>
              </a:solidFill>
            </a:ln>
          </p:spPr>
          <p:txBody>
            <a:bodyPr wrap="square" lIns="0" tIns="0" rIns="0" bIns="0" rtlCol="0"/>
            <a:lstStyle/>
            <a:p>
              <a:endParaRPr/>
            </a:p>
          </p:txBody>
        </p:sp>
        <p:pic>
          <p:nvPicPr>
            <p:cNvPr id="5" name="object 5"/>
            <p:cNvPicPr/>
            <p:nvPr/>
          </p:nvPicPr>
          <p:blipFill>
            <a:blip r:embed="rId2" cstate="print"/>
            <a:stretch>
              <a:fillRect/>
            </a:stretch>
          </p:blipFill>
          <p:spPr>
            <a:xfrm>
              <a:off x="2150363" y="5807964"/>
              <a:ext cx="3511296" cy="646176"/>
            </a:xfrm>
            <a:prstGeom prst="rect">
              <a:avLst/>
            </a:prstGeom>
          </p:spPr>
        </p:pic>
        <p:sp>
          <p:nvSpPr>
            <p:cNvPr id="6" name="object 6"/>
            <p:cNvSpPr/>
            <p:nvPr/>
          </p:nvSpPr>
          <p:spPr>
            <a:xfrm>
              <a:off x="2150363" y="5807964"/>
              <a:ext cx="3511550" cy="646430"/>
            </a:xfrm>
            <a:custGeom>
              <a:avLst/>
              <a:gdLst/>
              <a:ahLst/>
              <a:cxnLst/>
              <a:rect l="l" t="t" r="r" b="b"/>
              <a:pathLst>
                <a:path w="3511550" h="646429">
                  <a:moveTo>
                    <a:pt x="0" y="646176"/>
                  </a:moveTo>
                  <a:lnTo>
                    <a:pt x="3511296" y="646176"/>
                  </a:lnTo>
                  <a:lnTo>
                    <a:pt x="3511296" y="0"/>
                  </a:lnTo>
                  <a:lnTo>
                    <a:pt x="0" y="0"/>
                  </a:lnTo>
                  <a:lnTo>
                    <a:pt x="0" y="646176"/>
                  </a:lnTo>
                  <a:close/>
                </a:path>
              </a:pathLst>
            </a:custGeom>
            <a:ln w="6350">
              <a:solidFill>
                <a:srgbClr val="A4A4A4"/>
              </a:solidFill>
            </a:ln>
          </p:spPr>
          <p:txBody>
            <a:bodyPr wrap="square" lIns="0" tIns="0" rIns="0" bIns="0" rtlCol="0"/>
            <a:lstStyle/>
            <a:p>
              <a:endParaRPr/>
            </a:p>
          </p:txBody>
        </p:sp>
        <p:pic>
          <p:nvPicPr>
            <p:cNvPr id="7" name="object 7"/>
            <p:cNvPicPr/>
            <p:nvPr/>
          </p:nvPicPr>
          <p:blipFill>
            <a:blip r:embed="rId3" cstate="print"/>
            <a:stretch>
              <a:fillRect/>
            </a:stretch>
          </p:blipFill>
          <p:spPr>
            <a:xfrm>
              <a:off x="2740151" y="5777484"/>
              <a:ext cx="2349246" cy="511289"/>
            </a:xfrm>
            <a:prstGeom prst="rect">
              <a:avLst/>
            </a:prstGeom>
          </p:spPr>
        </p:pic>
        <p:pic>
          <p:nvPicPr>
            <p:cNvPr id="8" name="object 8"/>
            <p:cNvPicPr/>
            <p:nvPr/>
          </p:nvPicPr>
          <p:blipFill>
            <a:blip r:embed="rId4" cstate="print"/>
            <a:stretch>
              <a:fillRect/>
            </a:stretch>
          </p:blipFill>
          <p:spPr>
            <a:xfrm>
              <a:off x="2110739" y="6051804"/>
              <a:ext cx="3608070" cy="511289"/>
            </a:xfrm>
            <a:prstGeom prst="rect">
              <a:avLst/>
            </a:prstGeom>
          </p:spPr>
        </p:pic>
      </p:grpSp>
      <p:pic>
        <p:nvPicPr>
          <p:cNvPr id="12" name="object 12"/>
          <p:cNvPicPr/>
          <p:nvPr/>
        </p:nvPicPr>
        <p:blipFill>
          <a:blip r:embed="rId5" cstate="print"/>
          <a:stretch>
            <a:fillRect/>
          </a:stretch>
        </p:blipFill>
        <p:spPr>
          <a:xfrm>
            <a:off x="2296667" y="1399032"/>
            <a:ext cx="201168" cy="161544"/>
          </a:xfrm>
          <a:prstGeom prst="rect">
            <a:avLst/>
          </a:prstGeom>
        </p:spPr>
      </p:pic>
      <p:pic>
        <p:nvPicPr>
          <p:cNvPr id="13" name="object 13"/>
          <p:cNvPicPr/>
          <p:nvPr/>
        </p:nvPicPr>
        <p:blipFill>
          <a:blip r:embed="rId6" cstate="print"/>
          <a:stretch>
            <a:fillRect/>
          </a:stretch>
        </p:blipFill>
        <p:spPr>
          <a:xfrm>
            <a:off x="2302764" y="1659635"/>
            <a:ext cx="190500" cy="164591"/>
          </a:xfrm>
          <a:prstGeom prst="rect">
            <a:avLst/>
          </a:prstGeom>
        </p:spPr>
      </p:pic>
      <p:pic>
        <p:nvPicPr>
          <p:cNvPr id="14" name="object 14"/>
          <p:cNvPicPr/>
          <p:nvPr/>
        </p:nvPicPr>
        <p:blipFill>
          <a:blip r:embed="rId7" cstate="print"/>
          <a:stretch>
            <a:fillRect/>
          </a:stretch>
        </p:blipFill>
        <p:spPr>
          <a:xfrm>
            <a:off x="2331720" y="1898904"/>
            <a:ext cx="135636" cy="167639"/>
          </a:xfrm>
          <a:prstGeom prst="rect">
            <a:avLst/>
          </a:prstGeom>
        </p:spPr>
      </p:pic>
      <p:sp>
        <p:nvSpPr>
          <p:cNvPr id="15" name="object 15"/>
          <p:cNvSpPr txBox="1"/>
          <p:nvPr/>
        </p:nvSpPr>
        <p:spPr>
          <a:xfrm>
            <a:off x="2242185" y="5827267"/>
            <a:ext cx="3326765" cy="574040"/>
          </a:xfrm>
          <a:prstGeom prst="rect">
            <a:avLst/>
          </a:prstGeom>
        </p:spPr>
        <p:txBody>
          <a:bodyPr vert="horz" wrap="square" lIns="0" tIns="12700" rIns="0" bIns="0" rtlCol="0">
            <a:spAutoFit/>
          </a:bodyPr>
          <a:lstStyle/>
          <a:p>
            <a:pPr marL="1905" algn="ctr">
              <a:lnSpc>
                <a:spcPct val="100000"/>
              </a:lnSpc>
              <a:spcBef>
                <a:spcPts val="100"/>
              </a:spcBef>
            </a:pPr>
            <a:r>
              <a:rPr sz="1800" b="1" spc="-5" dirty="0">
                <a:solidFill>
                  <a:srgbClr val="404040"/>
                </a:solidFill>
                <a:latin typeface="Calibri"/>
                <a:cs typeface="Calibri"/>
              </a:rPr>
              <a:t>INVERSIÓN:</a:t>
            </a:r>
            <a:r>
              <a:rPr sz="1800" b="1" spc="-50" dirty="0">
                <a:solidFill>
                  <a:srgbClr val="404040"/>
                </a:solidFill>
                <a:latin typeface="Calibri"/>
                <a:cs typeface="Calibri"/>
              </a:rPr>
              <a:t> </a:t>
            </a:r>
            <a:r>
              <a:rPr sz="1800" b="1" dirty="0">
                <a:solidFill>
                  <a:srgbClr val="404040"/>
                </a:solidFill>
                <a:latin typeface="Calibri"/>
                <a:cs typeface="Calibri"/>
              </a:rPr>
              <a:t>125.000€</a:t>
            </a:r>
            <a:endParaRPr sz="1800">
              <a:latin typeface="Calibri"/>
              <a:cs typeface="Calibri"/>
            </a:endParaRPr>
          </a:p>
          <a:p>
            <a:pPr algn="ctr">
              <a:lnSpc>
                <a:spcPct val="100000"/>
              </a:lnSpc>
            </a:pPr>
            <a:r>
              <a:rPr sz="1800" b="1" spc="-10" dirty="0">
                <a:solidFill>
                  <a:srgbClr val="404040"/>
                </a:solidFill>
                <a:latin typeface="Calibri"/>
                <a:cs typeface="Calibri"/>
              </a:rPr>
              <a:t>PLAZO</a:t>
            </a:r>
            <a:r>
              <a:rPr sz="1800" b="1" spc="-20" dirty="0">
                <a:solidFill>
                  <a:srgbClr val="404040"/>
                </a:solidFill>
                <a:latin typeface="Calibri"/>
                <a:cs typeface="Calibri"/>
              </a:rPr>
              <a:t> </a:t>
            </a:r>
            <a:r>
              <a:rPr sz="1800" b="1" spc="-5" dirty="0">
                <a:solidFill>
                  <a:srgbClr val="404040"/>
                </a:solidFill>
                <a:latin typeface="Calibri"/>
                <a:cs typeface="Calibri"/>
              </a:rPr>
              <a:t>DE</a:t>
            </a:r>
            <a:r>
              <a:rPr sz="1800" b="1" spc="-10" dirty="0">
                <a:solidFill>
                  <a:srgbClr val="404040"/>
                </a:solidFill>
                <a:latin typeface="Calibri"/>
                <a:cs typeface="Calibri"/>
              </a:rPr>
              <a:t> RECUPERACIÓN: </a:t>
            </a:r>
            <a:r>
              <a:rPr sz="1800" b="1" dirty="0">
                <a:solidFill>
                  <a:srgbClr val="404040"/>
                </a:solidFill>
                <a:latin typeface="Calibri"/>
                <a:cs typeface="Calibri"/>
              </a:rPr>
              <a:t>6</a:t>
            </a:r>
            <a:r>
              <a:rPr sz="1800" b="1" spc="-15" dirty="0">
                <a:solidFill>
                  <a:srgbClr val="404040"/>
                </a:solidFill>
                <a:latin typeface="Calibri"/>
                <a:cs typeface="Calibri"/>
              </a:rPr>
              <a:t> </a:t>
            </a:r>
            <a:r>
              <a:rPr sz="1800" b="1" dirty="0">
                <a:solidFill>
                  <a:srgbClr val="404040"/>
                </a:solidFill>
                <a:latin typeface="Calibri"/>
                <a:cs typeface="Calibri"/>
              </a:rPr>
              <a:t>AÑOS</a:t>
            </a:r>
            <a:endParaRPr sz="1800">
              <a:latin typeface="Calibri"/>
              <a:cs typeface="Calibri"/>
            </a:endParaRPr>
          </a:p>
        </p:txBody>
      </p:sp>
      <p:sp>
        <p:nvSpPr>
          <p:cNvPr id="16" name="object 16"/>
          <p:cNvSpPr txBox="1"/>
          <p:nvPr/>
        </p:nvSpPr>
        <p:spPr>
          <a:xfrm>
            <a:off x="2229104" y="1347865"/>
            <a:ext cx="3648075" cy="3543300"/>
          </a:xfrm>
          <a:prstGeom prst="rect">
            <a:avLst/>
          </a:prstGeom>
        </p:spPr>
        <p:txBody>
          <a:bodyPr vert="horz" wrap="square" lIns="0" tIns="12065" rIns="0" bIns="0" rtlCol="0">
            <a:spAutoFit/>
          </a:bodyPr>
          <a:lstStyle/>
          <a:p>
            <a:pPr marL="473075" marR="835025" algn="just">
              <a:lnSpc>
                <a:spcPct val="108100"/>
              </a:lnSpc>
              <a:spcBef>
                <a:spcPts val="95"/>
              </a:spcBef>
            </a:pPr>
            <a:r>
              <a:rPr sz="1500" b="1" spc="340" dirty="0">
                <a:latin typeface="Trebuchet MS"/>
                <a:cs typeface="Trebuchet MS"/>
              </a:rPr>
              <a:t>R</a:t>
            </a:r>
            <a:r>
              <a:rPr sz="1500" b="1" spc="220" dirty="0">
                <a:latin typeface="Trebuchet MS"/>
                <a:cs typeface="Trebuchet MS"/>
              </a:rPr>
              <a:t>e</a:t>
            </a:r>
            <a:r>
              <a:rPr sz="1500" b="1" spc="50" dirty="0">
                <a:latin typeface="Trebuchet MS"/>
                <a:cs typeface="Trebuchet MS"/>
              </a:rPr>
              <a:t>c</a:t>
            </a:r>
            <a:r>
              <a:rPr sz="1500" b="1" spc="-254" dirty="0">
                <a:latin typeface="Trebuchet MS"/>
                <a:cs typeface="Trebuchet MS"/>
              </a:rPr>
              <a:t> </a:t>
            </a:r>
            <a:r>
              <a:rPr sz="1500" b="1" spc="305" dirty="0">
                <a:latin typeface="Trebuchet MS"/>
                <a:cs typeface="Trebuchet MS"/>
              </a:rPr>
              <a:t>u</a:t>
            </a:r>
            <a:r>
              <a:rPr sz="1500" b="1" spc="240" dirty="0">
                <a:latin typeface="Trebuchet MS"/>
                <a:cs typeface="Trebuchet MS"/>
              </a:rPr>
              <a:t>r</a:t>
            </a:r>
            <a:r>
              <a:rPr sz="1500" b="1" spc="390" dirty="0">
                <a:latin typeface="Trebuchet MS"/>
                <a:cs typeface="Trebuchet MS"/>
              </a:rPr>
              <a:t>s</a:t>
            </a:r>
            <a:r>
              <a:rPr sz="1500" b="1" spc="330" dirty="0">
                <a:latin typeface="Trebuchet MS"/>
                <a:cs typeface="Trebuchet MS"/>
              </a:rPr>
              <a:t>o</a:t>
            </a:r>
            <a:r>
              <a:rPr sz="1500" b="1" spc="220" dirty="0">
                <a:latin typeface="Trebuchet MS"/>
                <a:cs typeface="Trebuchet MS"/>
              </a:rPr>
              <a:t>s</a:t>
            </a:r>
            <a:r>
              <a:rPr sz="1500" b="1" dirty="0">
                <a:latin typeface="Trebuchet MS"/>
                <a:cs typeface="Trebuchet MS"/>
              </a:rPr>
              <a:t> </a:t>
            </a:r>
            <a:r>
              <a:rPr sz="1500" b="1" spc="-50" dirty="0">
                <a:latin typeface="Trebuchet MS"/>
                <a:cs typeface="Trebuchet MS"/>
              </a:rPr>
              <a:t> </a:t>
            </a:r>
            <a:r>
              <a:rPr sz="1500" b="1" spc="305" dirty="0">
                <a:latin typeface="Trebuchet MS"/>
                <a:cs typeface="Trebuchet MS"/>
              </a:rPr>
              <a:t>n</a:t>
            </a:r>
            <a:r>
              <a:rPr sz="1500" b="1" spc="290" dirty="0">
                <a:latin typeface="Trebuchet MS"/>
                <a:cs typeface="Trebuchet MS"/>
              </a:rPr>
              <a:t>a</a:t>
            </a:r>
            <a:r>
              <a:rPr sz="1500" b="1" spc="25" dirty="0">
                <a:latin typeface="Trebuchet MS"/>
                <a:cs typeface="Trebuchet MS"/>
              </a:rPr>
              <a:t>t</a:t>
            </a:r>
            <a:r>
              <a:rPr sz="1500" b="1" spc="-240" dirty="0">
                <a:latin typeface="Trebuchet MS"/>
                <a:cs typeface="Trebuchet MS"/>
              </a:rPr>
              <a:t> </a:t>
            </a:r>
            <a:r>
              <a:rPr sz="1500" b="1" spc="305" dirty="0">
                <a:latin typeface="Trebuchet MS"/>
                <a:cs typeface="Trebuchet MS"/>
              </a:rPr>
              <a:t>u</a:t>
            </a:r>
            <a:r>
              <a:rPr sz="1500" b="1" spc="240" dirty="0">
                <a:latin typeface="Trebuchet MS"/>
                <a:cs typeface="Trebuchet MS"/>
              </a:rPr>
              <a:t>r</a:t>
            </a:r>
            <a:r>
              <a:rPr sz="1500" b="1" spc="290" dirty="0">
                <a:latin typeface="Trebuchet MS"/>
                <a:cs typeface="Trebuchet MS"/>
              </a:rPr>
              <a:t>a</a:t>
            </a:r>
            <a:r>
              <a:rPr sz="1500" b="1" spc="235" dirty="0">
                <a:latin typeface="Trebuchet MS"/>
                <a:cs typeface="Trebuchet MS"/>
              </a:rPr>
              <a:t>l</a:t>
            </a:r>
            <a:r>
              <a:rPr sz="1500" b="1" spc="220" dirty="0">
                <a:latin typeface="Trebuchet MS"/>
                <a:cs typeface="Trebuchet MS"/>
              </a:rPr>
              <a:t>e</a:t>
            </a:r>
            <a:r>
              <a:rPr sz="1500" b="1" spc="175" dirty="0">
                <a:latin typeface="Trebuchet MS"/>
                <a:cs typeface="Trebuchet MS"/>
              </a:rPr>
              <a:t>s  </a:t>
            </a:r>
            <a:r>
              <a:rPr sz="1500" spc="10" dirty="0">
                <a:latin typeface="Lucida Sans Unicode"/>
                <a:cs typeface="Lucida Sans Unicode"/>
              </a:rPr>
              <a:t>I</a:t>
            </a:r>
            <a:r>
              <a:rPr sz="1500" spc="-285" dirty="0">
                <a:latin typeface="Lucida Sans Unicode"/>
                <a:cs typeface="Lucida Sans Unicode"/>
              </a:rPr>
              <a:t> </a:t>
            </a:r>
            <a:r>
              <a:rPr sz="1500" spc="20" dirty="0">
                <a:latin typeface="Lucida Sans Unicode"/>
                <a:cs typeface="Lucida Sans Unicode"/>
              </a:rPr>
              <a:t>n</a:t>
            </a:r>
            <a:r>
              <a:rPr sz="1500" spc="-280" dirty="0">
                <a:latin typeface="Lucida Sans Unicode"/>
                <a:cs typeface="Lucida Sans Unicode"/>
              </a:rPr>
              <a:t> </a:t>
            </a:r>
            <a:r>
              <a:rPr sz="1500" spc="200" dirty="0">
                <a:latin typeface="Lucida Sans Unicode"/>
                <a:cs typeface="Lucida Sans Unicode"/>
              </a:rPr>
              <a:t>s</a:t>
            </a:r>
            <a:r>
              <a:rPr sz="1500" spc="10" dirty="0">
                <a:latin typeface="Lucida Sans Unicode"/>
                <a:cs typeface="Lucida Sans Unicode"/>
              </a:rPr>
              <a:t>t</a:t>
            </a:r>
            <a:r>
              <a:rPr sz="1500" spc="-275" dirty="0">
                <a:latin typeface="Lucida Sans Unicode"/>
                <a:cs typeface="Lucida Sans Unicode"/>
              </a:rPr>
              <a:t> </a:t>
            </a:r>
            <a:r>
              <a:rPr sz="1500" spc="195" dirty="0">
                <a:latin typeface="Lucida Sans Unicode"/>
                <a:cs typeface="Lucida Sans Unicode"/>
              </a:rPr>
              <a:t>a</a:t>
            </a:r>
            <a:r>
              <a:rPr sz="1500" spc="200" dirty="0">
                <a:latin typeface="Lucida Sans Unicode"/>
                <a:cs typeface="Lucida Sans Unicode"/>
              </a:rPr>
              <a:t>l</a:t>
            </a:r>
            <a:r>
              <a:rPr sz="1500" spc="15" dirty="0">
                <a:latin typeface="Lucida Sans Unicode"/>
                <a:cs typeface="Lucida Sans Unicode"/>
              </a:rPr>
              <a:t>a</a:t>
            </a:r>
            <a:r>
              <a:rPr sz="1500" spc="-280" dirty="0">
                <a:latin typeface="Lucida Sans Unicode"/>
                <a:cs typeface="Lucida Sans Unicode"/>
              </a:rPr>
              <a:t> </a:t>
            </a:r>
            <a:r>
              <a:rPr sz="1500" spc="195" dirty="0">
                <a:latin typeface="Lucida Sans Unicode"/>
                <a:cs typeface="Lucida Sans Unicode"/>
              </a:rPr>
              <a:t>c</a:t>
            </a:r>
            <a:r>
              <a:rPr sz="1500" spc="200" dirty="0">
                <a:latin typeface="Lucida Sans Unicode"/>
                <a:cs typeface="Lucida Sans Unicode"/>
              </a:rPr>
              <a:t>i</a:t>
            </a:r>
            <a:r>
              <a:rPr sz="1500" spc="20" dirty="0">
                <a:latin typeface="Lucida Sans Unicode"/>
                <a:cs typeface="Lucida Sans Unicode"/>
              </a:rPr>
              <a:t>ó</a:t>
            </a:r>
            <a:r>
              <a:rPr sz="1500" spc="-280" dirty="0">
                <a:latin typeface="Lucida Sans Unicode"/>
                <a:cs typeface="Lucida Sans Unicode"/>
              </a:rPr>
              <a:t> </a:t>
            </a:r>
            <a:r>
              <a:rPr sz="1500" spc="20" dirty="0">
                <a:latin typeface="Lucida Sans Unicode"/>
                <a:cs typeface="Lucida Sans Unicode"/>
              </a:rPr>
              <a:t>n</a:t>
            </a:r>
            <a:r>
              <a:rPr sz="1500" dirty="0">
                <a:latin typeface="Lucida Sans Unicode"/>
                <a:cs typeface="Lucida Sans Unicode"/>
              </a:rPr>
              <a:t> </a:t>
            </a:r>
            <a:r>
              <a:rPr sz="1500" spc="-130" dirty="0">
                <a:latin typeface="Lucida Sans Unicode"/>
                <a:cs typeface="Lucida Sans Unicode"/>
              </a:rPr>
              <a:t> </a:t>
            </a:r>
            <a:r>
              <a:rPr sz="1500" spc="20" dirty="0">
                <a:latin typeface="Lucida Sans Unicode"/>
                <a:cs typeface="Lucida Sans Unicode"/>
              </a:rPr>
              <a:t>e</a:t>
            </a:r>
            <a:r>
              <a:rPr sz="1500" spc="-265" dirty="0">
                <a:latin typeface="Lucida Sans Unicode"/>
                <a:cs typeface="Lucida Sans Unicode"/>
              </a:rPr>
              <a:t> </a:t>
            </a:r>
            <a:r>
              <a:rPr sz="1500" spc="20" dirty="0">
                <a:latin typeface="Lucida Sans Unicode"/>
                <a:cs typeface="Lucida Sans Unicode"/>
              </a:rPr>
              <a:t>n</a:t>
            </a:r>
            <a:r>
              <a:rPr sz="1500" dirty="0">
                <a:latin typeface="Lucida Sans Unicode"/>
                <a:cs typeface="Lucida Sans Unicode"/>
              </a:rPr>
              <a:t> </a:t>
            </a:r>
            <a:r>
              <a:rPr sz="1500" spc="-110" dirty="0">
                <a:latin typeface="Lucida Sans Unicode"/>
                <a:cs typeface="Lucida Sans Unicode"/>
              </a:rPr>
              <a:t> </a:t>
            </a:r>
            <a:r>
              <a:rPr sz="1500" spc="20" dirty="0">
                <a:latin typeface="Lucida Sans Unicode"/>
                <a:cs typeface="Lucida Sans Unicode"/>
              </a:rPr>
              <a:t>2</a:t>
            </a:r>
            <a:r>
              <a:rPr sz="1500" spc="-285" dirty="0">
                <a:latin typeface="Lucida Sans Unicode"/>
                <a:cs typeface="Lucida Sans Unicode"/>
              </a:rPr>
              <a:t> </a:t>
            </a:r>
            <a:r>
              <a:rPr sz="1500" spc="20" dirty="0">
                <a:latin typeface="Lucida Sans Unicode"/>
                <a:cs typeface="Lucida Sans Unicode"/>
              </a:rPr>
              <a:t>0</a:t>
            </a:r>
            <a:r>
              <a:rPr sz="1500" spc="-285" dirty="0">
                <a:latin typeface="Lucida Sans Unicode"/>
                <a:cs typeface="Lucida Sans Unicode"/>
              </a:rPr>
              <a:t> </a:t>
            </a:r>
            <a:r>
              <a:rPr sz="1500" spc="20" dirty="0">
                <a:latin typeface="Lucida Sans Unicode"/>
                <a:cs typeface="Lucida Sans Unicode"/>
              </a:rPr>
              <a:t>1</a:t>
            </a:r>
            <a:r>
              <a:rPr sz="1500" spc="-285" dirty="0">
                <a:latin typeface="Lucida Sans Unicode"/>
                <a:cs typeface="Lucida Sans Unicode"/>
              </a:rPr>
              <a:t> </a:t>
            </a:r>
            <a:r>
              <a:rPr sz="1500" spc="15" dirty="0">
                <a:latin typeface="Lucida Sans Unicode"/>
                <a:cs typeface="Lucida Sans Unicode"/>
              </a:rPr>
              <a:t>7  </a:t>
            </a:r>
            <a:r>
              <a:rPr sz="1500" spc="195" dirty="0">
                <a:latin typeface="Lucida Sans Unicode"/>
                <a:cs typeface="Lucida Sans Unicode"/>
              </a:rPr>
              <a:t>R</a:t>
            </a:r>
            <a:r>
              <a:rPr sz="1500" spc="20" dirty="0">
                <a:latin typeface="Lucida Sans Unicode"/>
                <a:cs typeface="Lucida Sans Unicode"/>
              </a:rPr>
              <a:t>u</a:t>
            </a:r>
            <a:r>
              <a:rPr sz="1500" spc="-280" dirty="0">
                <a:latin typeface="Lucida Sans Unicode"/>
                <a:cs typeface="Lucida Sans Unicode"/>
              </a:rPr>
              <a:t> </a:t>
            </a:r>
            <a:r>
              <a:rPr sz="1500" spc="20" dirty="0">
                <a:latin typeface="Lucida Sans Unicode"/>
                <a:cs typeface="Lucida Sans Unicode"/>
              </a:rPr>
              <a:t>e</a:t>
            </a:r>
            <a:r>
              <a:rPr sz="1500" spc="-265" dirty="0">
                <a:latin typeface="Lucida Sans Unicode"/>
                <a:cs typeface="Lucida Sans Unicode"/>
              </a:rPr>
              <a:t> </a:t>
            </a:r>
            <a:r>
              <a:rPr sz="1500" spc="20" dirty="0">
                <a:latin typeface="Lucida Sans Unicode"/>
                <a:cs typeface="Lucida Sans Unicode"/>
              </a:rPr>
              <a:t>d</a:t>
            </a:r>
            <a:r>
              <a:rPr sz="1500" spc="-280" dirty="0">
                <a:latin typeface="Lucida Sans Unicode"/>
                <a:cs typeface="Lucida Sans Unicode"/>
              </a:rPr>
              <a:t> </a:t>
            </a:r>
            <a:r>
              <a:rPr sz="1500" spc="15" dirty="0">
                <a:latin typeface="Lucida Sans Unicode"/>
                <a:cs typeface="Lucida Sans Unicode"/>
              </a:rPr>
              <a:t>a</a:t>
            </a:r>
            <a:r>
              <a:rPr sz="1500" spc="-280" dirty="0">
                <a:latin typeface="Lucida Sans Unicode"/>
                <a:cs typeface="Lucida Sans Unicode"/>
              </a:rPr>
              <a:t> </a:t>
            </a:r>
            <a:r>
              <a:rPr sz="1500" spc="10" dirty="0">
                <a:latin typeface="Lucida Sans Unicode"/>
                <a:cs typeface="Lucida Sans Unicode"/>
              </a:rPr>
              <a:t>(</a:t>
            </a:r>
            <a:r>
              <a:rPr sz="1500" spc="-320" dirty="0">
                <a:latin typeface="Lucida Sans Unicode"/>
                <a:cs typeface="Lucida Sans Unicode"/>
              </a:rPr>
              <a:t> </a:t>
            </a:r>
            <a:r>
              <a:rPr sz="1500" spc="190" dirty="0">
                <a:latin typeface="Lucida Sans Unicode"/>
                <a:cs typeface="Lucida Sans Unicode"/>
              </a:rPr>
              <a:t>V</a:t>
            </a:r>
            <a:r>
              <a:rPr sz="1500" spc="15" dirty="0">
                <a:latin typeface="Lucida Sans Unicode"/>
                <a:cs typeface="Lucida Sans Unicode"/>
              </a:rPr>
              <a:t>a</a:t>
            </a:r>
            <a:r>
              <a:rPr sz="1500" spc="-280" dirty="0">
                <a:latin typeface="Lucida Sans Unicode"/>
                <a:cs typeface="Lucida Sans Unicode"/>
              </a:rPr>
              <a:t> </a:t>
            </a:r>
            <a:r>
              <a:rPr sz="1500" spc="10" dirty="0">
                <a:latin typeface="Lucida Sans Unicode"/>
                <a:cs typeface="Lucida Sans Unicode"/>
              </a:rPr>
              <a:t>)</a:t>
            </a:r>
            <a:endParaRPr sz="1500">
              <a:latin typeface="Lucida Sans Unicode"/>
              <a:cs typeface="Lucida Sans Unicode"/>
            </a:endParaRPr>
          </a:p>
          <a:p>
            <a:pPr>
              <a:lnSpc>
                <a:spcPct val="100000"/>
              </a:lnSpc>
              <a:spcBef>
                <a:spcPts val="30"/>
              </a:spcBef>
            </a:pPr>
            <a:endParaRPr sz="1950">
              <a:latin typeface="Lucida Sans Unicode"/>
              <a:cs typeface="Lucida Sans Unicode"/>
            </a:endParaRPr>
          </a:p>
          <a:p>
            <a:pPr marL="27305">
              <a:lnSpc>
                <a:spcPct val="100000"/>
              </a:lnSpc>
            </a:pPr>
            <a:r>
              <a:rPr sz="1400" b="1" dirty="0">
                <a:latin typeface="Calibri"/>
                <a:cs typeface="Calibri"/>
              </a:rPr>
              <a:t>Superficie</a:t>
            </a:r>
            <a:r>
              <a:rPr sz="1400" b="1" spc="-45" dirty="0">
                <a:latin typeface="Calibri"/>
                <a:cs typeface="Calibri"/>
              </a:rPr>
              <a:t> </a:t>
            </a:r>
            <a:r>
              <a:rPr sz="1400" b="1" spc="-5" dirty="0">
                <a:latin typeface="Calibri"/>
                <a:cs typeface="Calibri"/>
              </a:rPr>
              <a:t>regada:</a:t>
            </a:r>
            <a:r>
              <a:rPr sz="1400" b="1" spc="-25" dirty="0">
                <a:latin typeface="Calibri"/>
                <a:cs typeface="Calibri"/>
              </a:rPr>
              <a:t> </a:t>
            </a:r>
            <a:r>
              <a:rPr sz="1400" dirty="0">
                <a:latin typeface="Calibri"/>
                <a:cs typeface="Calibri"/>
              </a:rPr>
              <a:t>12Ha </a:t>
            </a:r>
            <a:r>
              <a:rPr sz="1400" spc="-5" dirty="0">
                <a:latin typeface="Calibri"/>
                <a:cs typeface="Calibri"/>
              </a:rPr>
              <a:t>verano+ </a:t>
            </a:r>
            <a:r>
              <a:rPr sz="1400" dirty="0">
                <a:latin typeface="Calibri"/>
                <a:cs typeface="Calibri"/>
              </a:rPr>
              <a:t>58</a:t>
            </a:r>
            <a:r>
              <a:rPr sz="1400" spc="-5" dirty="0">
                <a:latin typeface="Calibri"/>
                <a:cs typeface="Calibri"/>
              </a:rPr>
              <a:t> </a:t>
            </a:r>
            <a:r>
              <a:rPr sz="1400" dirty="0">
                <a:latin typeface="Calibri"/>
                <a:cs typeface="Calibri"/>
              </a:rPr>
              <a:t>Ha </a:t>
            </a:r>
            <a:r>
              <a:rPr sz="1400" spc="-10" dirty="0">
                <a:latin typeface="Calibri"/>
                <a:cs typeface="Calibri"/>
              </a:rPr>
              <a:t>primavera</a:t>
            </a:r>
            <a:endParaRPr sz="1400">
              <a:latin typeface="Calibri"/>
              <a:cs typeface="Calibri"/>
            </a:endParaRPr>
          </a:p>
          <a:p>
            <a:pPr marL="27305">
              <a:lnSpc>
                <a:spcPct val="100000"/>
              </a:lnSpc>
            </a:pPr>
            <a:r>
              <a:rPr sz="1400" b="1" spc="-5" dirty="0">
                <a:latin typeface="Calibri"/>
                <a:cs typeface="Calibri"/>
              </a:rPr>
              <a:t>Tipo</a:t>
            </a:r>
            <a:r>
              <a:rPr sz="1400" b="1" spc="-30" dirty="0">
                <a:latin typeface="Calibri"/>
                <a:cs typeface="Calibri"/>
              </a:rPr>
              <a:t> </a:t>
            </a:r>
            <a:r>
              <a:rPr sz="1400" b="1" dirty="0">
                <a:latin typeface="Calibri"/>
                <a:cs typeface="Calibri"/>
              </a:rPr>
              <a:t>de</a:t>
            </a:r>
            <a:r>
              <a:rPr sz="1400" b="1" spc="-15" dirty="0">
                <a:latin typeface="Calibri"/>
                <a:cs typeface="Calibri"/>
              </a:rPr>
              <a:t> </a:t>
            </a:r>
            <a:r>
              <a:rPr sz="1400" b="1" spc="-5" dirty="0">
                <a:latin typeface="Calibri"/>
                <a:cs typeface="Calibri"/>
              </a:rPr>
              <a:t>cultivo: </a:t>
            </a:r>
            <a:r>
              <a:rPr sz="1400" spc="-5" dirty="0">
                <a:latin typeface="Calibri"/>
                <a:cs typeface="Calibri"/>
              </a:rPr>
              <a:t>remolacha,</a:t>
            </a:r>
            <a:r>
              <a:rPr sz="1400" spc="5" dirty="0">
                <a:latin typeface="Calibri"/>
                <a:cs typeface="Calibri"/>
              </a:rPr>
              <a:t> </a:t>
            </a:r>
            <a:r>
              <a:rPr sz="1400" spc="-5" dirty="0">
                <a:latin typeface="Calibri"/>
                <a:cs typeface="Calibri"/>
              </a:rPr>
              <a:t>maiz,</a:t>
            </a:r>
            <a:r>
              <a:rPr sz="1400" spc="-10" dirty="0">
                <a:latin typeface="Calibri"/>
                <a:cs typeface="Calibri"/>
              </a:rPr>
              <a:t> colza, </a:t>
            </a:r>
            <a:r>
              <a:rPr sz="1400" spc="-5" dirty="0">
                <a:latin typeface="Calibri"/>
                <a:cs typeface="Calibri"/>
              </a:rPr>
              <a:t>cereal.</a:t>
            </a:r>
            <a:endParaRPr sz="1400">
              <a:latin typeface="Calibri"/>
              <a:cs typeface="Calibri"/>
            </a:endParaRPr>
          </a:p>
          <a:p>
            <a:pPr>
              <a:lnSpc>
                <a:spcPct val="100000"/>
              </a:lnSpc>
              <a:spcBef>
                <a:spcPts val="35"/>
              </a:spcBef>
            </a:pPr>
            <a:endParaRPr sz="1100">
              <a:latin typeface="Calibri"/>
              <a:cs typeface="Calibri"/>
            </a:endParaRPr>
          </a:p>
          <a:p>
            <a:pPr marL="12700" marR="429259">
              <a:lnSpc>
                <a:spcPct val="100000"/>
              </a:lnSpc>
              <a:spcBef>
                <a:spcPts val="5"/>
              </a:spcBef>
            </a:pPr>
            <a:r>
              <a:rPr sz="1400" b="1" spc="-5" dirty="0">
                <a:latin typeface="Calibri"/>
                <a:cs typeface="Calibri"/>
              </a:rPr>
              <a:t>Captación </a:t>
            </a:r>
            <a:r>
              <a:rPr sz="1400" b="1" dirty="0">
                <a:latin typeface="Calibri"/>
                <a:cs typeface="Calibri"/>
              </a:rPr>
              <a:t>agua: </a:t>
            </a:r>
            <a:r>
              <a:rPr sz="1400" spc="-5" dirty="0">
                <a:latin typeface="Calibri"/>
                <a:cs typeface="Calibri"/>
              </a:rPr>
              <a:t>Sondeo nivel agua 140m </a:t>
            </a:r>
            <a:r>
              <a:rPr sz="1400" dirty="0">
                <a:latin typeface="Calibri"/>
                <a:cs typeface="Calibri"/>
              </a:rPr>
              <a:t> </a:t>
            </a:r>
            <a:r>
              <a:rPr sz="1400" b="1" spc="-5" dirty="0">
                <a:latin typeface="Calibri"/>
                <a:cs typeface="Calibri"/>
              </a:rPr>
              <a:t>Potencia instalada: </a:t>
            </a:r>
            <a:r>
              <a:rPr sz="1400" spc="-10" dirty="0">
                <a:latin typeface="Calibri"/>
                <a:cs typeface="Calibri"/>
              </a:rPr>
              <a:t>89Kw-p </a:t>
            </a:r>
            <a:r>
              <a:rPr sz="1400" spc="-5" dirty="0">
                <a:latin typeface="Calibri"/>
                <a:cs typeface="Calibri"/>
              </a:rPr>
              <a:t>seguidor </a:t>
            </a:r>
            <a:r>
              <a:rPr sz="1400" dirty="0">
                <a:latin typeface="Calibri"/>
                <a:cs typeface="Calibri"/>
              </a:rPr>
              <a:t>eje N-S </a:t>
            </a:r>
            <a:r>
              <a:rPr sz="1400" spc="-305" dirty="0">
                <a:latin typeface="Calibri"/>
                <a:cs typeface="Calibri"/>
              </a:rPr>
              <a:t> </a:t>
            </a:r>
            <a:r>
              <a:rPr sz="1400" b="1" spc="-5" dirty="0">
                <a:latin typeface="Calibri"/>
                <a:cs typeface="Calibri"/>
              </a:rPr>
              <a:t>Funcionamiento</a:t>
            </a:r>
            <a:r>
              <a:rPr sz="1400" b="1" spc="-60" dirty="0">
                <a:latin typeface="Calibri"/>
                <a:cs typeface="Calibri"/>
              </a:rPr>
              <a:t> </a:t>
            </a:r>
            <a:r>
              <a:rPr sz="1400" b="1" dirty="0">
                <a:latin typeface="Calibri"/>
                <a:cs typeface="Calibri"/>
              </a:rPr>
              <a:t>del</a:t>
            </a:r>
            <a:r>
              <a:rPr sz="1400" b="1" spc="-10" dirty="0">
                <a:latin typeface="Calibri"/>
                <a:cs typeface="Calibri"/>
              </a:rPr>
              <a:t> </a:t>
            </a:r>
            <a:r>
              <a:rPr sz="1400" b="1" spc="-5" dirty="0">
                <a:latin typeface="Calibri"/>
                <a:cs typeface="Calibri"/>
              </a:rPr>
              <a:t>sistema:</a:t>
            </a:r>
            <a:r>
              <a:rPr sz="1400" b="1" spc="-20" dirty="0">
                <a:latin typeface="Calibri"/>
                <a:cs typeface="Calibri"/>
              </a:rPr>
              <a:t> </a:t>
            </a:r>
            <a:r>
              <a:rPr sz="1400" spc="-5" dirty="0">
                <a:latin typeface="Calibri"/>
                <a:cs typeface="Calibri"/>
              </a:rPr>
              <a:t>14h</a:t>
            </a:r>
            <a:r>
              <a:rPr sz="1400" dirty="0">
                <a:latin typeface="Calibri"/>
                <a:cs typeface="Calibri"/>
              </a:rPr>
              <a:t> diarias</a:t>
            </a:r>
            <a:endParaRPr sz="1400">
              <a:latin typeface="Calibri"/>
              <a:cs typeface="Calibri"/>
            </a:endParaRPr>
          </a:p>
          <a:p>
            <a:pPr marL="15875">
              <a:lnSpc>
                <a:spcPct val="100000"/>
              </a:lnSpc>
              <a:spcBef>
                <a:spcPts val="1115"/>
              </a:spcBef>
            </a:pPr>
            <a:r>
              <a:rPr sz="1400" b="1" spc="-5" dirty="0">
                <a:latin typeface="Calibri"/>
                <a:cs typeface="Calibri"/>
              </a:rPr>
              <a:t>Capacidad</a:t>
            </a:r>
            <a:r>
              <a:rPr sz="1400" b="1" spc="-45" dirty="0">
                <a:latin typeface="Calibri"/>
                <a:cs typeface="Calibri"/>
              </a:rPr>
              <a:t> </a:t>
            </a:r>
            <a:r>
              <a:rPr sz="1400" b="1" dirty="0">
                <a:latin typeface="Calibri"/>
                <a:cs typeface="Calibri"/>
              </a:rPr>
              <a:t>deposito</a:t>
            </a:r>
            <a:r>
              <a:rPr sz="1400" dirty="0">
                <a:latin typeface="Calibri"/>
                <a:cs typeface="Calibri"/>
              </a:rPr>
              <a:t>:</a:t>
            </a:r>
            <a:r>
              <a:rPr sz="1400" spc="-50" dirty="0">
                <a:latin typeface="Calibri"/>
                <a:cs typeface="Calibri"/>
              </a:rPr>
              <a:t> </a:t>
            </a:r>
            <a:r>
              <a:rPr sz="1400" spc="-5" dirty="0">
                <a:latin typeface="Calibri"/>
                <a:cs typeface="Calibri"/>
              </a:rPr>
              <a:t>280.000</a:t>
            </a:r>
            <a:r>
              <a:rPr sz="1400" spc="15" dirty="0">
                <a:latin typeface="Calibri"/>
                <a:cs typeface="Calibri"/>
              </a:rPr>
              <a:t> </a:t>
            </a:r>
            <a:r>
              <a:rPr sz="1400" dirty="0">
                <a:latin typeface="Calibri"/>
                <a:cs typeface="Calibri"/>
              </a:rPr>
              <a:t>l</a:t>
            </a:r>
            <a:endParaRPr sz="1400">
              <a:latin typeface="Calibri"/>
              <a:cs typeface="Calibri"/>
            </a:endParaRPr>
          </a:p>
          <a:p>
            <a:pPr marL="15875">
              <a:lnSpc>
                <a:spcPct val="100000"/>
              </a:lnSpc>
            </a:pPr>
            <a:r>
              <a:rPr sz="1400" b="1" spc="-5" dirty="0">
                <a:latin typeface="Calibri"/>
                <a:cs typeface="Calibri"/>
              </a:rPr>
              <a:t>Potencia</a:t>
            </a:r>
            <a:r>
              <a:rPr sz="1400" b="1" spc="-35" dirty="0">
                <a:latin typeface="Calibri"/>
                <a:cs typeface="Calibri"/>
              </a:rPr>
              <a:t> </a:t>
            </a:r>
            <a:r>
              <a:rPr sz="1400" b="1" dirty="0">
                <a:latin typeface="Calibri"/>
                <a:cs typeface="Calibri"/>
              </a:rPr>
              <a:t>bombas:</a:t>
            </a:r>
            <a:r>
              <a:rPr sz="1400" b="1" spc="-40" dirty="0">
                <a:latin typeface="Calibri"/>
                <a:cs typeface="Calibri"/>
              </a:rPr>
              <a:t> </a:t>
            </a:r>
            <a:r>
              <a:rPr sz="1400" spc="-5" dirty="0">
                <a:latin typeface="Calibri"/>
                <a:cs typeface="Calibri"/>
              </a:rPr>
              <a:t>75</a:t>
            </a:r>
            <a:r>
              <a:rPr sz="1400" spc="-10" dirty="0">
                <a:latin typeface="Calibri"/>
                <a:cs typeface="Calibri"/>
              </a:rPr>
              <a:t> </a:t>
            </a:r>
            <a:r>
              <a:rPr sz="1400" spc="-5" dirty="0">
                <a:latin typeface="Calibri"/>
                <a:cs typeface="Calibri"/>
              </a:rPr>
              <a:t>Cv</a:t>
            </a:r>
            <a:r>
              <a:rPr sz="1400" dirty="0">
                <a:latin typeface="Calibri"/>
                <a:cs typeface="Calibri"/>
              </a:rPr>
              <a:t> +</a:t>
            </a:r>
            <a:r>
              <a:rPr sz="1400" spc="-20" dirty="0">
                <a:latin typeface="Calibri"/>
                <a:cs typeface="Calibri"/>
              </a:rPr>
              <a:t> </a:t>
            </a:r>
            <a:r>
              <a:rPr sz="1400" dirty="0">
                <a:latin typeface="Calibri"/>
                <a:cs typeface="Calibri"/>
              </a:rPr>
              <a:t>30</a:t>
            </a:r>
            <a:r>
              <a:rPr sz="1400" spc="-5" dirty="0">
                <a:latin typeface="Calibri"/>
                <a:cs typeface="Calibri"/>
              </a:rPr>
              <a:t> Cv</a:t>
            </a:r>
            <a:endParaRPr sz="1400">
              <a:latin typeface="Calibri"/>
              <a:cs typeface="Calibri"/>
            </a:endParaRPr>
          </a:p>
          <a:p>
            <a:pPr marL="12700">
              <a:lnSpc>
                <a:spcPct val="100000"/>
              </a:lnSpc>
              <a:spcBef>
                <a:spcPts val="880"/>
              </a:spcBef>
            </a:pPr>
            <a:r>
              <a:rPr sz="1400" b="1" spc="-5" dirty="0">
                <a:latin typeface="Calibri"/>
                <a:cs typeface="Calibri"/>
              </a:rPr>
              <a:t>Instalación</a:t>
            </a:r>
            <a:r>
              <a:rPr sz="1400" b="1" spc="-35" dirty="0">
                <a:latin typeface="Calibri"/>
                <a:cs typeface="Calibri"/>
              </a:rPr>
              <a:t> </a:t>
            </a:r>
            <a:r>
              <a:rPr sz="1400" b="1" dirty="0">
                <a:latin typeface="Calibri"/>
                <a:cs typeface="Calibri"/>
              </a:rPr>
              <a:t>de</a:t>
            </a:r>
            <a:r>
              <a:rPr sz="1400" b="1" spc="-15" dirty="0">
                <a:latin typeface="Calibri"/>
                <a:cs typeface="Calibri"/>
              </a:rPr>
              <a:t> </a:t>
            </a:r>
            <a:r>
              <a:rPr sz="1400" b="1" spc="-5" dirty="0">
                <a:latin typeface="Calibri"/>
                <a:cs typeface="Calibri"/>
              </a:rPr>
              <a:t>riego:</a:t>
            </a:r>
            <a:r>
              <a:rPr sz="1400" b="1" spc="-30" dirty="0">
                <a:latin typeface="Calibri"/>
                <a:cs typeface="Calibri"/>
              </a:rPr>
              <a:t> </a:t>
            </a:r>
            <a:r>
              <a:rPr sz="1400" dirty="0">
                <a:latin typeface="Calibri"/>
                <a:cs typeface="Calibri"/>
              </a:rPr>
              <a:t>1</a:t>
            </a:r>
            <a:r>
              <a:rPr sz="1400" spc="-10" dirty="0">
                <a:latin typeface="Calibri"/>
                <a:cs typeface="Calibri"/>
              </a:rPr>
              <a:t> </a:t>
            </a:r>
            <a:r>
              <a:rPr sz="1400" spc="-5" dirty="0">
                <a:latin typeface="Calibri"/>
                <a:cs typeface="Calibri"/>
              </a:rPr>
              <a:t>pivote</a:t>
            </a:r>
            <a:r>
              <a:rPr sz="1400" spc="5" dirty="0">
                <a:latin typeface="Calibri"/>
                <a:cs typeface="Calibri"/>
              </a:rPr>
              <a:t> </a:t>
            </a:r>
            <a:r>
              <a:rPr sz="1400" spc="-5" dirty="0">
                <a:latin typeface="Calibri"/>
                <a:cs typeface="Calibri"/>
              </a:rPr>
              <a:t>de</a:t>
            </a:r>
            <a:r>
              <a:rPr sz="1400" spc="10" dirty="0">
                <a:latin typeface="Calibri"/>
                <a:cs typeface="Calibri"/>
              </a:rPr>
              <a:t> </a:t>
            </a:r>
            <a:r>
              <a:rPr sz="1400" dirty="0">
                <a:latin typeface="Calibri"/>
                <a:cs typeface="Calibri"/>
              </a:rPr>
              <a:t>7</a:t>
            </a:r>
            <a:r>
              <a:rPr sz="1400" spc="-10" dirty="0">
                <a:latin typeface="Calibri"/>
                <a:cs typeface="Calibri"/>
              </a:rPr>
              <a:t> torres</a:t>
            </a:r>
            <a:endParaRPr sz="1400">
              <a:latin typeface="Calibri"/>
              <a:cs typeface="Calibri"/>
            </a:endParaRPr>
          </a:p>
          <a:p>
            <a:pPr marL="12700">
              <a:lnSpc>
                <a:spcPct val="100000"/>
              </a:lnSpc>
              <a:spcBef>
                <a:spcPts val="340"/>
              </a:spcBef>
              <a:tabLst>
                <a:tab pos="1518285" algn="l"/>
              </a:tabLst>
            </a:pPr>
            <a:r>
              <a:rPr sz="1400" b="1" dirty="0">
                <a:latin typeface="Calibri"/>
                <a:cs typeface="Calibri"/>
              </a:rPr>
              <a:t>Presión</a:t>
            </a:r>
            <a:r>
              <a:rPr sz="1400" b="1" spc="-25" dirty="0">
                <a:latin typeface="Calibri"/>
                <a:cs typeface="Calibri"/>
              </a:rPr>
              <a:t> </a:t>
            </a:r>
            <a:r>
              <a:rPr sz="1400" b="1" dirty="0">
                <a:latin typeface="Calibri"/>
                <a:cs typeface="Calibri"/>
              </a:rPr>
              <a:t>emisores:	</a:t>
            </a:r>
            <a:r>
              <a:rPr sz="1400" spc="-5" dirty="0">
                <a:latin typeface="Calibri"/>
                <a:cs typeface="Calibri"/>
              </a:rPr>
              <a:t>0,6</a:t>
            </a:r>
            <a:r>
              <a:rPr sz="1400" spc="-20" dirty="0">
                <a:latin typeface="Calibri"/>
                <a:cs typeface="Calibri"/>
              </a:rPr>
              <a:t> </a:t>
            </a:r>
            <a:r>
              <a:rPr sz="1400" spc="-5" dirty="0">
                <a:latin typeface="Calibri"/>
                <a:cs typeface="Calibri"/>
              </a:rPr>
              <a:t>bar</a:t>
            </a:r>
            <a:r>
              <a:rPr sz="1400" spc="-25" dirty="0">
                <a:latin typeface="Calibri"/>
                <a:cs typeface="Calibri"/>
              </a:rPr>
              <a:t> </a:t>
            </a:r>
            <a:r>
              <a:rPr sz="1400" dirty="0">
                <a:latin typeface="Calibri"/>
                <a:cs typeface="Calibri"/>
              </a:rPr>
              <a:t>en</a:t>
            </a:r>
            <a:r>
              <a:rPr sz="1400" spc="-20" dirty="0">
                <a:latin typeface="Calibri"/>
                <a:cs typeface="Calibri"/>
              </a:rPr>
              <a:t> </a:t>
            </a:r>
            <a:r>
              <a:rPr sz="1400" spc="-5" dirty="0">
                <a:latin typeface="Calibri"/>
                <a:cs typeface="Calibri"/>
              </a:rPr>
              <a:t>pivote</a:t>
            </a:r>
            <a:endParaRPr sz="1400">
              <a:latin typeface="Calibri"/>
              <a:cs typeface="Calibri"/>
            </a:endParaRPr>
          </a:p>
        </p:txBody>
      </p:sp>
      <p:pic>
        <p:nvPicPr>
          <p:cNvPr id="17" name="object 17"/>
          <p:cNvPicPr/>
          <p:nvPr/>
        </p:nvPicPr>
        <p:blipFill>
          <a:blip r:embed="rId8" cstate="print"/>
          <a:stretch>
            <a:fillRect/>
          </a:stretch>
        </p:blipFill>
        <p:spPr>
          <a:xfrm>
            <a:off x="5070347" y="1575816"/>
            <a:ext cx="4392930" cy="2823210"/>
          </a:xfrm>
          <a:prstGeom prst="rect">
            <a:avLst/>
          </a:prstGeom>
        </p:spPr>
      </p:pic>
      <p:pic>
        <p:nvPicPr>
          <p:cNvPr id="18" name="object 18"/>
          <p:cNvPicPr/>
          <p:nvPr/>
        </p:nvPicPr>
        <p:blipFill>
          <a:blip r:embed="rId9" cstate="print"/>
          <a:stretch>
            <a:fillRect/>
          </a:stretch>
        </p:blipFill>
        <p:spPr>
          <a:xfrm>
            <a:off x="5213603" y="4515611"/>
            <a:ext cx="4290822" cy="2053589"/>
          </a:xfrm>
          <a:prstGeom prst="rect">
            <a:avLst/>
          </a:prstGeom>
        </p:spPr>
      </p:pic>
      <p:sp>
        <p:nvSpPr>
          <p:cNvPr id="19" name="object 19"/>
          <p:cNvSpPr txBox="1">
            <a:spLocks noGrp="1"/>
          </p:cNvSpPr>
          <p:nvPr>
            <p:ph type="title"/>
          </p:nvPr>
        </p:nvSpPr>
        <p:spPr>
          <a:xfrm>
            <a:off x="1633473" y="257147"/>
            <a:ext cx="4665345" cy="815975"/>
          </a:xfrm>
          <a:prstGeom prst="rect">
            <a:avLst/>
          </a:prstGeom>
        </p:spPr>
        <p:txBody>
          <a:bodyPr vert="horz" wrap="square" lIns="0" tIns="52069" rIns="0" bIns="0" rtlCol="0">
            <a:spAutoFit/>
          </a:bodyPr>
          <a:lstStyle/>
          <a:p>
            <a:pPr marL="12700">
              <a:lnSpc>
                <a:spcPct val="100000"/>
              </a:lnSpc>
              <a:spcBef>
                <a:spcPts val="409"/>
              </a:spcBef>
            </a:pPr>
            <a:r>
              <a:rPr sz="3200" spc="70" dirty="0">
                <a:solidFill>
                  <a:srgbClr val="48452A"/>
                </a:solidFill>
                <a:latin typeface="Trebuchet MS"/>
                <a:cs typeface="Trebuchet MS"/>
              </a:rPr>
              <a:t>Casos</a:t>
            </a:r>
            <a:r>
              <a:rPr sz="3200" spc="135" dirty="0">
                <a:solidFill>
                  <a:srgbClr val="48452A"/>
                </a:solidFill>
                <a:latin typeface="Trebuchet MS"/>
                <a:cs typeface="Trebuchet MS"/>
              </a:rPr>
              <a:t> </a:t>
            </a:r>
            <a:r>
              <a:rPr sz="3200" spc="50" dirty="0">
                <a:solidFill>
                  <a:srgbClr val="48452A"/>
                </a:solidFill>
                <a:latin typeface="Trebuchet MS"/>
                <a:cs typeface="Trebuchet MS"/>
              </a:rPr>
              <a:t>de</a:t>
            </a:r>
            <a:r>
              <a:rPr sz="3200" spc="140" dirty="0">
                <a:solidFill>
                  <a:srgbClr val="48452A"/>
                </a:solidFill>
                <a:latin typeface="Trebuchet MS"/>
                <a:cs typeface="Trebuchet MS"/>
              </a:rPr>
              <a:t> </a:t>
            </a:r>
            <a:r>
              <a:rPr sz="3200" spc="70" dirty="0">
                <a:solidFill>
                  <a:srgbClr val="48452A"/>
                </a:solidFill>
                <a:latin typeface="Trebuchet MS"/>
                <a:cs typeface="Trebuchet MS"/>
              </a:rPr>
              <a:t>éxito</a:t>
            </a:r>
            <a:endParaRPr sz="3200" dirty="0">
              <a:latin typeface="Trebuchet MS"/>
              <a:cs typeface="Trebuchet MS"/>
            </a:endParaRPr>
          </a:p>
          <a:p>
            <a:pPr marL="12700">
              <a:lnSpc>
                <a:spcPct val="100000"/>
              </a:lnSpc>
              <a:spcBef>
                <a:spcPts val="150"/>
              </a:spcBef>
            </a:pPr>
            <a:r>
              <a:rPr sz="1600" spc="65" dirty="0">
                <a:solidFill>
                  <a:srgbClr val="3CAB11"/>
                </a:solidFill>
                <a:latin typeface="Trebuchet MS"/>
                <a:cs typeface="Trebuchet MS"/>
              </a:rPr>
              <a:t>Bombeos</a:t>
            </a:r>
            <a:r>
              <a:rPr sz="1600" spc="225" dirty="0">
                <a:solidFill>
                  <a:srgbClr val="3CAB11"/>
                </a:solidFill>
                <a:latin typeface="Trebuchet MS"/>
                <a:cs typeface="Trebuchet MS"/>
              </a:rPr>
              <a:t> </a:t>
            </a:r>
            <a:r>
              <a:rPr sz="1600" spc="65" dirty="0">
                <a:solidFill>
                  <a:srgbClr val="3CAB11"/>
                </a:solidFill>
                <a:latin typeface="Trebuchet MS"/>
                <a:cs typeface="Trebuchet MS"/>
              </a:rPr>
              <a:t>solares</a:t>
            </a:r>
            <a:r>
              <a:rPr sz="1600" spc="229" dirty="0">
                <a:solidFill>
                  <a:srgbClr val="3CAB11"/>
                </a:solidFill>
                <a:latin typeface="Trebuchet MS"/>
                <a:cs typeface="Trebuchet MS"/>
              </a:rPr>
              <a:t> </a:t>
            </a:r>
            <a:r>
              <a:rPr sz="1600" spc="45" dirty="0">
                <a:solidFill>
                  <a:srgbClr val="3CAB11"/>
                </a:solidFill>
                <a:latin typeface="Trebuchet MS"/>
                <a:cs typeface="Trebuchet MS"/>
              </a:rPr>
              <a:t>con</a:t>
            </a:r>
            <a:r>
              <a:rPr sz="1600" spc="195" dirty="0">
                <a:solidFill>
                  <a:srgbClr val="3CAB11"/>
                </a:solidFill>
                <a:latin typeface="Trebuchet MS"/>
                <a:cs typeface="Trebuchet MS"/>
              </a:rPr>
              <a:t> </a:t>
            </a:r>
            <a:r>
              <a:rPr sz="1600" spc="70" dirty="0">
                <a:solidFill>
                  <a:srgbClr val="3CAB11"/>
                </a:solidFill>
                <a:latin typeface="Trebuchet MS"/>
                <a:cs typeface="Trebuchet MS"/>
              </a:rPr>
              <a:t>seguidores</a:t>
            </a:r>
            <a:r>
              <a:rPr sz="1600" spc="229" dirty="0">
                <a:solidFill>
                  <a:srgbClr val="3CAB11"/>
                </a:solidFill>
                <a:latin typeface="Trebuchet MS"/>
                <a:cs typeface="Trebuchet MS"/>
              </a:rPr>
              <a:t> </a:t>
            </a:r>
            <a:r>
              <a:rPr sz="1600" spc="40" dirty="0">
                <a:solidFill>
                  <a:srgbClr val="3CAB11"/>
                </a:solidFill>
                <a:latin typeface="Trebuchet MS"/>
                <a:cs typeface="Trebuchet MS"/>
              </a:rPr>
              <a:t>en</a:t>
            </a:r>
            <a:r>
              <a:rPr sz="1600" spc="185" dirty="0">
                <a:solidFill>
                  <a:srgbClr val="3CAB11"/>
                </a:solidFill>
                <a:latin typeface="Trebuchet MS"/>
                <a:cs typeface="Trebuchet MS"/>
              </a:rPr>
              <a:t> </a:t>
            </a:r>
            <a:r>
              <a:rPr sz="1600" spc="40" dirty="0">
                <a:solidFill>
                  <a:srgbClr val="3CAB11"/>
                </a:solidFill>
                <a:latin typeface="Trebuchet MS"/>
                <a:cs typeface="Trebuchet MS"/>
              </a:rPr>
              <a:t>un</a:t>
            </a:r>
            <a:r>
              <a:rPr sz="1600" spc="185" dirty="0">
                <a:solidFill>
                  <a:srgbClr val="3CAB11"/>
                </a:solidFill>
                <a:latin typeface="Trebuchet MS"/>
                <a:cs typeface="Trebuchet MS"/>
              </a:rPr>
              <a:t> </a:t>
            </a:r>
            <a:r>
              <a:rPr sz="1600" spc="65" dirty="0">
                <a:solidFill>
                  <a:srgbClr val="3CAB11"/>
                </a:solidFill>
                <a:latin typeface="Trebuchet MS"/>
                <a:cs typeface="Trebuchet MS"/>
              </a:rPr>
              <a:t>sondeo</a:t>
            </a:r>
            <a:endParaRPr sz="1600" dirty="0">
              <a:latin typeface="Trebuchet MS"/>
              <a:cs typeface="Trebuchet MS"/>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128</a:t>
            </a:fld>
            <a:endParaRPr b="0" dirty="0">
              <a:solidFill>
                <a:srgbClr val="888888"/>
              </a:solidFill>
              <a:latin typeface="Calibri"/>
              <a:cs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4417" y="424687"/>
            <a:ext cx="7041515" cy="635000"/>
          </a:xfrm>
          <a:prstGeom prst="rect">
            <a:avLst/>
          </a:prstGeom>
        </p:spPr>
        <p:txBody>
          <a:bodyPr vert="horz" wrap="square" lIns="0" tIns="12065" rIns="0" bIns="0" rtlCol="0">
            <a:spAutoFit/>
          </a:bodyPr>
          <a:lstStyle/>
          <a:p>
            <a:pPr marL="12700">
              <a:lnSpc>
                <a:spcPct val="100000"/>
              </a:lnSpc>
              <a:spcBef>
                <a:spcPts val="95"/>
              </a:spcBef>
            </a:pPr>
            <a:r>
              <a:rPr sz="4000" spc="-10" dirty="0"/>
              <a:t>Estudio</a:t>
            </a:r>
            <a:r>
              <a:rPr sz="4000" spc="-5" dirty="0"/>
              <a:t> y </a:t>
            </a:r>
            <a:r>
              <a:rPr sz="4000" spc="-15" dirty="0"/>
              <a:t>coordinación</a:t>
            </a:r>
            <a:r>
              <a:rPr sz="4000" spc="-30" dirty="0"/>
              <a:t> </a:t>
            </a:r>
            <a:r>
              <a:rPr sz="4000" spc="-5" dirty="0"/>
              <a:t>de</a:t>
            </a:r>
            <a:r>
              <a:rPr sz="4000" dirty="0"/>
              <a:t> </a:t>
            </a:r>
            <a:r>
              <a:rPr sz="4000" spc="-10" dirty="0"/>
              <a:t>AIMCRA</a:t>
            </a:r>
            <a:endParaRPr sz="4000"/>
          </a:p>
        </p:txBody>
      </p:sp>
      <p:sp>
        <p:nvSpPr>
          <p:cNvPr id="3" name="object 3"/>
          <p:cNvSpPr txBox="1"/>
          <p:nvPr/>
        </p:nvSpPr>
        <p:spPr>
          <a:xfrm>
            <a:off x="597204" y="1374200"/>
            <a:ext cx="4872990" cy="4390390"/>
          </a:xfrm>
          <a:prstGeom prst="rect">
            <a:avLst/>
          </a:prstGeom>
        </p:spPr>
        <p:txBody>
          <a:bodyPr vert="horz" wrap="square" lIns="0" tIns="49530" rIns="0" bIns="0" rtlCol="0">
            <a:spAutoFit/>
          </a:bodyPr>
          <a:lstStyle/>
          <a:p>
            <a:pPr marL="355600" indent="-342900">
              <a:lnSpc>
                <a:spcPct val="100000"/>
              </a:lnSpc>
              <a:spcBef>
                <a:spcPts val="390"/>
              </a:spcBef>
              <a:buAutoNum type="arabicPeriod"/>
              <a:tabLst>
                <a:tab pos="354965" algn="l"/>
                <a:tab pos="355600" algn="l"/>
              </a:tabLst>
            </a:pPr>
            <a:r>
              <a:rPr sz="1700" dirty="0">
                <a:latin typeface="Calibri"/>
                <a:cs typeface="Calibri"/>
              </a:rPr>
              <a:t>Analizamos</a:t>
            </a:r>
            <a:r>
              <a:rPr sz="1700" spc="-45" dirty="0">
                <a:latin typeface="Calibri"/>
                <a:cs typeface="Calibri"/>
              </a:rPr>
              <a:t> </a:t>
            </a:r>
            <a:r>
              <a:rPr sz="1700" dirty="0">
                <a:latin typeface="Calibri"/>
                <a:cs typeface="Calibri"/>
              </a:rPr>
              <a:t>la</a:t>
            </a:r>
            <a:r>
              <a:rPr sz="1700" spc="-15" dirty="0">
                <a:latin typeface="Calibri"/>
                <a:cs typeface="Calibri"/>
              </a:rPr>
              <a:t> </a:t>
            </a:r>
            <a:r>
              <a:rPr sz="1700" dirty="0">
                <a:latin typeface="Calibri"/>
                <a:cs typeface="Calibri"/>
              </a:rPr>
              <a:t>situación</a:t>
            </a:r>
            <a:r>
              <a:rPr sz="1700" spc="-5" dirty="0">
                <a:latin typeface="Calibri"/>
                <a:cs typeface="Calibri"/>
              </a:rPr>
              <a:t> </a:t>
            </a:r>
            <a:r>
              <a:rPr sz="1700" dirty="0">
                <a:latin typeface="Calibri"/>
                <a:cs typeface="Calibri"/>
              </a:rPr>
              <a:t>de</a:t>
            </a:r>
            <a:r>
              <a:rPr sz="1700" spc="-20" dirty="0">
                <a:latin typeface="Calibri"/>
                <a:cs typeface="Calibri"/>
              </a:rPr>
              <a:t> </a:t>
            </a:r>
            <a:r>
              <a:rPr sz="1700" spc="-5" dirty="0">
                <a:latin typeface="Calibri"/>
                <a:cs typeface="Calibri"/>
              </a:rPr>
              <a:t>partida.</a:t>
            </a:r>
            <a:endParaRPr sz="1700">
              <a:latin typeface="Calibri"/>
              <a:cs typeface="Calibri"/>
            </a:endParaRPr>
          </a:p>
          <a:p>
            <a:pPr marL="812800" lvl="1" indent="-343535">
              <a:lnSpc>
                <a:spcPct val="100000"/>
              </a:lnSpc>
              <a:spcBef>
                <a:spcPts val="290"/>
              </a:spcBef>
              <a:buAutoNum type="alphaLcPeriod"/>
              <a:tabLst>
                <a:tab pos="812800" algn="l"/>
                <a:tab pos="813435" algn="l"/>
              </a:tabLst>
            </a:pPr>
            <a:r>
              <a:rPr sz="1700" dirty="0">
                <a:solidFill>
                  <a:srgbClr val="C00000"/>
                </a:solidFill>
                <a:latin typeface="Calibri"/>
                <a:cs typeface="Calibri"/>
              </a:rPr>
              <a:t>Necesidades</a:t>
            </a:r>
            <a:r>
              <a:rPr sz="1700" spc="-50" dirty="0">
                <a:solidFill>
                  <a:srgbClr val="C00000"/>
                </a:solidFill>
                <a:latin typeface="Calibri"/>
                <a:cs typeface="Calibri"/>
              </a:rPr>
              <a:t> </a:t>
            </a:r>
            <a:r>
              <a:rPr sz="1700" dirty="0">
                <a:solidFill>
                  <a:srgbClr val="C00000"/>
                </a:solidFill>
                <a:latin typeface="Calibri"/>
                <a:cs typeface="Calibri"/>
              </a:rPr>
              <a:t>del</a:t>
            </a:r>
            <a:r>
              <a:rPr sz="1700" spc="-20" dirty="0">
                <a:solidFill>
                  <a:srgbClr val="C00000"/>
                </a:solidFill>
                <a:latin typeface="Calibri"/>
                <a:cs typeface="Calibri"/>
              </a:rPr>
              <a:t> </a:t>
            </a:r>
            <a:r>
              <a:rPr sz="1700" spc="-5" dirty="0">
                <a:solidFill>
                  <a:srgbClr val="C00000"/>
                </a:solidFill>
                <a:latin typeface="Calibri"/>
                <a:cs typeface="Calibri"/>
              </a:rPr>
              <a:t>agricultor</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dirty="0">
                <a:latin typeface="Calibri"/>
                <a:cs typeface="Calibri"/>
              </a:rPr>
              <a:t>Agua:</a:t>
            </a:r>
            <a:r>
              <a:rPr sz="1700" spc="-35" dirty="0">
                <a:latin typeface="Calibri"/>
                <a:cs typeface="Calibri"/>
              </a:rPr>
              <a:t> </a:t>
            </a:r>
            <a:r>
              <a:rPr sz="1700" spc="-5" dirty="0">
                <a:latin typeface="Calibri"/>
                <a:cs typeface="Calibri"/>
              </a:rPr>
              <a:t>legalidad,</a:t>
            </a:r>
            <a:r>
              <a:rPr sz="1700" spc="-40" dirty="0">
                <a:latin typeface="Calibri"/>
                <a:cs typeface="Calibri"/>
              </a:rPr>
              <a:t> </a:t>
            </a:r>
            <a:r>
              <a:rPr sz="1700" spc="-20" dirty="0">
                <a:latin typeface="Calibri"/>
                <a:cs typeface="Calibri"/>
              </a:rPr>
              <a:t>aforo,</a:t>
            </a:r>
            <a:r>
              <a:rPr sz="1700" spc="-5" dirty="0">
                <a:latin typeface="Calibri"/>
                <a:cs typeface="Calibri"/>
              </a:rPr>
              <a:t> calidad,</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spc="-10" dirty="0">
                <a:latin typeface="Calibri"/>
                <a:cs typeface="Calibri"/>
              </a:rPr>
              <a:t>Estado</a:t>
            </a:r>
            <a:r>
              <a:rPr sz="1700" spc="-30" dirty="0">
                <a:latin typeface="Calibri"/>
                <a:cs typeface="Calibri"/>
              </a:rPr>
              <a:t> </a:t>
            </a:r>
            <a:r>
              <a:rPr sz="1700" dirty="0">
                <a:latin typeface="Calibri"/>
                <a:cs typeface="Calibri"/>
              </a:rPr>
              <a:t>del</a:t>
            </a:r>
            <a:r>
              <a:rPr sz="1700" spc="-10" dirty="0">
                <a:latin typeface="Calibri"/>
                <a:cs typeface="Calibri"/>
              </a:rPr>
              <a:t> </a:t>
            </a:r>
            <a:r>
              <a:rPr sz="1700" dirty="0">
                <a:latin typeface="Calibri"/>
                <a:cs typeface="Calibri"/>
              </a:rPr>
              <a:t>sondeo</a:t>
            </a:r>
            <a:r>
              <a:rPr sz="1700" spc="-40" dirty="0">
                <a:latin typeface="Calibri"/>
                <a:cs typeface="Calibri"/>
              </a:rPr>
              <a:t> </a:t>
            </a:r>
            <a:r>
              <a:rPr sz="1700" dirty="0">
                <a:latin typeface="Calibri"/>
                <a:cs typeface="Calibri"/>
              </a:rPr>
              <a:t>y</a:t>
            </a:r>
            <a:r>
              <a:rPr sz="1700" spc="5" dirty="0">
                <a:latin typeface="Calibri"/>
                <a:cs typeface="Calibri"/>
              </a:rPr>
              <a:t> </a:t>
            </a:r>
            <a:r>
              <a:rPr sz="1700" dirty="0">
                <a:latin typeface="Calibri"/>
                <a:cs typeface="Calibri"/>
              </a:rPr>
              <a:t>la</a:t>
            </a:r>
            <a:r>
              <a:rPr sz="1700" spc="-15" dirty="0">
                <a:latin typeface="Calibri"/>
                <a:cs typeface="Calibri"/>
              </a:rPr>
              <a:t> </a:t>
            </a:r>
            <a:r>
              <a:rPr sz="1700" spc="-5" dirty="0">
                <a:latin typeface="Calibri"/>
                <a:cs typeface="Calibri"/>
              </a:rPr>
              <a:t>red</a:t>
            </a:r>
            <a:r>
              <a:rPr sz="1700" spc="-20" dirty="0">
                <a:latin typeface="Calibri"/>
                <a:cs typeface="Calibri"/>
              </a:rPr>
              <a:t> </a:t>
            </a:r>
            <a:r>
              <a:rPr sz="1700" spc="-10" dirty="0">
                <a:latin typeface="Calibri"/>
                <a:cs typeface="Calibri"/>
              </a:rPr>
              <a:t>hidráulica</a:t>
            </a:r>
            <a:endParaRPr sz="1700">
              <a:latin typeface="Calibri"/>
              <a:cs typeface="Calibri"/>
            </a:endParaRPr>
          </a:p>
          <a:p>
            <a:pPr marL="355600" indent="-342900">
              <a:lnSpc>
                <a:spcPct val="100000"/>
              </a:lnSpc>
              <a:spcBef>
                <a:spcPts val="790"/>
              </a:spcBef>
              <a:buAutoNum type="arabicPeriod"/>
              <a:tabLst>
                <a:tab pos="354965" algn="l"/>
                <a:tab pos="355600" algn="l"/>
              </a:tabLst>
            </a:pPr>
            <a:r>
              <a:rPr sz="1700" dirty="0">
                <a:latin typeface="Calibri"/>
                <a:cs typeface="Calibri"/>
              </a:rPr>
              <a:t>Calculamos</a:t>
            </a:r>
            <a:r>
              <a:rPr sz="1700" spc="-30" dirty="0">
                <a:latin typeface="Calibri"/>
                <a:cs typeface="Calibri"/>
              </a:rPr>
              <a:t> </a:t>
            </a:r>
            <a:r>
              <a:rPr sz="1700" dirty="0">
                <a:latin typeface="Calibri"/>
                <a:cs typeface="Calibri"/>
              </a:rPr>
              <a:t>de necesidades</a:t>
            </a:r>
            <a:r>
              <a:rPr sz="1700" spc="-30" dirty="0">
                <a:latin typeface="Calibri"/>
                <a:cs typeface="Calibri"/>
              </a:rPr>
              <a:t> </a:t>
            </a:r>
            <a:r>
              <a:rPr sz="1700" dirty="0">
                <a:latin typeface="Calibri"/>
                <a:cs typeface="Calibri"/>
              </a:rPr>
              <a:t>de</a:t>
            </a:r>
            <a:r>
              <a:rPr sz="1700" spc="-10" dirty="0">
                <a:latin typeface="Calibri"/>
                <a:cs typeface="Calibri"/>
              </a:rPr>
              <a:t> </a:t>
            </a:r>
            <a:r>
              <a:rPr sz="1700" spc="-5" dirty="0">
                <a:latin typeface="Calibri"/>
                <a:cs typeface="Calibri"/>
              </a:rPr>
              <a:t>riego.</a:t>
            </a:r>
            <a:endParaRPr sz="1700">
              <a:latin typeface="Calibri"/>
              <a:cs typeface="Calibri"/>
            </a:endParaRPr>
          </a:p>
          <a:p>
            <a:pPr marL="469900">
              <a:lnSpc>
                <a:spcPct val="100000"/>
              </a:lnSpc>
              <a:spcBef>
                <a:spcPts val="300"/>
              </a:spcBef>
              <a:tabLst>
                <a:tab pos="812800" algn="l"/>
              </a:tabLst>
            </a:pPr>
            <a:r>
              <a:rPr sz="1700" dirty="0">
                <a:latin typeface="Calibri"/>
                <a:cs typeface="Calibri"/>
              </a:rPr>
              <a:t>a)	</a:t>
            </a:r>
            <a:r>
              <a:rPr sz="1700" spc="-5" dirty="0">
                <a:latin typeface="Calibri"/>
                <a:cs typeface="Calibri"/>
              </a:rPr>
              <a:t>Superficies</a:t>
            </a:r>
            <a:r>
              <a:rPr sz="1700" spc="-50" dirty="0">
                <a:latin typeface="Calibri"/>
                <a:cs typeface="Calibri"/>
              </a:rPr>
              <a:t> </a:t>
            </a:r>
            <a:r>
              <a:rPr sz="1700" dirty="0">
                <a:latin typeface="Calibri"/>
                <a:cs typeface="Calibri"/>
              </a:rPr>
              <a:t>y cultivos,</a:t>
            </a:r>
            <a:r>
              <a:rPr sz="1700" spc="-45" dirty="0">
                <a:latin typeface="Calibri"/>
                <a:cs typeface="Calibri"/>
              </a:rPr>
              <a:t> </a:t>
            </a:r>
            <a:r>
              <a:rPr sz="1700" dirty="0">
                <a:latin typeface="Calibri"/>
                <a:cs typeface="Calibri"/>
              </a:rPr>
              <a:t>actuales</a:t>
            </a:r>
            <a:r>
              <a:rPr sz="1700" spc="-25" dirty="0">
                <a:latin typeface="Calibri"/>
                <a:cs typeface="Calibri"/>
              </a:rPr>
              <a:t> </a:t>
            </a:r>
            <a:r>
              <a:rPr sz="1700" dirty="0">
                <a:latin typeface="Calibri"/>
                <a:cs typeface="Calibri"/>
              </a:rPr>
              <a:t>y</a:t>
            </a:r>
            <a:r>
              <a:rPr sz="1700" spc="-5" dirty="0">
                <a:latin typeface="Calibri"/>
                <a:cs typeface="Calibri"/>
              </a:rPr>
              <a:t> futuros</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spc="-5" dirty="0">
                <a:latin typeface="Calibri"/>
                <a:cs typeface="Calibri"/>
              </a:rPr>
              <a:t>Proponemos</a:t>
            </a:r>
            <a:r>
              <a:rPr sz="1700" spc="-65" dirty="0">
                <a:latin typeface="Calibri"/>
                <a:cs typeface="Calibri"/>
              </a:rPr>
              <a:t> </a:t>
            </a:r>
            <a:r>
              <a:rPr sz="1700" dirty="0">
                <a:latin typeface="Calibri"/>
                <a:cs typeface="Calibri"/>
              </a:rPr>
              <a:t>soluciones</a:t>
            </a:r>
            <a:r>
              <a:rPr sz="1700" spc="-50" dirty="0">
                <a:latin typeface="Calibri"/>
                <a:cs typeface="Calibri"/>
              </a:rPr>
              <a:t> </a:t>
            </a:r>
            <a:r>
              <a:rPr sz="1700" dirty="0">
                <a:latin typeface="Calibri"/>
                <a:cs typeface="Calibri"/>
              </a:rPr>
              <a:t>posibles</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spc="-5" dirty="0">
                <a:latin typeface="Calibri"/>
                <a:cs typeface="Calibri"/>
              </a:rPr>
              <a:t>Estimamos</a:t>
            </a:r>
            <a:r>
              <a:rPr sz="1700" spc="-15" dirty="0">
                <a:latin typeface="Calibri"/>
                <a:cs typeface="Calibri"/>
              </a:rPr>
              <a:t> </a:t>
            </a:r>
            <a:r>
              <a:rPr sz="1700" dirty="0">
                <a:latin typeface="Calibri"/>
                <a:cs typeface="Calibri"/>
              </a:rPr>
              <a:t>el</a:t>
            </a:r>
            <a:r>
              <a:rPr sz="1700" spc="-5" dirty="0">
                <a:latin typeface="Calibri"/>
                <a:cs typeface="Calibri"/>
              </a:rPr>
              <a:t> ahorros</a:t>
            </a:r>
            <a:r>
              <a:rPr sz="1700" spc="-30" dirty="0">
                <a:latin typeface="Calibri"/>
                <a:cs typeface="Calibri"/>
              </a:rPr>
              <a:t> </a:t>
            </a:r>
            <a:r>
              <a:rPr sz="1700" dirty="0">
                <a:latin typeface="Calibri"/>
                <a:cs typeface="Calibri"/>
              </a:rPr>
              <a:t>y</a:t>
            </a:r>
            <a:r>
              <a:rPr sz="1700" spc="405" dirty="0">
                <a:latin typeface="Calibri"/>
                <a:cs typeface="Calibri"/>
              </a:rPr>
              <a:t> </a:t>
            </a:r>
            <a:r>
              <a:rPr sz="1700" spc="-10" dirty="0">
                <a:latin typeface="Calibri"/>
                <a:cs typeface="Calibri"/>
              </a:rPr>
              <a:t>rentabilidad</a:t>
            </a:r>
            <a:r>
              <a:rPr sz="1700" spc="-40" dirty="0">
                <a:latin typeface="Calibri"/>
                <a:cs typeface="Calibri"/>
              </a:rPr>
              <a:t> </a:t>
            </a:r>
            <a:r>
              <a:rPr sz="1700" dirty="0">
                <a:latin typeface="Calibri"/>
                <a:cs typeface="Calibri"/>
              </a:rPr>
              <a:t>de</a:t>
            </a:r>
            <a:r>
              <a:rPr sz="1700" spc="5" dirty="0">
                <a:latin typeface="Calibri"/>
                <a:cs typeface="Calibri"/>
              </a:rPr>
              <a:t> </a:t>
            </a:r>
            <a:r>
              <a:rPr sz="1700" dirty="0">
                <a:latin typeface="Calibri"/>
                <a:cs typeface="Calibri"/>
              </a:rPr>
              <a:t>la</a:t>
            </a:r>
            <a:r>
              <a:rPr sz="1700" spc="-5" dirty="0">
                <a:latin typeface="Calibri"/>
                <a:cs typeface="Calibri"/>
              </a:rPr>
              <a:t> </a:t>
            </a:r>
            <a:r>
              <a:rPr sz="1700" spc="-10" dirty="0">
                <a:latin typeface="Calibri"/>
                <a:cs typeface="Calibri"/>
              </a:rPr>
              <a:t>inversión</a:t>
            </a:r>
            <a:endParaRPr sz="1700">
              <a:latin typeface="Calibri"/>
              <a:cs typeface="Calibri"/>
            </a:endParaRPr>
          </a:p>
          <a:p>
            <a:pPr marL="355600" indent="-342900">
              <a:lnSpc>
                <a:spcPct val="100000"/>
              </a:lnSpc>
              <a:spcBef>
                <a:spcPts val="805"/>
              </a:spcBef>
              <a:buAutoNum type="arabicPeriod" startAt="3"/>
              <a:tabLst>
                <a:tab pos="354965" algn="l"/>
                <a:tab pos="355600" algn="l"/>
              </a:tabLst>
            </a:pPr>
            <a:r>
              <a:rPr sz="1700" spc="-5" dirty="0">
                <a:latin typeface="Calibri"/>
                <a:cs typeface="Calibri"/>
              </a:rPr>
              <a:t>Recomendamos</a:t>
            </a:r>
            <a:r>
              <a:rPr sz="1700" spc="-30" dirty="0">
                <a:latin typeface="Calibri"/>
                <a:cs typeface="Calibri"/>
              </a:rPr>
              <a:t> </a:t>
            </a:r>
            <a:r>
              <a:rPr sz="1700" spc="-10" dirty="0">
                <a:latin typeface="Calibri"/>
                <a:cs typeface="Calibri"/>
              </a:rPr>
              <a:t>proveedores</a:t>
            </a:r>
            <a:r>
              <a:rPr sz="1700" spc="-20" dirty="0">
                <a:latin typeface="Calibri"/>
                <a:cs typeface="Calibri"/>
              </a:rPr>
              <a:t> </a:t>
            </a:r>
            <a:r>
              <a:rPr sz="1700" spc="-10" dirty="0">
                <a:latin typeface="Calibri"/>
                <a:cs typeface="Calibri"/>
              </a:rPr>
              <a:t>para</a:t>
            </a:r>
            <a:r>
              <a:rPr sz="1700" spc="-20" dirty="0">
                <a:latin typeface="Calibri"/>
                <a:cs typeface="Calibri"/>
              </a:rPr>
              <a:t> </a:t>
            </a:r>
            <a:r>
              <a:rPr sz="1700" spc="-5" dirty="0">
                <a:latin typeface="Calibri"/>
                <a:cs typeface="Calibri"/>
              </a:rPr>
              <a:t>cada</a:t>
            </a:r>
            <a:r>
              <a:rPr sz="1700" spc="-10" dirty="0">
                <a:latin typeface="Calibri"/>
                <a:cs typeface="Calibri"/>
              </a:rPr>
              <a:t> </a:t>
            </a:r>
            <a:r>
              <a:rPr sz="1700" dirty="0">
                <a:latin typeface="Calibri"/>
                <a:cs typeface="Calibri"/>
              </a:rPr>
              <a:t>actuación.</a:t>
            </a:r>
            <a:endParaRPr sz="1700">
              <a:latin typeface="Calibri"/>
              <a:cs typeface="Calibri"/>
            </a:endParaRPr>
          </a:p>
          <a:p>
            <a:pPr marL="355600" indent="-342900">
              <a:lnSpc>
                <a:spcPct val="100000"/>
              </a:lnSpc>
              <a:spcBef>
                <a:spcPts val="790"/>
              </a:spcBef>
              <a:buAutoNum type="arabicPeriod" startAt="3"/>
              <a:tabLst>
                <a:tab pos="354965" algn="l"/>
                <a:tab pos="355600" algn="l"/>
              </a:tabLst>
            </a:pPr>
            <a:r>
              <a:rPr sz="1700" spc="-10" dirty="0">
                <a:latin typeface="Calibri"/>
                <a:cs typeface="Calibri"/>
              </a:rPr>
              <a:t>Verificamos</a:t>
            </a:r>
            <a:r>
              <a:rPr sz="1700" spc="-30" dirty="0">
                <a:latin typeface="Calibri"/>
                <a:cs typeface="Calibri"/>
              </a:rPr>
              <a:t> </a:t>
            </a:r>
            <a:r>
              <a:rPr sz="1700" spc="-5" dirty="0">
                <a:latin typeface="Calibri"/>
                <a:cs typeface="Calibri"/>
              </a:rPr>
              <a:t>funcionamiento.</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dirty="0">
                <a:latin typeface="Calibri"/>
                <a:cs typeface="Calibri"/>
              </a:rPr>
              <a:t>Calculamos</a:t>
            </a:r>
            <a:r>
              <a:rPr sz="1700" spc="-50" dirty="0">
                <a:latin typeface="Calibri"/>
                <a:cs typeface="Calibri"/>
              </a:rPr>
              <a:t> </a:t>
            </a:r>
            <a:r>
              <a:rPr sz="1700" spc="-5" dirty="0">
                <a:latin typeface="Calibri"/>
                <a:cs typeface="Calibri"/>
              </a:rPr>
              <a:t>ahorros</a:t>
            </a:r>
            <a:r>
              <a:rPr sz="1700" spc="-45" dirty="0">
                <a:latin typeface="Calibri"/>
                <a:cs typeface="Calibri"/>
              </a:rPr>
              <a:t> </a:t>
            </a:r>
            <a:r>
              <a:rPr sz="1700" dirty="0">
                <a:latin typeface="Calibri"/>
                <a:cs typeface="Calibri"/>
              </a:rPr>
              <a:t>y calidad</a:t>
            </a:r>
            <a:r>
              <a:rPr sz="1700" spc="-10" dirty="0">
                <a:latin typeface="Calibri"/>
                <a:cs typeface="Calibri"/>
              </a:rPr>
              <a:t> </a:t>
            </a:r>
            <a:r>
              <a:rPr sz="1700" spc="-5" dirty="0">
                <a:latin typeface="Calibri"/>
                <a:cs typeface="Calibri"/>
              </a:rPr>
              <a:t>del</a:t>
            </a:r>
            <a:r>
              <a:rPr sz="1700" spc="-40" dirty="0">
                <a:latin typeface="Calibri"/>
                <a:cs typeface="Calibri"/>
              </a:rPr>
              <a:t> </a:t>
            </a:r>
            <a:r>
              <a:rPr sz="1700" spc="-5" dirty="0">
                <a:latin typeface="Calibri"/>
                <a:cs typeface="Calibri"/>
              </a:rPr>
              <a:t>riego.</a:t>
            </a:r>
            <a:endParaRPr sz="1700">
              <a:latin typeface="Calibri"/>
              <a:cs typeface="Calibri"/>
            </a:endParaRPr>
          </a:p>
          <a:p>
            <a:pPr marL="355600" indent="-342900">
              <a:lnSpc>
                <a:spcPct val="100000"/>
              </a:lnSpc>
              <a:spcBef>
                <a:spcPts val="805"/>
              </a:spcBef>
              <a:buAutoNum type="arabicPeriod" startAt="3"/>
              <a:tabLst>
                <a:tab pos="354965" algn="l"/>
                <a:tab pos="355600" algn="l"/>
              </a:tabLst>
            </a:pPr>
            <a:r>
              <a:rPr sz="1700" dirty="0">
                <a:latin typeface="Calibri"/>
                <a:cs typeface="Calibri"/>
              </a:rPr>
              <a:t>Impartimos</a:t>
            </a:r>
            <a:r>
              <a:rPr sz="1700" spc="-45" dirty="0">
                <a:latin typeface="Calibri"/>
                <a:cs typeface="Calibri"/>
              </a:rPr>
              <a:t> </a:t>
            </a:r>
            <a:r>
              <a:rPr sz="1700" spc="-5" dirty="0">
                <a:latin typeface="Calibri"/>
                <a:cs typeface="Calibri"/>
              </a:rPr>
              <a:t>formación </a:t>
            </a:r>
            <a:r>
              <a:rPr sz="1700" dirty="0">
                <a:latin typeface="Calibri"/>
                <a:cs typeface="Calibri"/>
              </a:rPr>
              <a:t>al</a:t>
            </a:r>
            <a:r>
              <a:rPr sz="1700" spc="-10" dirty="0">
                <a:latin typeface="Calibri"/>
                <a:cs typeface="Calibri"/>
              </a:rPr>
              <a:t> </a:t>
            </a:r>
            <a:r>
              <a:rPr sz="1700" spc="-20" dirty="0">
                <a:latin typeface="Calibri"/>
                <a:cs typeface="Calibri"/>
              </a:rPr>
              <a:t>agricultor.</a:t>
            </a:r>
            <a:endParaRPr sz="1700">
              <a:latin typeface="Calibri"/>
              <a:cs typeface="Calibri"/>
            </a:endParaRPr>
          </a:p>
          <a:p>
            <a:pPr marL="355600" indent="-342900">
              <a:lnSpc>
                <a:spcPct val="100000"/>
              </a:lnSpc>
              <a:spcBef>
                <a:spcPts val="790"/>
              </a:spcBef>
              <a:buAutoNum type="arabicPeriod" startAt="3"/>
              <a:tabLst>
                <a:tab pos="354965" algn="l"/>
                <a:tab pos="355600" algn="l"/>
              </a:tabLst>
            </a:pPr>
            <a:r>
              <a:rPr sz="1700" dirty="0">
                <a:latin typeface="Calibri"/>
                <a:cs typeface="Calibri"/>
              </a:rPr>
              <a:t>Emitimos</a:t>
            </a:r>
            <a:r>
              <a:rPr sz="1700" spc="-10" dirty="0">
                <a:latin typeface="Calibri"/>
                <a:cs typeface="Calibri"/>
              </a:rPr>
              <a:t> </a:t>
            </a:r>
            <a:r>
              <a:rPr sz="1700" spc="-5" dirty="0">
                <a:latin typeface="Calibri"/>
                <a:cs typeface="Calibri"/>
              </a:rPr>
              <a:t>recomendaciones</a:t>
            </a:r>
            <a:r>
              <a:rPr sz="1700" spc="-65" dirty="0">
                <a:latin typeface="Calibri"/>
                <a:cs typeface="Calibri"/>
              </a:rPr>
              <a:t> </a:t>
            </a:r>
            <a:r>
              <a:rPr sz="1700" dirty="0">
                <a:latin typeface="Calibri"/>
                <a:cs typeface="Calibri"/>
              </a:rPr>
              <a:t>semanales </a:t>
            </a:r>
            <a:r>
              <a:rPr sz="1700" spc="-5" dirty="0">
                <a:latin typeface="Calibri"/>
                <a:cs typeface="Calibri"/>
              </a:rPr>
              <a:t>de</a:t>
            </a:r>
            <a:r>
              <a:rPr sz="1700" spc="-10" dirty="0">
                <a:latin typeface="Calibri"/>
                <a:cs typeface="Calibri"/>
              </a:rPr>
              <a:t> </a:t>
            </a:r>
            <a:r>
              <a:rPr sz="1700" spc="-5" dirty="0">
                <a:latin typeface="Calibri"/>
                <a:cs typeface="Calibri"/>
              </a:rPr>
              <a:t>riego.</a:t>
            </a:r>
            <a:endParaRPr sz="1700">
              <a:latin typeface="Calibri"/>
              <a:cs typeface="Calibri"/>
            </a:endParaRPr>
          </a:p>
        </p:txBody>
      </p:sp>
      <p:pic>
        <p:nvPicPr>
          <p:cNvPr id="4" name="object 4"/>
          <p:cNvPicPr/>
          <p:nvPr/>
        </p:nvPicPr>
        <p:blipFill>
          <a:blip r:embed="rId2" cstate="print"/>
          <a:stretch>
            <a:fillRect/>
          </a:stretch>
        </p:blipFill>
        <p:spPr>
          <a:xfrm>
            <a:off x="5891784" y="1491996"/>
            <a:ext cx="5448300" cy="2936747"/>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129</a:t>
            </a:fld>
            <a:endParaRPr b="0" dirty="0">
              <a:solidFill>
                <a:srgbClr val="888888"/>
              </a:solidFill>
              <a:latin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RVIDOR\Común\REVISTA AIMCRA\ARTICULOS REVISTA_mayo 2015\9.-Nuevas instalaciones de riego solar en CyL\Bomba de presió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42" t="29721" r="19737" b="-4680"/>
          <a:stretch/>
        </p:blipFill>
        <p:spPr bwMode="auto">
          <a:xfrm>
            <a:off x="2135560" y="2162052"/>
            <a:ext cx="7200800" cy="4695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CDB65BF9-B056-4377-C51E-FAEA58D05A4F}"/>
              </a:ext>
            </a:extLst>
          </p:cNvPr>
          <p:cNvSpPr txBox="1">
            <a:spLocks/>
          </p:cNvSpPr>
          <p:nvPr/>
        </p:nvSpPr>
        <p:spPr>
          <a:xfrm>
            <a:off x="1066800" y="838200"/>
            <a:ext cx="8991600" cy="813684"/>
          </a:xfrm>
          <a:prstGeom prst="rect">
            <a:avLst/>
          </a:prstGeom>
        </p:spPr>
        <p:txBody>
          <a:bodyPr vert="horz" wrap="square" lIns="0" tIns="13335" rIns="0" bIns="0" rtlCol="0">
            <a:spAutoFit/>
          </a:bodyPr>
          <a:lstStyle>
            <a:lvl1pPr>
              <a:defRPr sz="5200" b="0" i="0">
                <a:solidFill>
                  <a:schemeClr val="tx1"/>
                </a:solidFill>
                <a:latin typeface="Calibri Light"/>
                <a:ea typeface="+mj-ea"/>
                <a:cs typeface="Calibri Light"/>
              </a:defRPr>
            </a:lvl1pPr>
          </a:lstStyle>
          <a:p>
            <a:pPr marL="12700">
              <a:spcBef>
                <a:spcPts val="105"/>
              </a:spcBef>
            </a:pPr>
            <a:r>
              <a:rPr lang="es-ES" sz="3200" kern="0" dirty="0">
                <a:solidFill>
                  <a:srgbClr val="48452A"/>
                </a:solidFill>
                <a:latin typeface="Trebuchet MS"/>
                <a:cs typeface="Trebuchet MS"/>
              </a:rPr>
              <a:t>2a. Eficiencia</a:t>
            </a:r>
            <a:r>
              <a:rPr lang="es-ES" sz="3200" kern="0" spc="-30" dirty="0">
                <a:solidFill>
                  <a:srgbClr val="48452A"/>
                </a:solidFill>
                <a:latin typeface="Trebuchet MS"/>
                <a:cs typeface="Trebuchet MS"/>
              </a:rPr>
              <a:t> </a:t>
            </a:r>
            <a:r>
              <a:rPr lang="es-ES" sz="3200" kern="0" dirty="0">
                <a:solidFill>
                  <a:srgbClr val="48452A"/>
                </a:solidFill>
                <a:latin typeface="Trebuchet MS"/>
                <a:cs typeface="Trebuchet MS"/>
              </a:rPr>
              <a:t>eléctrica.</a:t>
            </a:r>
            <a:r>
              <a:rPr lang="es-ES" sz="3200" kern="0" spc="5" dirty="0">
                <a:solidFill>
                  <a:srgbClr val="48452A"/>
                </a:solidFill>
                <a:latin typeface="Trebuchet MS"/>
                <a:cs typeface="Trebuchet MS"/>
              </a:rPr>
              <a:t> </a:t>
            </a:r>
            <a:endParaRPr lang="es-ES" sz="3200" kern="0" dirty="0">
              <a:latin typeface="Trebuchet MS"/>
              <a:cs typeface="Trebuchet MS"/>
            </a:endParaRPr>
          </a:p>
          <a:p>
            <a:pPr marL="12700">
              <a:spcBef>
                <a:spcPts val="35"/>
              </a:spcBef>
            </a:pPr>
            <a:r>
              <a:rPr lang="es-ES" sz="2000" kern="0" spc="-5" dirty="0">
                <a:latin typeface="Trebuchet MS"/>
                <a:cs typeface="Trebuchet MS"/>
              </a:rPr>
              <a:t>Disminuir consumo de la instalación</a:t>
            </a:r>
            <a:endParaRPr lang="es-ES" sz="2000" b="1" kern="0" dirty="0">
              <a:latin typeface="Trebuchet MS"/>
              <a:cs typeface="Trebuchet MS"/>
            </a:endParaRPr>
          </a:p>
        </p:txBody>
      </p:sp>
    </p:spTree>
    <p:extLst>
      <p:ext uri="{BB962C8B-B14F-4D97-AF65-F5344CB8AC3E}">
        <p14:creationId xmlns:p14="http://schemas.microsoft.com/office/powerpoint/2010/main" val="18739686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5242" y="762000"/>
            <a:ext cx="7041515" cy="635000"/>
          </a:xfrm>
          <a:prstGeom prst="rect">
            <a:avLst/>
          </a:prstGeom>
        </p:spPr>
        <p:txBody>
          <a:bodyPr vert="horz" wrap="square" lIns="0" tIns="12065" rIns="0" bIns="0" rtlCol="0">
            <a:spAutoFit/>
          </a:bodyPr>
          <a:lstStyle/>
          <a:p>
            <a:pPr marL="12700">
              <a:lnSpc>
                <a:spcPct val="100000"/>
              </a:lnSpc>
              <a:spcBef>
                <a:spcPts val="95"/>
              </a:spcBef>
            </a:pPr>
            <a:r>
              <a:rPr sz="4000" spc="-10" dirty="0"/>
              <a:t>Estudio</a:t>
            </a:r>
            <a:r>
              <a:rPr sz="4000" spc="-5" dirty="0"/>
              <a:t> y </a:t>
            </a:r>
            <a:r>
              <a:rPr sz="4000" spc="-15" dirty="0"/>
              <a:t>coordinación</a:t>
            </a:r>
            <a:r>
              <a:rPr sz="4000" spc="-30" dirty="0"/>
              <a:t> </a:t>
            </a:r>
            <a:r>
              <a:rPr sz="4000" spc="-5" dirty="0"/>
              <a:t>de</a:t>
            </a:r>
            <a:r>
              <a:rPr sz="4000" dirty="0"/>
              <a:t> </a:t>
            </a:r>
            <a:r>
              <a:rPr sz="4000" spc="-10" dirty="0"/>
              <a:t>AIMCRA</a:t>
            </a:r>
            <a:endParaRPr sz="4000" dirty="0"/>
          </a:p>
        </p:txBody>
      </p:sp>
      <p:pic>
        <p:nvPicPr>
          <p:cNvPr id="5" name="object 5"/>
          <p:cNvPicPr/>
          <p:nvPr/>
        </p:nvPicPr>
        <p:blipFill>
          <a:blip r:embed="rId2" cstate="print"/>
          <a:stretch>
            <a:fillRect/>
          </a:stretch>
        </p:blipFill>
        <p:spPr>
          <a:xfrm>
            <a:off x="1051407" y="1772610"/>
            <a:ext cx="5273194" cy="2342190"/>
          </a:xfrm>
          <a:prstGeom prst="rect">
            <a:avLst/>
          </a:prstGeom>
        </p:spPr>
      </p:pic>
      <p:pic>
        <p:nvPicPr>
          <p:cNvPr id="6" name="object 6"/>
          <p:cNvPicPr/>
          <p:nvPr/>
        </p:nvPicPr>
        <p:blipFill>
          <a:blip r:embed="rId3" cstate="print"/>
          <a:stretch>
            <a:fillRect/>
          </a:stretch>
        </p:blipFill>
        <p:spPr>
          <a:xfrm>
            <a:off x="7193479" y="3276600"/>
            <a:ext cx="3947115" cy="2899974"/>
          </a:xfrm>
          <a:prstGeom prst="rect">
            <a:avLst/>
          </a:prstGeom>
        </p:spPr>
      </p:pic>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130</a:t>
            </a:fld>
            <a:endParaRPr b="0" dirty="0">
              <a:solidFill>
                <a:srgbClr val="888888"/>
              </a:solidFill>
              <a:latin typeface="Calibri"/>
              <a:cs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4417" y="424687"/>
            <a:ext cx="7041515" cy="635000"/>
          </a:xfrm>
          <a:prstGeom prst="rect">
            <a:avLst/>
          </a:prstGeom>
        </p:spPr>
        <p:txBody>
          <a:bodyPr vert="horz" wrap="square" lIns="0" tIns="12065" rIns="0" bIns="0" rtlCol="0">
            <a:spAutoFit/>
          </a:bodyPr>
          <a:lstStyle/>
          <a:p>
            <a:pPr marL="12700">
              <a:lnSpc>
                <a:spcPct val="100000"/>
              </a:lnSpc>
              <a:spcBef>
                <a:spcPts val="95"/>
              </a:spcBef>
            </a:pPr>
            <a:r>
              <a:rPr sz="4000" spc="-10" dirty="0"/>
              <a:t>Estudio</a:t>
            </a:r>
            <a:r>
              <a:rPr sz="4000" spc="-5" dirty="0"/>
              <a:t> y </a:t>
            </a:r>
            <a:r>
              <a:rPr sz="4000" spc="-15" dirty="0"/>
              <a:t>coordinación</a:t>
            </a:r>
            <a:r>
              <a:rPr sz="4000" spc="-30" dirty="0"/>
              <a:t> </a:t>
            </a:r>
            <a:r>
              <a:rPr sz="4000" spc="-5" dirty="0"/>
              <a:t>de</a:t>
            </a:r>
            <a:r>
              <a:rPr sz="4000" dirty="0"/>
              <a:t> </a:t>
            </a:r>
            <a:r>
              <a:rPr sz="4000" spc="-10" dirty="0"/>
              <a:t>AIMCRA</a:t>
            </a:r>
            <a:endParaRPr sz="4000"/>
          </a:p>
        </p:txBody>
      </p:sp>
      <p:sp>
        <p:nvSpPr>
          <p:cNvPr id="3" name="object 3"/>
          <p:cNvSpPr txBox="1"/>
          <p:nvPr/>
        </p:nvSpPr>
        <p:spPr>
          <a:xfrm>
            <a:off x="597204" y="1374200"/>
            <a:ext cx="4617720" cy="4390390"/>
          </a:xfrm>
          <a:prstGeom prst="rect">
            <a:avLst/>
          </a:prstGeom>
        </p:spPr>
        <p:txBody>
          <a:bodyPr vert="horz" wrap="square" lIns="0" tIns="49530" rIns="0" bIns="0" rtlCol="0">
            <a:spAutoFit/>
          </a:bodyPr>
          <a:lstStyle/>
          <a:p>
            <a:pPr marL="355600" indent="-342900">
              <a:lnSpc>
                <a:spcPct val="100000"/>
              </a:lnSpc>
              <a:spcBef>
                <a:spcPts val="390"/>
              </a:spcBef>
              <a:buAutoNum type="arabicPeriod"/>
              <a:tabLst>
                <a:tab pos="354965" algn="l"/>
                <a:tab pos="355600" algn="l"/>
              </a:tabLst>
            </a:pPr>
            <a:r>
              <a:rPr sz="1700" dirty="0">
                <a:latin typeface="Calibri"/>
                <a:cs typeface="Calibri"/>
              </a:rPr>
              <a:t>Analizamos</a:t>
            </a:r>
            <a:r>
              <a:rPr sz="1700" spc="-45" dirty="0">
                <a:latin typeface="Calibri"/>
                <a:cs typeface="Calibri"/>
              </a:rPr>
              <a:t> </a:t>
            </a:r>
            <a:r>
              <a:rPr sz="1700" dirty="0">
                <a:latin typeface="Calibri"/>
                <a:cs typeface="Calibri"/>
              </a:rPr>
              <a:t>la</a:t>
            </a:r>
            <a:r>
              <a:rPr sz="1700" spc="-15" dirty="0">
                <a:latin typeface="Calibri"/>
                <a:cs typeface="Calibri"/>
              </a:rPr>
              <a:t> </a:t>
            </a:r>
            <a:r>
              <a:rPr sz="1700" dirty="0">
                <a:latin typeface="Calibri"/>
                <a:cs typeface="Calibri"/>
              </a:rPr>
              <a:t>situación</a:t>
            </a:r>
            <a:r>
              <a:rPr sz="1700" spc="-5" dirty="0">
                <a:latin typeface="Calibri"/>
                <a:cs typeface="Calibri"/>
              </a:rPr>
              <a:t> </a:t>
            </a:r>
            <a:r>
              <a:rPr sz="1700" dirty="0">
                <a:latin typeface="Calibri"/>
                <a:cs typeface="Calibri"/>
              </a:rPr>
              <a:t>de</a:t>
            </a:r>
            <a:r>
              <a:rPr sz="1700" spc="-20" dirty="0">
                <a:latin typeface="Calibri"/>
                <a:cs typeface="Calibri"/>
              </a:rPr>
              <a:t> </a:t>
            </a:r>
            <a:r>
              <a:rPr sz="1700" spc="-5" dirty="0">
                <a:latin typeface="Calibri"/>
                <a:cs typeface="Calibri"/>
              </a:rPr>
              <a:t>partida.</a:t>
            </a:r>
            <a:endParaRPr sz="1700">
              <a:latin typeface="Calibri"/>
              <a:cs typeface="Calibri"/>
            </a:endParaRPr>
          </a:p>
          <a:p>
            <a:pPr marL="812800" lvl="1" indent="-343535">
              <a:lnSpc>
                <a:spcPct val="100000"/>
              </a:lnSpc>
              <a:spcBef>
                <a:spcPts val="290"/>
              </a:spcBef>
              <a:buAutoNum type="alphaLcPeriod"/>
              <a:tabLst>
                <a:tab pos="812800" algn="l"/>
                <a:tab pos="813435" algn="l"/>
              </a:tabLst>
            </a:pPr>
            <a:r>
              <a:rPr sz="1700" dirty="0">
                <a:latin typeface="Calibri"/>
                <a:cs typeface="Calibri"/>
              </a:rPr>
              <a:t>Necesidades</a:t>
            </a:r>
            <a:r>
              <a:rPr sz="1700" spc="-50" dirty="0">
                <a:latin typeface="Calibri"/>
                <a:cs typeface="Calibri"/>
              </a:rPr>
              <a:t> </a:t>
            </a:r>
            <a:r>
              <a:rPr sz="1700" dirty="0">
                <a:latin typeface="Calibri"/>
                <a:cs typeface="Calibri"/>
              </a:rPr>
              <a:t>del</a:t>
            </a:r>
            <a:r>
              <a:rPr sz="1700" spc="-20" dirty="0">
                <a:latin typeface="Calibri"/>
                <a:cs typeface="Calibri"/>
              </a:rPr>
              <a:t> </a:t>
            </a:r>
            <a:r>
              <a:rPr sz="1700" spc="-5" dirty="0">
                <a:latin typeface="Calibri"/>
                <a:cs typeface="Calibri"/>
              </a:rPr>
              <a:t>agricultor</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dirty="0">
                <a:latin typeface="Calibri"/>
                <a:cs typeface="Calibri"/>
              </a:rPr>
              <a:t>Agua:</a:t>
            </a:r>
            <a:r>
              <a:rPr sz="1700" spc="-35" dirty="0">
                <a:latin typeface="Calibri"/>
                <a:cs typeface="Calibri"/>
              </a:rPr>
              <a:t> </a:t>
            </a:r>
            <a:r>
              <a:rPr sz="1700" spc="-5" dirty="0">
                <a:latin typeface="Calibri"/>
                <a:cs typeface="Calibri"/>
              </a:rPr>
              <a:t>legalidad,</a:t>
            </a:r>
            <a:r>
              <a:rPr sz="1700" spc="-40" dirty="0">
                <a:latin typeface="Calibri"/>
                <a:cs typeface="Calibri"/>
              </a:rPr>
              <a:t> </a:t>
            </a:r>
            <a:r>
              <a:rPr sz="1700" spc="-20" dirty="0">
                <a:latin typeface="Calibri"/>
                <a:cs typeface="Calibri"/>
              </a:rPr>
              <a:t>aforo,</a:t>
            </a:r>
            <a:r>
              <a:rPr sz="1700" spc="-5" dirty="0">
                <a:latin typeface="Calibri"/>
                <a:cs typeface="Calibri"/>
              </a:rPr>
              <a:t> calidad,</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spc="-10" dirty="0">
                <a:latin typeface="Calibri"/>
                <a:cs typeface="Calibri"/>
              </a:rPr>
              <a:t>Estado</a:t>
            </a:r>
            <a:r>
              <a:rPr sz="1700" spc="-30" dirty="0">
                <a:latin typeface="Calibri"/>
                <a:cs typeface="Calibri"/>
              </a:rPr>
              <a:t> </a:t>
            </a:r>
            <a:r>
              <a:rPr sz="1700" dirty="0">
                <a:latin typeface="Calibri"/>
                <a:cs typeface="Calibri"/>
              </a:rPr>
              <a:t>del</a:t>
            </a:r>
            <a:r>
              <a:rPr sz="1700" spc="-10" dirty="0">
                <a:latin typeface="Calibri"/>
                <a:cs typeface="Calibri"/>
              </a:rPr>
              <a:t> </a:t>
            </a:r>
            <a:r>
              <a:rPr sz="1700" dirty="0">
                <a:latin typeface="Calibri"/>
                <a:cs typeface="Calibri"/>
              </a:rPr>
              <a:t>sondeo</a:t>
            </a:r>
            <a:r>
              <a:rPr sz="1700" spc="-40" dirty="0">
                <a:latin typeface="Calibri"/>
                <a:cs typeface="Calibri"/>
              </a:rPr>
              <a:t> </a:t>
            </a:r>
            <a:r>
              <a:rPr sz="1700" dirty="0">
                <a:latin typeface="Calibri"/>
                <a:cs typeface="Calibri"/>
              </a:rPr>
              <a:t>y</a:t>
            </a:r>
            <a:r>
              <a:rPr sz="1700" spc="5" dirty="0">
                <a:latin typeface="Calibri"/>
                <a:cs typeface="Calibri"/>
              </a:rPr>
              <a:t> </a:t>
            </a:r>
            <a:r>
              <a:rPr sz="1700" dirty="0">
                <a:latin typeface="Calibri"/>
                <a:cs typeface="Calibri"/>
              </a:rPr>
              <a:t>la</a:t>
            </a:r>
            <a:r>
              <a:rPr sz="1700" spc="-15" dirty="0">
                <a:latin typeface="Calibri"/>
                <a:cs typeface="Calibri"/>
              </a:rPr>
              <a:t> </a:t>
            </a:r>
            <a:r>
              <a:rPr sz="1700" spc="-5" dirty="0">
                <a:latin typeface="Calibri"/>
                <a:cs typeface="Calibri"/>
              </a:rPr>
              <a:t>red</a:t>
            </a:r>
            <a:r>
              <a:rPr sz="1700" spc="-20" dirty="0">
                <a:latin typeface="Calibri"/>
                <a:cs typeface="Calibri"/>
              </a:rPr>
              <a:t> </a:t>
            </a:r>
            <a:r>
              <a:rPr sz="1700" spc="-10" dirty="0">
                <a:latin typeface="Calibri"/>
                <a:cs typeface="Calibri"/>
              </a:rPr>
              <a:t>hidráulica</a:t>
            </a:r>
            <a:endParaRPr sz="1700">
              <a:latin typeface="Calibri"/>
              <a:cs typeface="Calibri"/>
            </a:endParaRPr>
          </a:p>
          <a:p>
            <a:pPr marL="355600" indent="-342900">
              <a:lnSpc>
                <a:spcPct val="100000"/>
              </a:lnSpc>
              <a:spcBef>
                <a:spcPts val="790"/>
              </a:spcBef>
              <a:buAutoNum type="arabicPeriod"/>
              <a:tabLst>
                <a:tab pos="354965" algn="l"/>
                <a:tab pos="355600" algn="l"/>
              </a:tabLst>
            </a:pPr>
            <a:r>
              <a:rPr sz="1700" dirty="0">
                <a:latin typeface="Calibri"/>
                <a:cs typeface="Calibri"/>
              </a:rPr>
              <a:t>Calculamos</a:t>
            </a:r>
            <a:r>
              <a:rPr sz="1700" spc="-30" dirty="0">
                <a:latin typeface="Calibri"/>
                <a:cs typeface="Calibri"/>
              </a:rPr>
              <a:t> </a:t>
            </a:r>
            <a:r>
              <a:rPr sz="1700" dirty="0">
                <a:latin typeface="Calibri"/>
                <a:cs typeface="Calibri"/>
              </a:rPr>
              <a:t>de necesidades</a:t>
            </a:r>
            <a:r>
              <a:rPr sz="1700" spc="-30" dirty="0">
                <a:latin typeface="Calibri"/>
                <a:cs typeface="Calibri"/>
              </a:rPr>
              <a:t> </a:t>
            </a:r>
            <a:r>
              <a:rPr sz="1700" dirty="0">
                <a:latin typeface="Calibri"/>
                <a:cs typeface="Calibri"/>
              </a:rPr>
              <a:t>de</a:t>
            </a:r>
            <a:r>
              <a:rPr sz="1700" spc="-10" dirty="0">
                <a:latin typeface="Calibri"/>
                <a:cs typeface="Calibri"/>
              </a:rPr>
              <a:t> </a:t>
            </a:r>
            <a:r>
              <a:rPr sz="1700" spc="-5" dirty="0">
                <a:latin typeface="Calibri"/>
                <a:cs typeface="Calibri"/>
              </a:rPr>
              <a:t>riego.</a:t>
            </a:r>
            <a:endParaRPr sz="1700">
              <a:latin typeface="Calibri"/>
              <a:cs typeface="Calibri"/>
            </a:endParaRPr>
          </a:p>
          <a:p>
            <a:pPr marL="469900">
              <a:lnSpc>
                <a:spcPct val="100000"/>
              </a:lnSpc>
              <a:spcBef>
                <a:spcPts val="300"/>
              </a:spcBef>
              <a:tabLst>
                <a:tab pos="812800" algn="l"/>
              </a:tabLst>
            </a:pPr>
            <a:r>
              <a:rPr sz="1700" dirty="0">
                <a:latin typeface="Calibri"/>
                <a:cs typeface="Calibri"/>
              </a:rPr>
              <a:t>a)	</a:t>
            </a:r>
            <a:r>
              <a:rPr sz="1700" spc="-5" dirty="0">
                <a:latin typeface="Calibri"/>
                <a:cs typeface="Calibri"/>
              </a:rPr>
              <a:t>Superficies</a:t>
            </a:r>
            <a:r>
              <a:rPr sz="1700" spc="-50" dirty="0">
                <a:latin typeface="Calibri"/>
                <a:cs typeface="Calibri"/>
              </a:rPr>
              <a:t> </a:t>
            </a:r>
            <a:r>
              <a:rPr sz="1700" dirty="0">
                <a:latin typeface="Calibri"/>
                <a:cs typeface="Calibri"/>
              </a:rPr>
              <a:t>y cultivos,</a:t>
            </a:r>
            <a:r>
              <a:rPr sz="1700" spc="-45" dirty="0">
                <a:latin typeface="Calibri"/>
                <a:cs typeface="Calibri"/>
              </a:rPr>
              <a:t> </a:t>
            </a:r>
            <a:r>
              <a:rPr sz="1700" dirty="0">
                <a:latin typeface="Calibri"/>
                <a:cs typeface="Calibri"/>
              </a:rPr>
              <a:t>actuales</a:t>
            </a:r>
            <a:r>
              <a:rPr sz="1700" spc="-25" dirty="0">
                <a:latin typeface="Calibri"/>
                <a:cs typeface="Calibri"/>
              </a:rPr>
              <a:t> </a:t>
            </a:r>
            <a:r>
              <a:rPr sz="1700" dirty="0">
                <a:latin typeface="Calibri"/>
                <a:cs typeface="Calibri"/>
              </a:rPr>
              <a:t>y</a:t>
            </a:r>
            <a:r>
              <a:rPr sz="1700" spc="-5" dirty="0">
                <a:latin typeface="Calibri"/>
                <a:cs typeface="Calibri"/>
              </a:rPr>
              <a:t> futuros</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spc="-5" dirty="0">
                <a:latin typeface="Calibri"/>
                <a:cs typeface="Calibri"/>
              </a:rPr>
              <a:t>Proponemos</a:t>
            </a:r>
            <a:r>
              <a:rPr sz="1700" spc="-65" dirty="0">
                <a:latin typeface="Calibri"/>
                <a:cs typeface="Calibri"/>
              </a:rPr>
              <a:t> </a:t>
            </a:r>
            <a:r>
              <a:rPr sz="1700" dirty="0">
                <a:latin typeface="Calibri"/>
                <a:cs typeface="Calibri"/>
              </a:rPr>
              <a:t>soluciones</a:t>
            </a:r>
            <a:r>
              <a:rPr sz="1700" spc="-50" dirty="0">
                <a:latin typeface="Calibri"/>
                <a:cs typeface="Calibri"/>
              </a:rPr>
              <a:t> </a:t>
            </a:r>
            <a:r>
              <a:rPr sz="1700" dirty="0">
                <a:latin typeface="Calibri"/>
                <a:cs typeface="Calibri"/>
              </a:rPr>
              <a:t>posibles</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spc="-5" dirty="0">
                <a:solidFill>
                  <a:srgbClr val="C00000"/>
                </a:solidFill>
                <a:latin typeface="Calibri"/>
                <a:cs typeface="Calibri"/>
              </a:rPr>
              <a:t>Estimamos</a:t>
            </a:r>
            <a:r>
              <a:rPr sz="1700" dirty="0">
                <a:solidFill>
                  <a:srgbClr val="C00000"/>
                </a:solidFill>
                <a:latin typeface="Calibri"/>
                <a:cs typeface="Calibri"/>
              </a:rPr>
              <a:t> </a:t>
            </a:r>
            <a:r>
              <a:rPr sz="1700" spc="-5" dirty="0">
                <a:solidFill>
                  <a:srgbClr val="C00000"/>
                </a:solidFill>
                <a:latin typeface="Calibri"/>
                <a:cs typeface="Calibri"/>
              </a:rPr>
              <a:t>ahorros</a:t>
            </a:r>
            <a:r>
              <a:rPr sz="1700" dirty="0">
                <a:solidFill>
                  <a:srgbClr val="C00000"/>
                </a:solidFill>
                <a:latin typeface="Calibri"/>
                <a:cs typeface="Calibri"/>
              </a:rPr>
              <a:t> y</a:t>
            </a:r>
            <a:r>
              <a:rPr sz="1700" spc="-10" dirty="0">
                <a:solidFill>
                  <a:srgbClr val="C00000"/>
                </a:solidFill>
                <a:latin typeface="Calibri"/>
                <a:cs typeface="Calibri"/>
              </a:rPr>
              <a:t> rentabilidad</a:t>
            </a:r>
            <a:r>
              <a:rPr sz="1700" spc="-45" dirty="0">
                <a:solidFill>
                  <a:srgbClr val="C00000"/>
                </a:solidFill>
                <a:latin typeface="Calibri"/>
                <a:cs typeface="Calibri"/>
              </a:rPr>
              <a:t> </a:t>
            </a:r>
            <a:r>
              <a:rPr sz="1700" dirty="0">
                <a:solidFill>
                  <a:srgbClr val="C00000"/>
                </a:solidFill>
                <a:latin typeface="Calibri"/>
                <a:cs typeface="Calibri"/>
              </a:rPr>
              <a:t>de</a:t>
            </a:r>
            <a:r>
              <a:rPr sz="1700" spc="-30" dirty="0">
                <a:solidFill>
                  <a:srgbClr val="C00000"/>
                </a:solidFill>
                <a:latin typeface="Calibri"/>
                <a:cs typeface="Calibri"/>
              </a:rPr>
              <a:t> </a:t>
            </a:r>
            <a:r>
              <a:rPr sz="1700" dirty="0">
                <a:solidFill>
                  <a:srgbClr val="C00000"/>
                </a:solidFill>
                <a:latin typeface="Calibri"/>
                <a:cs typeface="Calibri"/>
              </a:rPr>
              <a:t>la</a:t>
            </a:r>
            <a:r>
              <a:rPr sz="1700" spc="-5" dirty="0">
                <a:solidFill>
                  <a:srgbClr val="C00000"/>
                </a:solidFill>
                <a:latin typeface="Calibri"/>
                <a:cs typeface="Calibri"/>
              </a:rPr>
              <a:t> </a:t>
            </a:r>
            <a:r>
              <a:rPr sz="1700" spc="-10" dirty="0">
                <a:solidFill>
                  <a:srgbClr val="C00000"/>
                </a:solidFill>
                <a:latin typeface="Calibri"/>
                <a:cs typeface="Calibri"/>
              </a:rPr>
              <a:t>inversión</a:t>
            </a:r>
            <a:endParaRPr sz="1700">
              <a:latin typeface="Calibri"/>
              <a:cs typeface="Calibri"/>
            </a:endParaRPr>
          </a:p>
          <a:p>
            <a:pPr marL="355600" indent="-342900">
              <a:lnSpc>
                <a:spcPct val="100000"/>
              </a:lnSpc>
              <a:spcBef>
                <a:spcPts val="805"/>
              </a:spcBef>
              <a:buAutoNum type="arabicPeriod" startAt="3"/>
              <a:tabLst>
                <a:tab pos="354965" algn="l"/>
                <a:tab pos="355600" algn="l"/>
              </a:tabLst>
            </a:pPr>
            <a:r>
              <a:rPr sz="1700" spc="-5" dirty="0">
                <a:latin typeface="Calibri"/>
                <a:cs typeface="Calibri"/>
              </a:rPr>
              <a:t>Rproveedores</a:t>
            </a:r>
            <a:r>
              <a:rPr sz="1700" spc="-70" dirty="0">
                <a:latin typeface="Calibri"/>
                <a:cs typeface="Calibri"/>
              </a:rPr>
              <a:t> </a:t>
            </a:r>
            <a:r>
              <a:rPr sz="1700" spc="-10" dirty="0">
                <a:latin typeface="Calibri"/>
                <a:cs typeface="Calibri"/>
              </a:rPr>
              <a:t>para</a:t>
            </a:r>
            <a:r>
              <a:rPr sz="1700" spc="-35" dirty="0">
                <a:latin typeface="Calibri"/>
                <a:cs typeface="Calibri"/>
              </a:rPr>
              <a:t> </a:t>
            </a:r>
            <a:r>
              <a:rPr sz="1700" spc="-5" dirty="0">
                <a:latin typeface="Calibri"/>
                <a:cs typeface="Calibri"/>
              </a:rPr>
              <a:t>cada</a:t>
            </a:r>
            <a:r>
              <a:rPr sz="1700" spc="-25" dirty="0">
                <a:latin typeface="Calibri"/>
                <a:cs typeface="Calibri"/>
              </a:rPr>
              <a:t> </a:t>
            </a:r>
            <a:r>
              <a:rPr sz="1700" dirty="0">
                <a:latin typeface="Calibri"/>
                <a:cs typeface="Calibri"/>
              </a:rPr>
              <a:t>actuación.</a:t>
            </a:r>
            <a:endParaRPr sz="1700">
              <a:latin typeface="Calibri"/>
              <a:cs typeface="Calibri"/>
            </a:endParaRPr>
          </a:p>
          <a:p>
            <a:pPr marL="355600" indent="-342900">
              <a:lnSpc>
                <a:spcPct val="100000"/>
              </a:lnSpc>
              <a:spcBef>
                <a:spcPts val="790"/>
              </a:spcBef>
              <a:buAutoNum type="arabicPeriod" startAt="3"/>
              <a:tabLst>
                <a:tab pos="354965" algn="l"/>
                <a:tab pos="355600" algn="l"/>
              </a:tabLst>
            </a:pPr>
            <a:r>
              <a:rPr sz="1700" spc="-10" dirty="0">
                <a:latin typeface="Calibri"/>
                <a:cs typeface="Calibri"/>
              </a:rPr>
              <a:t>Verificamos</a:t>
            </a:r>
            <a:r>
              <a:rPr sz="1700" spc="-40" dirty="0">
                <a:latin typeface="Calibri"/>
                <a:cs typeface="Calibri"/>
              </a:rPr>
              <a:t> </a:t>
            </a:r>
            <a:r>
              <a:rPr sz="1700" spc="-5" dirty="0">
                <a:latin typeface="Calibri"/>
                <a:cs typeface="Calibri"/>
              </a:rPr>
              <a:t>funcionamientoecomendamos.</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dirty="0">
                <a:latin typeface="Calibri"/>
                <a:cs typeface="Calibri"/>
              </a:rPr>
              <a:t>Calculamos</a:t>
            </a:r>
            <a:r>
              <a:rPr sz="1700" spc="-50" dirty="0">
                <a:latin typeface="Calibri"/>
                <a:cs typeface="Calibri"/>
              </a:rPr>
              <a:t> </a:t>
            </a:r>
            <a:r>
              <a:rPr sz="1700" spc="-5" dirty="0">
                <a:latin typeface="Calibri"/>
                <a:cs typeface="Calibri"/>
              </a:rPr>
              <a:t>ahorros</a:t>
            </a:r>
            <a:r>
              <a:rPr sz="1700" spc="-45" dirty="0">
                <a:latin typeface="Calibri"/>
                <a:cs typeface="Calibri"/>
              </a:rPr>
              <a:t> </a:t>
            </a:r>
            <a:r>
              <a:rPr sz="1700" dirty="0">
                <a:latin typeface="Calibri"/>
                <a:cs typeface="Calibri"/>
              </a:rPr>
              <a:t>y calidad</a:t>
            </a:r>
            <a:r>
              <a:rPr sz="1700" spc="-10" dirty="0">
                <a:latin typeface="Calibri"/>
                <a:cs typeface="Calibri"/>
              </a:rPr>
              <a:t> </a:t>
            </a:r>
            <a:r>
              <a:rPr sz="1700" spc="-5" dirty="0">
                <a:latin typeface="Calibri"/>
                <a:cs typeface="Calibri"/>
              </a:rPr>
              <a:t>del</a:t>
            </a:r>
            <a:r>
              <a:rPr sz="1700" spc="-40" dirty="0">
                <a:latin typeface="Calibri"/>
                <a:cs typeface="Calibri"/>
              </a:rPr>
              <a:t> </a:t>
            </a:r>
            <a:r>
              <a:rPr sz="1700" spc="-5" dirty="0">
                <a:latin typeface="Calibri"/>
                <a:cs typeface="Calibri"/>
              </a:rPr>
              <a:t>riego.</a:t>
            </a:r>
            <a:endParaRPr sz="1700">
              <a:latin typeface="Calibri"/>
              <a:cs typeface="Calibri"/>
            </a:endParaRPr>
          </a:p>
          <a:p>
            <a:pPr marL="355600" indent="-342900">
              <a:lnSpc>
                <a:spcPct val="100000"/>
              </a:lnSpc>
              <a:spcBef>
                <a:spcPts val="805"/>
              </a:spcBef>
              <a:buAutoNum type="arabicPeriod" startAt="3"/>
              <a:tabLst>
                <a:tab pos="354965" algn="l"/>
                <a:tab pos="355600" algn="l"/>
              </a:tabLst>
            </a:pPr>
            <a:r>
              <a:rPr sz="1700" dirty="0">
                <a:latin typeface="Calibri"/>
                <a:cs typeface="Calibri"/>
              </a:rPr>
              <a:t>Impartimos</a:t>
            </a:r>
            <a:r>
              <a:rPr sz="1700" spc="-45" dirty="0">
                <a:latin typeface="Calibri"/>
                <a:cs typeface="Calibri"/>
              </a:rPr>
              <a:t> </a:t>
            </a:r>
            <a:r>
              <a:rPr sz="1700" spc="-5" dirty="0">
                <a:latin typeface="Calibri"/>
                <a:cs typeface="Calibri"/>
              </a:rPr>
              <a:t>formación </a:t>
            </a:r>
            <a:r>
              <a:rPr sz="1700" dirty="0">
                <a:latin typeface="Calibri"/>
                <a:cs typeface="Calibri"/>
              </a:rPr>
              <a:t>al</a:t>
            </a:r>
            <a:r>
              <a:rPr sz="1700" spc="-10" dirty="0">
                <a:latin typeface="Calibri"/>
                <a:cs typeface="Calibri"/>
              </a:rPr>
              <a:t> </a:t>
            </a:r>
            <a:r>
              <a:rPr sz="1700" spc="-20" dirty="0">
                <a:latin typeface="Calibri"/>
                <a:cs typeface="Calibri"/>
              </a:rPr>
              <a:t>agricultor.</a:t>
            </a:r>
            <a:endParaRPr sz="1700">
              <a:latin typeface="Calibri"/>
              <a:cs typeface="Calibri"/>
            </a:endParaRPr>
          </a:p>
          <a:p>
            <a:pPr marL="355600" indent="-342900">
              <a:lnSpc>
                <a:spcPct val="100000"/>
              </a:lnSpc>
              <a:spcBef>
                <a:spcPts val="790"/>
              </a:spcBef>
              <a:buAutoNum type="arabicPeriod" startAt="3"/>
              <a:tabLst>
                <a:tab pos="354965" algn="l"/>
                <a:tab pos="355600" algn="l"/>
              </a:tabLst>
            </a:pPr>
            <a:r>
              <a:rPr sz="1700" dirty="0">
                <a:latin typeface="Calibri"/>
                <a:cs typeface="Calibri"/>
              </a:rPr>
              <a:t>Emitimos</a:t>
            </a:r>
            <a:r>
              <a:rPr sz="1700" spc="-10" dirty="0">
                <a:latin typeface="Calibri"/>
                <a:cs typeface="Calibri"/>
              </a:rPr>
              <a:t> </a:t>
            </a:r>
            <a:r>
              <a:rPr sz="1700" spc="-5" dirty="0">
                <a:latin typeface="Calibri"/>
                <a:cs typeface="Calibri"/>
              </a:rPr>
              <a:t>recomendaciones</a:t>
            </a:r>
            <a:r>
              <a:rPr sz="1700" spc="-65" dirty="0">
                <a:latin typeface="Calibri"/>
                <a:cs typeface="Calibri"/>
              </a:rPr>
              <a:t> </a:t>
            </a:r>
            <a:r>
              <a:rPr sz="1700" dirty="0">
                <a:latin typeface="Calibri"/>
                <a:cs typeface="Calibri"/>
              </a:rPr>
              <a:t>semanales </a:t>
            </a:r>
            <a:r>
              <a:rPr sz="1700" spc="-5" dirty="0">
                <a:latin typeface="Calibri"/>
                <a:cs typeface="Calibri"/>
              </a:rPr>
              <a:t>de</a:t>
            </a:r>
            <a:r>
              <a:rPr sz="1700" spc="-10" dirty="0">
                <a:latin typeface="Calibri"/>
                <a:cs typeface="Calibri"/>
              </a:rPr>
              <a:t> </a:t>
            </a:r>
            <a:r>
              <a:rPr sz="1700" spc="-5" dirty="0">
                <a:latin typeface="Calibri"/>
                <a:cs typeface="Calibri"/>
              </a:rPr>
              <a:t>riego.</a:t>
            </a:r>
            <a:endParaRPr sz="1700">
              <a:latin typeface="Calibri"/>
              <a:cs typeface="Calibri"/>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131</a:t>
            </a:fld>
            <a:endParaRPr b="0" dirty="0">
              <a:solidFill>
                <a:srgbClr val="888888"/>
              </a:solidFill>
              <a:latin typeface="Calibri"/>
              <a:cs typeface="Calibri"/>
            </a:endParaRPr>
          </a:p>
        </p:txBody>
      </p:sp>
      <p:pic>
        <p:nvPicPr>
          <p:cNvPr id="6" name="Imagen 5">
            <a:extLst>
              <a:ext uri="{FF2B5EF4-FFF2-40B4-BE49-F238E27FC236}">
                <a16:creationId xmlns:a16="http://schemas.microsoft.com/office/drawing/2014/main" id="{ABA44BF3-ED5D-40BF-A088-9C769A569CC1}"/>
              </a:ext>
            </a:extLst>
          </p:cNvPr>
          <p:cNvPicPr>
            <a:picLocks noChangeAspect="1"/>
          </p:cNvPicPr>
          <p:nvPr/>
        </p:nvPicPr>
        <p:blipFill>
          <a:blip r:embed="rId2"/>
          <a:stretch>
            <a:fillRect/>
          </a:stretch>
        </p:blipFill>
        <p:spPr>
          <a:xfrm>
            <a:off x="5791200" y="1243497"/>
            <a:ext cx="5399475" cy="4547017"/>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51C2813-5A4F-4974-AD07-3186D4E91F52}"/>
              </a:ext>
            </a:extLst>
          </p:cNvPr>
          <p:cNvPicPr>
            <a:picLocks noChangeAspect="1"/>
          </p:cNvPicPr>
          <p:nvPr/>
        </p:nvPicPr>
        <p:blipFill>
          <a:blip r:embed="rId2"/>
          <a:stretch>
            <a:fillRect/>
          </a:stretch>
        </p:blipFill>
        <p:spPr>
          <a:xfrm>
            <a:off x="2412272" y="326852"/>
            <a:ext cx="7367455" cy="6204296"/>
          </a:xfrm>
          <a:prstGeom prst="rect">
            <a:avLst/>
          </a:prstGeom>
        </p:spPr>
      </p:pic>
    </p:spTree>
    <p:extLst>
      <p:ext uri="{BB962C8B-B14F-4D97-AF65-F5344CB8AC3E}">
        <p14:creationId xmlns:p14="http://schemas.microsoft.com/office/powerpoint/2010/main" val="30169109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4417" y="424687"/>
            <a:ext cx="7041515" cy="635000"/>
          </a:xfrm>
          <a:prstGeom prst="rect">
            <a:avLst/>
          </a:prstGeom>
        </p:spPr>
        <p:txBody>
          <a:bodyPr vert="horz" wrap="square" lIns="0" tIns="12065" rIns="0" bIns="0" rtlCol="0">
            <a:spAutoFit/>
          </a:bodyPr>
          <a:lstStyle/>
          <a:p>
            <a:pPr marL="12700">
              <a:lnSpc>
                <a:spcPct val="100000"/>
              </a:lnSpc>
              <a:spcBef>
                <a:spcPts val="95"/>
              </a:spcBef>
            </a:pPr>
            <a:r>
              <a:rPr sz="4000" spc="-10" dirty="0"/>
              <a:t>Estudio</a:t>
            </a:r>
            <a:r>
              <a:rPr sz="4000" spc="-5" dirty="0"/>
              <a:t> y </a:t>
            </a:r>
            <a:r>
              <a:rPr sz="4000" spc="-15" dirty="0"/>
              <a:t>coordinación</a:t>
            </a:r>
            <a:r>
              <a:rPr sz="4000" spc="-30" dirty="0"/>
              <a:t> </a:t>
            </a:r>
            <a:r>
              <a:rPr sz="4000" spc="-5" dirty="0"/>
              <a:t>de</a:t>
            </a:r>
            <a:r>
              <a:rPr sz="4000" dirty="0"/>
              <a:t> </a:t>
            </a:r>
            <a:r>
              <a:rPr sz="4000" spc="-10" dirty="0"/>
              <a:t>AIMCRA</a:t>
            </a:r>
            <a:endParaRPr sz="4000"/>
          </a:p>
        </p:txBody>
      </p:sp>
      <p:sp>
        <p:nvSpPr>
          <p:cNvPr id="3" name="object 3"/>
          <p:cNvSpPr txBox="1"/>
          <p:nvPr/>
        </p:nvSpPr>
        <p:spPr>
          <a:xfrm>
            <a:off x="597204" y="1374200"/>
            <a:ext cx="4872990" cy="4390390"/>
          </a:xfrm>
          <a:prstGeom prst="rect">
            <a:avLst/>
          </a:prstGeom>
        </p:spPr>
        <p:txBody>
          <a:bodyPr vert="horz" wrap="square" lIns="0" tIns="49530" rIns="0" bIns="0" rtlCol="0">
            <a:spAutoFit/>
          </a:bodyPr>
          <a:lstStyle/>
          <a:p>
            <a:pPr marL="355600" indent="-342900">
              <a:lnSpc>
                <a:spcPct val="100000"/>
              </a:lnSpc>
              <a:spcBef>
                <a:spcPts val="390"/>
              </a:spcBef>
              <a:buAutoNum type="arabicPeriod"/>
              <a:tabLst>
                <a:tab pos="354965" algn="l"/>
                <a:tab pos="355600" algn="l"/>
              </a:tabLst>
            </a:pPr>
            <a:r>
              <a:rPr sz="1700" dirty="0">
                <a:latin typeface="Calibri"/>
                <a:cs typeface="Calibri"/>
              </a:rPr>
              <a:t>Analizamos</a:t>
            </a:r>
            <a:r>
              <a:rPr sz="1700" spc="-45" dirty="0">
                <a:latin typeface="Calibri"/>
                <a:cs typeface="Calibri"/>
              </a:rPr>
              <a:t> </a:t>
            </a:r>
            <a:r>
              <a:rPr sz="1700" dirty="0">
                <a:latin typeface="Calibri"/>
                <a:cs typeface="Calibri"/>
              </a:rPr>
              <a:t>la</a:t>
            </a:r>
            <a:r>
              <a:rPr sz="1700" spc="-15" dirty="0">
                <a:latin typeface="Calibri"/>
                <a:cs typeface="Calibri"/>
              </a:rPr>
              <a:t> </a:t>
            </a:r>
            <a:r>
              <a:rPr sz="1700" dirty="0">
                <a:latin typeface="Calibri"/>
                <a:cs typeface="Calibri"/>
              </a:rPr>
              <a:t>situación</a:t>
            </a:r>
            <a:r>
              <a:rPr sz="1700" spc="-5" dirty="0">
                <a:latin typeface="Calibri"/>
                <a:cs typeface="Calibri"/>
              </a:rPr>
              <a:t> </a:t>
            </a:r>
            <a:r>
              <a:rPr sz="1700" dirty="0">
                <a:latin typeface="Calibri"/>
                <a:cs typeface="Calibri"/>
              </a:rPr>
              <a:t>de</a:t>
            </a:r>
            <a:r>
              <a:rPr sz="1700" spc="-20" dirty="0">
                <a:latin typeface="Calibri"/>
                <a:cs typeface="Calibri"/>
              </a:rPr>
              <a:t> </a:t>
            </a:r>
            <a:r>
              <a:rPr sz="1700" spc="-5" dirty="0">
                <a:latin typeface="Calibri"/>
                <a:cs typeface="Calibri"/>
              </a:rPr>
              <a:t>partida.</a:t>
            </a:r>
            <a:endParaRPr sz="1700">
              <a:latin typeface="Calibri"/>
              <a:cs typeface="Calibri"/>
            </a:endParaRPr>
          </a:p>
          <a:p>
            <a:pPr marL="812800" lvl="1" indent="-343535">
              <a:lnSpc>
                <a:spcPct val="100000"/>
              </a:lnSpc>
              <a:spcBef>
                <a:spcPts val="290"/>
              </a:spcBef>
              <a:buAutoNum type="alphaLcPeriod"/>
              <a:tabLst>
                <a:tab pos="812800" algn="l"/>
                <a:tab pos="813435" algn="l"/>
              </a:tabLst>
            </a:pPr>
            <a:r>
              <a:rPr sz="1700" dirty="0">
                <a:latin typeface="Calibri"/>
                <a:cs typeface="Calibri"/>
              </a:rPr>
              <a:t>Necesidades</a:t>
            </a:r>
            <a:r>
              <a:rPr sz="1700" spc="-50" dirty="0">
                <a:latin typeface="Calibri"/>
                <a:cs typeface="Calibri"/>
              </a:rPr>
              <a:t> </a:t>
            </a:r>
            <a:r>
              <a:rPr sz="1700" dirty="0">
                <a:latin typeface="Calibri"/>
                <a:cs typeface="Calibri"/>
              </a:rPr>
              <a:t>del</a:t>
            </a:r>
            <a:r>
              <a:rPr sz="1700" spc="-20" dirty="0">
                <a:latin typeface="Calibri"/>
                <a:cs typeface="Calibri"/>
              </a:rPr>
              <a:t> </a:t>
            </a:r>
            <a:r>
              <a:rPr sz="1700" spc="-5" dirty="0">
                <a:latin typeface="Calibri"/>
                <a:cs typeface="Calibri"/>
              </a:rPr>
              <a:t>agricultor</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dirty="0">
                <a:latin typeface="Calibri"/>
                <a:cs typeface="Calibri"/>
              </a:rPr>
              <a:t>Agua:</a:t>
            </a:r>
            <a:r>
              <a:rPr sz="1700" spc="-35" dirty="0">
                <a:latin typeface="Calibri"/>
                <a:cs typeface="Calibri"/>
              </a:rPr>
              <a:t> </a:t>
            </a:r>
            <a:r>
              <a:rPr sz="1700" spc="-5" dirty="0">
                <a:latin typeface="Calibri"/>
                <a:cs typeface="Calibri"/>
              </a:rPr>
              <a:t>legalidad,</a:t>
            </a:r>
            <a:r>
              <a:rPr sz="1700" spc="-40" dirty="0">
                <a:latin typeface="Calibri"/>
                <a:cs typeface="Calibri"/>
              </a:rPr>
              <a:t> </a:t>
            </a:r>
            <a:r>
              <a:rPr sz="1700" spc="-20" dirty="0">
                <a:latin typeface="Calibri"/>
                <a:cs typeface="Calibri"/>
              </a:rPr>
              <a:t>aforo,</a:t>
            </a:r>
            <a:r>
              <a:rPr sz="1700" spc="-5" dirty="0">
                <a:latin typeface="Calibri"/>
                <a:cs typeface="Calibri"/>
              </a:rPr>
              <a:t> calidad,</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spc="-10" dirty="0">
                <a:solidFill>
                  <a:srgbClr val="0D0D0D"/>
                </a:solidFill>
                <a:latin typeface="Calibri"/>
                <a:cs typeface="Calibri"/>
              </a:rPr>
              <a:t>Estado</a:t>
            </a:r>
            <a:r>
              <a:rPr sz="1700" spc="-30" dirty="0">
                <a:solidFill>
                  <a:srgbClr val="0D0D0D"/>
                </a:solidFill>
                <a:latin typeface="Calibri"/>
                <a:cs typeface="Calibri"/>
              </a:rPr>
              <a:t> </a:t>
            </a:r>
            <a:r>
              <a:rPr sz="1700" dirty="0">
                <a:solidFill>
                  <a:srgbClr val="0D0D0D"/>
                </a:solidFill>
                <a:latin typeface="Calibri"/>
                <a:cs typeface="Calibri"/>
              </a:rPr>
              <a:t>del</a:t>
            </a:r>
            <a:r>
              <a:rPr sz="1700" spc="-10" dirty="0">
                <a:solidFill>
                  <a:srgbClr val="0D0D0D"/>
                </a:solidFill>
                <a:latin typeface="Calibri"/>
                <a:cs typeface="Calibri"/>
              </a:rPr>
              <a:t> </a:t>
            </a:r>
            <a:r>
              <a:rPr sz="1700" dirty="0">
                <a:solidFill>
                  <a:srgbClr val="0D0D0D"/>
                </a:solidFill>
                <a:latin typeface="Calibri"/>
                <a:cs typeface="Calibri"/>
              </a:rPr>
              <a:t>sondeo</a:t>
            </a:r>
            <a:r>
              <a:rPr sz="1700" spc="-40" dirty="0">
                <a:solidFill>
                  <a:srgbClr val="0D0D0D"/>
                </a:solidFill>
                <a:latin typeface="Calibri"/>
                <a:cs typeface="Calibri"/>
              </a:rPr>
              <a:t> </a:t>
            </a:r>
            <a:r>
              <a:rPr sz="1700" dirty="0">
                <a:solidFill>
                  <a:srgbClr val="0D0D0D"/>
                </a:solidFill>
                <a:latin typeface="Calibri"/>
                <a:cs typeface="Calibri"/>
              </a:rPr>
              <a:t>y</a:t>
            </a:r>
            <a:r>
              <a:rPr sz="1700" spc="5" dirty="0">
                <a:solidFill>
                  <a:srgbClr val="0D0D0D"/>
                </a:solidFill>
                <a:latin typeface="Calibri"/>
                <a:cs typeface="Calibri"/>
              </a:rPr>
              <a:t> </a:t>
            </a:r>
            <a:r>
              <a:rPr sz="1700" dirty="0">
                <a:solidFill>
                  <a:srgbClr val="0D0D0D"/>
                </a:solidFill>
                <a:latin typeface="Calibri"/>
                <a:cs typeface="Calibri"/>
              </a:rPr>
              <a:t>la</a:t>
            </a:r>
            <a:r>
              <a:rPr sz="1700" spc="-15" dirty="0">
                <a:solidFill>
                  <a:srgbClr val="0D0D0D"/>
                </a:solidFill>
                <a:latin typeface="Calibri"/>
                <a:cs typeface="Calibri"/>
              </a:rPr>
              <a:t> </a:t>
            </a:r>
            <a:r>
              <a:rPr sz="1700" spc="-5" dirty="0">
                <a:solidFill>
                  <a:srgbClr val="0D0D0D"/>
                </a:solidFill>
                <a:latin typeface="Calibri"/>
                <a:cs typeface="Calibri"/>
              </a:rPr>
              <a:t>red</a:t>
            </a:r>
            <a:r>
              <a:rPr sz="1700" spc="-20" dirty="0">
                <a:solidFill>
                  <a:srgbClr val="0D0D0D"/>
                </a:solidFill>
                <a:latin typeface="Calibri"/>
                <a:cs typeface="Calibri"/>
              </a:rPr>
              <a:t> </a:t>
            </a:r>
            <a:r>
              <a:rPr sz="1700" spc="-10" dirty="0">
                <a:solidFill>
                  <a:srgbClr val="0D0D0D"/>
                </a:solidFill>
                <a:latin typeface="Calibri"/>
                <a:cs typeface="Calibri"/>
              </a:rPr>
              <a:t>hidráulica</a:t>
            </a:r>
            <a:endParaRPr sz="1700">
              <a:latin typeface="Calibri"/>
              <a:cs typeface="Calibri"/>
            </a:endParaRPr>
          </a:p>
          <a:p>
            <a:pPr marL="355600" indent="-342900">
              <a:lnSpc>
                <a:spcPct val="100000"/>
              </a:lnSpc>
              <a:spcBef>
                <a:spcPts val="790"/>
              </a:spcBef>
              <a:buAutoNum type="arabicPeriod"/>
              <a:tabLst>
                <a:tab pos="354965" algn="l"/>
                <a:tab pos="355600" algn="l"/>
              </a:tabLst>
            </a:pPr>
            <a:r>
              <a:rPr sz="1700" dirty="0">
                <a:solidFill>
                  <a:srgbClr val="0D0D0D"/>
                </a:solidFill>
                <a:latin typeface="Calibri"/>
                <a:cs typeface="Calibri"/>
              </a:rPr>
              <a:t>Calculamos</a:t>
            </a:r>
            <a:r>
              <a:rPr sz="1700" spc="-30" dirty="0">
                <a:solidFill>
                  <a:srgbClr val="0D0D0D"/>
                </a:solidFill>
                <a:latin typeface="Calibri"/>
                <a:cs typeface="Calibri"/>
              </a:rPr>
              <a:t> </a:t>
            </a:r>
            <a:r>
              <a:rPr sz="1700" dirty="0">
                <a:solidFill>
                  <a:srgbClr val="0D0D0D"/>
                </a:solidFill>
                <a:latin typeface="Calibri"/>
                <a:cs typeface="Calibri"/>
              </a:rPr>
              <a:t>de necesidades</a:t>
            </a:r>
            <a:r>
              <a:rPr sz="1700" spc="-30" dirty="0">
                <a:solidFill>
                  <a:srgbClr val="0D0D0D"/>
                </a:solidFill>
                <a:latin typeface="Calibri"/>
                <a:cs typeface="Calibri"/>
              </a:rPr>
              <a:t> </a:t>
            </a:r>
            <a:r>
              <a:rPr sz="1700" dirty="0">
                <a:solidFill>
                  <a:srgbClr val="0D0D0D"/>
                </a:solidFill>
                <a:latin typeface="Calibri"/>
                <a:cs typeface="Calibri"/>
              </a:rPr>
              <a:t>de</a:t>
            </a:r>
            <a:r>
              <a:rPr sz="1700" spc="-10" dirty="0">
                <a:solidFill>
                  <a:srgbClr val="0D0D0D"/>
                </a:solidFill>
                <a:latin typeface="Calibri"/>
                <a:cs typeface="Calibri"/>
              </a:rPr>
              <a:t> </a:t>
            </a:r>
            <a:r>
              <a:rPr sz="1700" spc="-5" dirty="0">
                <a:solidFill>
                  <a:srgbClr val="0D0D0D"/>
                </a:solidFill>
                <a:latin typeface="Calibri"/>
                <a:cs typeface="Calibri"/>
              </a:rPr>
              <a:t>riego.</a:t>
            </a:r>
            <a:endParaRPr sz="1700">
              <a:latin typeface="Calibri"/>
              <a:cs typeface="Calibri"/>
            </a:endParaRPr>
          </a:p>
          <a:p>
            <a:pPr marL="469900">
              <a:lnSpc>
                <a:spcPct val="100000"/>
              </a:lnSpc>
              <a:spcBef>
                <a:spcPts val="300"/>
              </a:spcBef>
              <a:tabLst>
                <a:tab pos="812800" algn="l"/>
              </a:tabLst>
            </a:pPr>
            <a:r>
              <a:rPr sz="1700" dirty="0">
                <a:solidFill>
                  <a:srgbClr val="0D0D0D"/>
                </a:solidFill>
                <a:latin typeface="Calibri"/>
                <a:cs typeface="Calibri"/>
              </a:rPr>
              <a:t>a)	</a:t>
            </a:r>
            <a:r>
              <a:rPr sz="1700" spc="-5" dirty="0">
                <a:solidFill>
                  <a:srgbClr val="0D0D0D"/>
                </a:solidFill>
                <a:latin typeface="Calibri"/>
                <a:cs typeface="Calibri"/>
              </a:rPr>
              <a:t>Superficies</a:t>
            </a:r>
            <a:r>
              <a:rPr sz="1700" spc="-50" dirty="0">
                <a:solidFill>
                  <a:srgbClr val="0D0D0D"/>
                </a:solidFill>
                <a:latin typeface="Calibri"/>
                <a:cs typeface="Calibri"/>
              </a:rPr>
              <a:t> </a:t>
            </a:r>
            <a:r>
              <a:rPr sz="1700" dirty="0">
                <a:solidFill>
                  <a:srgbClr val="0D0D0D"/>
                </a:solidFill>
                <a:latin typeface="Calibri"/>
                <a:cs typeface="Calibri"/>
              </a:rPr>
              <a:t>y cultivos,</a:t>
            </a:r>
            <a:r>
              <a:rPr sz="1700" spc="-45" dirty="0">
                <a:solidFill>
                  <a:srgbClr val="0D0D0D"/>
                </a:solidFill>
                <a:latin typeface="Calibri"/>
                <a:cs typeface="Calibri"/>
              </a:rPr>
              <a:t> </a:t>
            </a:r>
            <a:r>
              <a:rPr sz="1700" dirty="0">
                <a:solidFill>
                  <a:srgbClr val="0D0D0D"/>
                </a:solidFill>
                <a:latin typeface="Calibri"/>
                <a:cs typeface="Calibri"/>
              </a:rPr>
              <a:t>actuales</a:t>
            </a:r>
            <a:r>
              <a:rPr sz="1700" spc="-25" dirty="0">
                <a:solidFill>
                  <a:srgbClr val="0D0D0D"/>
                </a:solidFill>
                <a:latin typeface="Calibri"/>
                <a:cs typeface="Calibri"/>
              </a:rPr>
              <a:t> </a:t>
            </a:r>
            <a:r>
              <a:rPr sz="1700" dirty="0">
                <a:solidFill>
                  <a:srgbClr val="0D0D0D"/>
                </a:solidFill>
                <a:latin typeface="Calibri"/>
                <a:cs typeface="Calibri"/>
              </a:rPr>
              <a:t>y</a:t>
            </a:r>
            <a:r>
              <a:rPr sz="1700" spc="-5" dirty="0">
                <a:solidFill>
                  <a:srgbClr val="0D0D0D"/>
                </a:solidFill>
                <a:latin typeface="Calibri"/>
                <a:cs typeface="Calibri"/>
              </a:rPr>
              <a:t> futuros</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spc="-5" dirty="0">
                <a:latin typeface="Calibri"/>
                <a:cs typeface="Calibri"/>
              </a:rPr>
              <a:t>Proponemos</a:t>
            </a:r>
            <a:r>
              <a:rPr sz="1700" spc="-65" dirty="0">
                <a:latin typeface="Calibri"/>
                <a:cs typeface="Calibri"/>
              </a:rPr>
              <a:t> </a:t>
            </a:r>
            <a:r>
              <a:rPr sz="1700" dirty="0">
                <a:latin typeface="Calibri"/>
                <a:cs typeface="Calibri"/>
              </a:rPr>
              <a:t>soluciones</a:t>
            </a:r>
            <a:r>
              <a:rPr sz="1700" spc="-50" dirty="0">
                <a:latin typeface="Calibri"/>
                <a:cs typeface="Calibri"/>
              </a:rPr>
              <a:t> </a:t>
            </a:r>
            <a:r>
              <a:rPr sz="1700" dirty="0">
                <a:latin typeface="Calibri"/>
                <a:cs typeface="Calibri"/>
              </a:rPr>
              <a:t>posibles</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spc="-5" dirty="0">
                <a:latin typeface="Calibri"/>
                <a:cs typeface="Calibri"/>
              </a:rPr>
              <a:t>Estimamos</a:t>
            </a:r>
            <a:r>
              <a:rPr sz="1700" spc="-15" dirty="0">
                <a:latin typeface="Calibri"/>
                <a:cs typeface="Calibri"/>
              </a:rPr>
              <a:t> </a:t>
            </a:r>
            <a:r>
              <a:rPr sz="1700" dirty="0">
                <a:latin typeface="Calibri"/>
                <a:cs typeface="Calibri"/>
              </a:rPr>
              <a:t>el</a:t>
            </a:r>
            <a:r>
              <a:rPr sz="1700" spc="-5" dirty="0">
                <a:latin typeface="Calibri"/>
                <a:cs typeface="Calibri"/>
              </a:rPr>
              <a:t> ahorros</a:t>
            </a:r>
            <a:r>
              <a:rPr sz="1700" spc="-30" dirty="0">
                <a:latin typeface="Calibri"/>
                <a:cs typeface="Calibri"/>
              </a:rPr>
              <a:t> </a:t>
            </a:r>
            <a:r>
              <a:rPr sz="1700" dirty="0">
                <a:latin typeface="Calibri"/>
                <a:cs typeface="Calibri"/>
              </a:rPr>
              <a:t>y</a:t>
            </a:r>
            <a:r>
              <a:rPr sz="1700" spc="405" dirty="0">
                <a:latin typeface="Calibri"/>
                <a:cs typeface="Calibri"/>
              </a:rPr>
              <a:t> </a:t>
            </a:r>
            <a:r>
              <a:rPr sz="1700" spc="-10" dirty="0">
                <a:latin typeface="Calibri"/>
                <a:cs typeface="Calibri"/>
              </a:rPr>
              <a:t>rentabilidad</a:t>
            </a:r>
            <a:r>
              <a:rPr sz="1700" spc="-40" dirty="0">
                <a:latin typeface="Calibri"/>
                <a:cs typeface="Calibri"/>
              </a:rPr>
              <a:t> </a:t>
            </a:r>
            <a:r>
              <a:rPr sz="1700" dirty="0">
                <a:latin typeface="Calibri"/>
                <a:cs typeface="Calibri"/>
              </a:rPr>
              <a:t>de</a:t>
            </a:r>
            <a:r>
              <a:rPr sz="1700" spc="5" dirty="0">
                <a:latin typeface="Calibri"/>
                <a:cs typeface="Calibri"/>
              </a:rPr>
              <a:t> </a:t>
            </a:r>
            <a:r>
              <a:rPr sz="1700" dirty="0">
                <a:latin typeface="Calibri"/>
                <a:cs typeface="Calibri"/>
              </a:rPr>
              <a:t>la</a:t>
            </a:r>
            <a:r>
              <a:rPr sz="1700" spc="-5" dirty="0">
                <a:latin typeface="Calibri"/>
                <a:cs typeface="Calibri"/>
              </a:rPr>
              <a:t> </a:t>
            </a:r>
            <a:r>
              <a:rPr sz="1700" spc="-10" dirty="0">
                <a:latin typeface="Calibri"/>
                <a:cs typeface="Calibri"/>
              </a:rPr>
              <a:t>inversión</a:t>
            </a:r>
            <a:endParaRPr sz="1700">
              <a:latin typeface="Calibri"/>
              <a:cs typeface="Calibri"/>
            </a:endParaRPr>
          </a:p>
          <a:p>
            <a:pPr marL="355600" indent="-342900">
              <a:lnSpc>
                <a:spcPct val="100000"/>
              </a:lnSpc>
              <a:spcBef>
                <a:spcPts val="805"/>
              </a:spcBef>
              <a:buAutoNum type="arabicPeriod" startAt="3"/>
              <a:tabLst>
                <a:tab pos="354965" algn="l"/>
                <a:tab pos="355600" algn="l"/>
              </a:tabLst>
            </a:pPr>
            <a:r>
              <a:rPr sz="1700" spc="-5" dirty="0">
                <a:solidFill>
                  <a:srgbClr val="C00000"/>
                </a:solidFill>
                <a:latin typeface="Calibri"/>
                <a:cs typeface="Calibri"/>
              </a:rPr>
              <a:t>Recomendamos</a:t>
            </a:r>
            <a:r>
              <a:rPr sz="1700" spc="-30" dirty="0">
                <a:solidFill>
                  <a:srgbClr val="C00000"/>
                </a:solidFill>
                <a:latin typeface="Calibri"/>
                <a:cs typeface="Calibri"/>
              </a:rPr>
              <a:t> </a:t>
            </a:r>
            <a:r>
              <a:rPr sz="1700" spc="-10" dirty="0">
                <a:solidFill>
                  <a:srgbClr val="C00000"/>
                </a:solidFill>
                <a:latin typeface="Calibri"/>
                <a:cs typeface="Calibri"/>
              </a:rPr>
              <a:t>proveedores</a:t>
            </a:r>
            <a:r>
              <a:rPr sz="1700" spc="-20" dirty="0">
                <a:solidFill>
                  <a:srgbClr val="C00000"/>
                </a:solidFill>
                <a:latin typeface="Calibri"/>
                <a:cs typeface="Calibri"/>
              </a:rPr>
              <a:t> </a:t>
            </a:r>
            <a:r>
              <a:rPr sz="1700" spc="-10" dirty="0">
                <a:solidFill>
                  <a:srgbClr val="C00000"/>
                </a:solidFill>
                <a:latin typeface="Calibri"/>
                <a:cs typeface="Calibri"/>
              </a:rPr>
              <a:t>para</a:t>
            </a:r>
            <a:r>
              <a:rPr sz="1700" spc="-20" dirty="0">
                <a:solidFill>
                  <a:srgbClr val="C00000"/>
                </a:solidFill>
                <a:latin typeface="Calibri"/>
                <a:cs typeface="Calibri"/>
              </a:rPr>
              <a:t> </a:t>
            </a:r>
            <a:r>
              <a:rPr sz="1700" spc="-5" dirty="0">
                <a:solidFill>
                  <a:srgbClr val="C00000"/>
                </a:solidFill>
                <a:latin typeface="Calibri"/>
                <a:cs typeface="Calibri"/>
              </a:rPr>
              <a:t>cada</a:t>
            </a:r>
            <a:r>
              <a:rPr sz="1700" spc="-10" dirty="0">
                <a:solidFill>
                  <a:srgbClr val="C00000"/>
                </a:solidFill>
                <a:latin typeface="Calibri"/>
                <a:cs typeface="Calibri"/>
              </a:rPr>
              <a:t> </a:t>
            </a:r>
            <a:r>
              <a:rPr sz="1700" dirty="0">
                <a:solidFill>
                  <a:srgbClr val="C00000"/>
                </a:solidFill>
                <a:latin typeface="Calibri"/>
                <a:cs typeface="Calibri"/>
              </a:rPr>
              <a:t>actuación.</a:t>
            </a:r>
            <a:endParaRPr sz="1700">
              <a:latin typeface="Calibri"/>
              <a:cs typeface="Calibri"/>
            </a:endParaRPr>
          </a:p>
          <a:p>
            <a:pPr marL="355600" indent="-342900">
              <a:lnSpc>
                <a:spcPct val="100000"/>
              </a:lnSpc>
              <a:spcBef>
                <a:spcPts val="790"/>
              </a:spcBef>
              <a:buAutoNum type="arabicPeriod" startAt="3"/>
              <a:tabLst>
                <a:tab pos="354965" algn="l"/>
                <a:tab pos="355600" algn="l"/>
              </a:tabLst>
            </a:pPr>
            <a:r>
              <a:rPr sz="1700" spc="-10" dirty="0">
                <a:latin typeface="Calibri"/>
                <a:cs typeface="Calibri"/>
              </a:rPr>
              <a:t>Verificamos</a:t>
            </a:r>
            <a:r>
              <a:rPr sz="1700" spc="-30" dirty="0">
                <a:latin typeface="Calibri"/>
                <a:cs typeface="Calibri"/>
              </a:rPr>
              <a:t> </a:t>
            </a:r>
            <a:r>
              <a:rPr sz="1700" spc="-5" dirty="0">
                <a:latin typeface="Calibri"/>
                <a:cs typeface="Calibri"/>
              </a:rPr>
              <a:t>funcionamiento.</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dirty="0">
                <a:latin typeface="Calibri"/>
                <a:cs typeface="Calibri"/>
              </a:rPr>
              <a:t>Calculamos</a:t>
            </a:r>
            <a:r>
              <a:rPr sz="1700" spc="-50" dirty="0">
                <a:latin typeface="Calibri"/>
                <a:cs typeface="Calibri"/>
              </a:rPr>
              <a:t> </a:t>
            </a:r>
            <a:r>
              <a:rPr sz="1700" spc="-5" dirty="0">
                <a:latin typeface="Calibri"/>
                <a:cs typeface="Calibri"/>
              </a:rPr>
              <a:t>ahorros</a:t>
            </a:r>
            <a:r>
              <a:rPr sz="1700" spc="-45" dirty="0">
                <a:latin typeface="Calibri"/>
                <a:cs typeface="Calibri"/>
              </a:rPr>
              <a:t> </a:t>
            </a:r>
            <a:r>
              <a:rPr sz="1700" dirty="0">
                <a:latin typeface="Calibri"/>
                <a:cs typeface="Calibri"/>
              </a:rPr>
              <a:t>y calidad</a:t>
            </a:r>
            <a:r>
              <a:rPr sz="1700" spc="-10" dirty="0">
                <a:latin typeface="Calibri"/>
                <a:cs typeface="Calibri"/>
              </a:rPr>
              <a:t> </a:t>
            </a:r>
            <a:r>
              <a:rPr sz="1700" spc="-5" dirty="0">
                <a:latin typeface="Calibri"/>
                <a:cs typeface="Calibri"/>
              </a:rPr>
              <a:t>del</a:t>
            </a:r>
            <a:r>
              <a:rPr sz="1700" spc="-40" dirty="0">
                <a:latin typeface="Calibri"/>
                <a:cs typeface="Calibri"/>
              </a:rPr>
              <a:t> </a:t>
            </a:r>
            <a:r>
              <a:rPr sz="1700" spc="-5" dirty="0">
                <a:latin typeface="Calibri"/>
                <a:cs typeface="Calibri"/>
              </a:rPr>
              <a:t>riego.</a:t>
            </a:r>
            <a:endParaRPr sz="1700">
              <a:latin typeface="Calibri"/>
              <a:cs typeface="Calibri"/>
            </a:endParaRPr>
          </a:p>
          <a:p>
            <a:pPr marL="355600" indent="-342900">
              <a:lnSpc>
                <a:spcPct val="100000"/>
              </a:lnSpc>
              <a:spcBef>
                <a:spcPts val="805"/>
              </a:spcBef>
              <a:buAutoNum type="arabicPeriod" startAt="3"/>
              <a:tabLst>
                <a:tab pos="354965" algn="l"/>
                <a:tab pos="355600" algn="l"/>
              </a:tabLst>
            </a:pPr>
            <a:r>
              <a:rPr sz="1700" dirty="0">
                <a:latin typeface="Calibri"/>
                <a:cs typeface="Calibri"/>
              </a:rPr>
              <a:t>Impartimos</a:t>
            </a:r>
            <a:r>
              <a:rPr sz="1700" spc="-45" dirty="0">
                <a:latin typeface="Calibri"/>
                <a:cs typeface="Calibri"/>
              </a:rPr>
              <a:t> </a:t>
            </a:r>
            <a:r>
              <a:rPr sz="1700" spc="-5" dirty="0">
                <a:latin typeface="Calibri"/>
                <a:cs typeface="Calibri"/>
              </a:rPr>
              <a:t>formación </a:t>
            </a:r>
            <a:r>
              <a:rPr sz="1700" dirty="0">
                <a:latin typeface="Calibri"/>
                <a:cs typeface="Calibri"/>
              </a:rPr>
              <a:t>al</a:t>
            </a:r>
            <a:r>
              <a:rPr sz="1700" spc="-10" dirty="0">
                <a:latin typeface="Calibri"/>
                <a:cs typeface="Calibri"/>
              </a:rPr>
              <a:t> </a:t>
            </a:r>
            <a:r>
              <a:rPr sz="1700" spc="-20" dirty="0">
                <a:latin typeface="Calibri"/>
                <a:cs typeface="Calibri"/>
              </a:rPr>
              <a:t>agricultor.</a:t>
            </a:r>
            <a:endParaRPr sz="1700">
              <a:latin typeface="Calibri"/>
              <a:cs typeface="Calibri"/>
            </a:endParaRPr>
          </a:p>
          <a:p>
            <a:pPr marL="355600" indent="-342900">
              <a:lnSpc>
                <a:spcPct val="100000"/>
              </a:lnSpc>
              <a:spcBef>
                <a:spcPts val="790"/>
              </a:spcBef>
              <a:buAutoNum type="arabicPeriod" startAt="3"/>
              <a:tabLst>
                <a:tab pos="354965" algn="l"/>
                <a:tab pos="355600" algn="l"/>
              </a:tabLst>
            </a:pPr>
            <a:r>
              <a:rPr sz="1700" dirty="0">
                <a:latin typeface="Calibri"/>
                <a:cs typeface="Calibri"/>
              </a:rPr>
              <a:t>Emitimos</a:t>
            </a:r>
            <a:r>
              <a:rPr sz="1700" spc="-10" dirty="0">
                <a:latin typeface="Calibri"/>
                <a:cs typeface="Calibri"/>
              </a:rPr>
              <a:t> </a:t>
            </a:r>
            <a:r>
              <a:rPr sz="1700" spc="-5" dirty="0">
                <a:latin typeface="Calibri"/>
                <a:cs typeface="Calibri"/>
              </a:rPr>
              <a:t>recomendaciones</a:t>
            </a:r>
            <a:r>
              <a:rPr sz="1700" spc="-65" dirty="0">
                <a:latin typeface="Calibri"/>
                <a:cs typeface="Calibri"/>
              </a:rPr>
              <a:t> </a:t>
            </a:r>
            <a:r>
              <a:rPr sz="1700" dirty="0">
                <a:latin typeface="Calibri"/>
                <a:cs typeface="Calibri"/>
              </a:rPr>
              <a:t>semanales </a:t>
            </a:r>
            <a:r>
              <a:rPr sz="1700" spc="-5" dirty="0">
                <a:latin typeface="Calibri"/>
                <a:cs typeface="Calibri"/>
              </a:rPr>
              <a:t>de</a:t>
            </a:r>
            <a:r>
              <a:rPr sz="1700" spc="-10" dirty="0">
                <a:latin typeface="Calibri"/>
                <a:cs typeface="Calibri"/>
              </a:rPr>
              <a:t> </a:t>
            </a:r>
            <a:r>
              <a:rPr sz="1700" spc="-5" dirty="0">
                <a:latin typeface="Calibri"/>
                <a:cs typeface="Calibri"/>
              </a:rPr>
              <a:t>riego.</a:t>
            </a:r>
            <a:endParaRPr sz="1700">
              <a:latin typeface="Calibri"/>
              <a:cs typeface="Calibri"/>
            </a:endParaRPr>
          </a:p>
        </p:txBody>
      </p:sp>
      <p:pic>
        <p:nvPicPr>
          <p:cNvPr id="4" name="object 4"/>
          <p:cNvPicPr/>
          <p:nvPr/>
        </p:nvPicPr>
        <p:blipFill>
          <a:blip r:embed="rId2" cstate="print"/>
          <a:stretch>
            <a:fillRect/>
          </a:stretch>
        </p:blipFill>
        <p:spPr>
          <a:xfrm>
            <a:off x="6268211" y="1417319"/>
            <a:ext cx="5230368" cy="3483863"/>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133</a:t>
            </a:fld>
            <a:endParaRPr b="0" dirty="0">
              <a:solidFill>
                <a:srgbClr val="888888"/>
              </a:solidFill>
              <a:latin typeface="Calibri"/>
              <a:cs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4417" y="424687"/>
            <a:ext cx="7041515" cy="635000"/>
          </a:xfrm>
          <a:prstGeom prst="rect">
            <a:avLst/>
          </a:prstGeom>
        </p:spPr>
        <p:txBody>
          <a:bodyPr vert="horz" wrap="square" lIns="0" tIns="12065" rIns="0" bIns="0" rtlCol="0">
            <a:spAutoFit/>
          </a:bodyPr>
          <a:lstStyle/>
          <a:p>
            <a:pPr marL="12700">
              <a:lnSpc>
                <a:spcPct val="100000"/>
              </a:lnSpc>
              <a:spcBef>
                <a:spcPts val="95"/>
              </a:spcBef>
            </a:pPr>
            <a:r>
              <a:rPr sz="4000" spc="-10" dirty="0"/>
              <a:t>Estudio</a:t>
            </a:r>
            <a:r>
              <a:rPr sz="4000" spc="-5" dirty="0"/>
              <a:t> y </a:t>
            </a:r>
            <a:r>
              <a:rPr sz="4000" spc="-15" dirty="0"/>
              <a:t>coordinación</a:t>
            </a:r>
            <a:r>
              <a:rPr sz="4000" spc="-30" dirty="0"/>
              <a:t> </a:t>
            </a:r>
            <a:r>
              <a:rPr sz="4000" spc="-5" dirty="0"/>
              <a:t>de</a:t>
            </a:r>
            <a:r>
              <a:rPr sz="4000" dirty="0"/>
              <a:t> </a:t>
            </a:r>
            <a:r>
              <a:rPr sz="4000" spc="-10" dirty="0"/>
              <a:t>AIMCRA</a:t>
            </a:r>
            <a:endParaRPr sz="4000"/>
          </a:p>
        </p:txBody>
      </p:sp>
      <p:sp>
        <p:nvSpPr>
          <p:cNvPr id="3" name="object 3"/>
          <p:cNvSpPr txBox="1">
            <a:spLocks noGrp="1"/>
          </p:cNvSpPr>
          <p:nvPr>
            <p:ph sz="half" idx="2"/>
          </p:nvPr>
        </p:nvSpPr>
        <p:spPr>
          <a:prstGeom prst="rect">
            <a:avLst/>
          </a:prstGeom>
        </p:spPr>
        <p:txBody>
          <a:bodyPr vert="horz" wrap="square" lIns="0" tIns="49530" rIns="0" bIns="0" rtlCol="0">
            <a:spAutoFit/>
          </a:bodyPr>
          <a:lstStyle/>
          <a:p>
            <a:pPr marL="355600" indent="-342900">
              <a:lnSpc>
                <a:spcPct val="100000"/>
              </a:lnSpc>
              <a:spcBef>
                <a:spcPts val="390"/>
              </a:spcBef>
              <a:buAutoNum type="arabicPeriod"/>
              <a:tabLst>
                <a:tab pos="354965" algn="l"/>
                <a:tab pos="355600" algn="l"/>
              </a:tabLst>
            </a:pPr>
            <a:r>
              <a:rPr dirty="0"/>
              <a:t>Analizamos</a:t>
            </a:r>
            <a:r>
              <a:rPr spc="-45" dirty="0"/>
              <a:t> </a:t>
            </a:r>
            <a:r>
              <a:rPr dirty="0"/>
              <a:t>la</a:t>
            </a:r>
            <a:r>
              <a:rPr spc="-15" dirty="0"/>
              <a:t> </a:t>
            </a:r>
            <a:r>
              <a:rPr dirty="0"/>
              <a:t>situación</a:t>
            </a:r>
            <a:r>
              <a:rPr spc="-5" dirty="0"/>
              <a:t> </a:t>
            </a:r>
            <a:r>
              <a:rPr dirty="0"/>
              <a:t>de</a:t>
            </a:r>
            <a:r>
              <a:rPr spc="-20" dirty="0"/>
              <a:t> </a:t>
            </a:r>
            <a:r>
              <a:rPr spc="-5" dirty="0"/>
              <a:t>partida.</a:t>
            </a:r>
          </a:p>
          <a:p>
            <a:pPr marL="812800" lvl="1" indent="-343535">
              <a:lnSpc>
                <a:spcPct val="100000"/>
              </a:lnSpc>
              <a:spcBef>
                <a:spcPts val="290"/>
              </a:spcBef>
              <a:buAutoNum type="alphaLcPeriod"/>
              <a:tabLst>
                <a:tab pos="812800" algn="l"/>
                <a:tab pos="813435" algn="l"/>
              </a:tabLst>
            </a:pPr>
            <a:r>
              <a:rPr sz="1700" dirty="0">
                <a:latin typeface="Calibri"/>
                <a:cs typeface="Calibri"/>
              </a:rPr>
              <a:t>Necesidades</a:t>
            </a:r>
            <a:r>
              <a:rPr sz="1700" spc="-50" dirty="0">
                <a:latin typeface="Calibri"/>
                <a:cs typeface="Calibri"/>
              </a:rPr>
              <a:t> </a:t>
            </a:r>
            <a:r>
              <a:rPr sz="1700" dirty="0">
                <a:latin typeface="Calibri"/>
                <a:cs typeface="Calibri"/>
              </a:rPr>
              <a:t>del</a:t>
            </a:r>
            <a:r>
              <a:rPr sz="1700" spc="-20" dirty="0">
                <a:latin typeface="Calibri"/>
                <a:cs typeface="Calibri"/>
              </a:rPr>
              <a:t> </a:t>
            </a:r>
            <a:r>
              <a:rPr sz="1700" spc="-5" dirty="0">
                <a:latin typeface="Calibri"/>
                <a:cs typeface="Calibri"/>
              </a:rPr>
              <a:t>agricultor</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dirty="0">
                <a:latin typeface="Calibri"/>
                <a:cs typeface="Calibri"/>
              </a:rPr>
              <a:t>Agua:</a:t>
            </a:r>
            <a:r>
              <a:rPr sz="1700" spc="-35" dirty="0">
                <a:latin typeface="Calibri"/>
                <a:cs typeface="Calibri"/>
              </a:rPr>
              <a:t> </a:t>
            </a:r>
            <a:r>
              <a:rPr sz="1700" spc="-5" dirty="0">
                <a:latin typeface="Calibri"/>
                <a:cs typeface="Calibri"/>
              </a:rPr>
              <a:t>legalidad,</a:t>
            </a:r>
            <a:r>
              <a:rPr sz="1700" spc="-40" dirty="0">
                <a:latin typeface="Calibri"/>
                <a:cs typeface="Calibri"/>
              </a:rPr>
              <a:t> </a:t>
            </a:r>
            <a:r>
              <a:rPr sz="1700" spc="-20" dirty="0">
                <a:latin typeface="Calibri"/>
                <a:cs typeface="Calibri"/>
              </a:rPr>
              <a:t>aforo,</a:t>
            </a:r>
            <a:r>
              <a:rPr sz="1700" spc="-5" dirty="0">
                <a:latin typeface="Calibri"/>
                <a:cs typeface="Calibri"/>
              </a:rPr>
              <a:t> calidad,</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spc="-10" dirty="0">
                <a:solidFill>
                  <a:srgbClr val="0D0D0D"/>
                </a:solidFill>
                <a:latin typeface="Calibri"/>
                <a:cs typeface="Calibri"/>
              </a:rPr>
              <a:t>Estado</a:t>
            </a:r>
            <a:r>
              <a:rPr sz="1700" spc="-30" dirty="0">
                <a:solidFill>
                  <a:srgbClr val="0D0D0D"/>
                </a:solidFill>
                <a:latin typeface="Calibri"/>
                <a:cs typeface="Calibri"/>
              </a:rPr>
              <a:t> </a:t>
            </a:r>
            <a:r>
              <a:rPr sz="1700" dirty="0">
                <a:solidFill>
                  <a:srgbClr val="0D0D0D"/>
                </a:solidFill>
                <a:latin typeface="Calibri"/>
                <a:cs typeface="Calibri"/>
              </a:rPr>
              <a:t>del</a:t>
            </a:r>
            <a:r>
              <a:rPr sz="1700" spc="-10" dirty="0">
                <a:solidFill>
                  <a:srgbClr val="0D0D0D"/>
                </a:solidFill>
                <a:latin typeface="Calibri"/>
                <a:cs typeface="Calibri"/>
              </a:rPr>
              <a:t> </a:t>
            </a:r>
            <a:r>
              <a:rPr sz="1700" dirty="0">
                <a:solidFill>
                  <a:srgbClr val="0D0D0D"/>
                </a:solidFill>
                <a:latin typeface="Calibri"/>
                <a:cs typeface="Calibri"/>
              </a:rPr>
              <a:t>sondeo</a:t>
            </a:r>
            <a:r>
              <a:rPr sz="1700" spc="-40" dirty="0">
                <a:solidFill>
                  <a:srgbClr val="0D0D0D"/>
                </a:solidFill>
                <a:latin typeface="Calibri"/>
                <a:cs typeface="Calibri"/>
              </a:rPr>
              <a:t> </a:t>
            </a:r>
            <a:r>
              <a:rPr sz="1700" dirty="0">
                <a:solidFill>
                  <a:srgbClr val="0D0D0D"/>
                </a:solidFill>
                <a:latin typeface="Calibri"/>
                <a:cs typeface="Calibri"/>
              </a:rPr>
              <a:t>y</a:t>
            </a:r>
            <a:r>
              <a:rPr sz="1700" spc="5" dirty="0">
                <a:solidFill>
                  <a:srgbClr val="0D0D0D"/>
                </a:solidFill>
                <a:latin typeface="Calibri"/>
                <a:cs typeface="Calibri"/>
              </a:rPr>
              <a:t> </a:t>
            </a:r>
            <a:r>
              <a:rPr sz="1700" dirty="0">
                <a:solidFill>
                  <a:srgbClr val="0D0D0D"/>
                </a:solidFill>
                <a:latin typeface="Calibri"/>
                <a:cs typeface="Calibri"/>
              </a:rPr>
              <a:t>la</a:t>
            </a:r>
            <a:r>
              <a:rPr sz="1700" spc="-15" dirty="0">
                <a:solidFill>
                  <a:srgbClr val="0D0D0D"/>
                </a:solidFill>
                <a:latin typeface="Calibri"/>
                <a:cs typeface="Calibri"/>
              </a:rPr>
              <a:t> </a:t>
            </a:r>
            <a:r>
              <a:rPr sz="1700" spc="-5" dirty="0">
                <a:solidFill>
                  <a:srgbClr val="0D0D0D"/>
                </a:solidFill>
                <a:latin typeface="Calibri"/>
                <a:cs typeface="Calibri"/>
              </a:rPr>
              <a:t>red</a:t>
            </a:r>
            <a:r>
              <a:rPr sz="1700" spc="-20" dirty="0">
                <a:solidFill>
                  <a:srgbClr val="0D0D0D"/>
                </a:solidFill>
                <a:latin typeface="Calibri"/>
                <a:cs typeface="Calibri"/>
              </a:rPr>
              <a:t> </a:t>
            </a:r>
            <a:r>
              <a:rPr sz="1700" spc="-10" dirty="0">
                <a:solidFill>
                  <a:srgbClr val="0D0D0D"/>
                </a:solidFill>
                <a:latin typeface="Calibri"/>
                <a:cs typeface="Calibri"/>
              </a:rPr>
              <a:t>hidráulica</a:t>
            </a:r>
            <a:endParaRPr sz="1700">
              <a:latin typeface="Calibri"/>
              <a:cs typeface="Calibri"/>
            </a:endParaRPr>
          </a:p>
          <a:p>
            <a:pPr marL="355600" indent="-342900">
              <a:lnSpc>
                <a:spcPct val="100000"/>
              </a:lnSpc>
              <a:spcBef>
                <a:spcPts val="790"/>
              </a:spcBef>
              <a:buAutoNum type="arabicPeriod"/>
              <a:tabLst>
                <a:tab pos="354965" algn="l"/>
                <a:tab pos="355600" algn="l"/>
              </a:tabLst>
            </a:pPr>
            <a:r>
              <a:rPr dirty="0">
                <a:solidFill>
                  <a:srgbClr val="0D0D0D"/>
                </a:solidFill>
              </a:rPr>
              <a:t>Calculamos</a:t>
            </a:r>
            <a:r>
              <a:rPr spc="-30" dirty="0">
                <a:solidFill>
                  <a:srgbClr val="0D0D0D"/>
                </a:solidFill>
              </a:rPr>
              <a:t> </a:t>
            </a:r>
            <a:r>
              <a:rPr dirty="0">
                <a:solidFill>
                  <a:srgbClr val="0D0D0D"/>
                </a:solidFill>
              </a:rPr>
              <a:t>de necesidades</a:t>
            </a:r>
            <a:r>
              <a:rPr spc="-30" dirty="0">
                <a:solidFill>
                  <a:srgbClr val="0D0D0D"/>
                </a:solidFill>
              </a:rPr>
              <a:t> </a:t>
            </a:r>
            <a:r>
              <a:rPr dirty="0">
                <a:solidFill>
                  <a:srgbClr val="0D0D0D"/>
                </a:solidFill>
              </a:rPr>
              <a:t>de</a:t>
            </a:r>
            <a:r>
              <a:rPr spc="-10" dirty="0">
                <a:solidFill>
                  <a:srgbClr val="0D0D0D"/>
                </a:solidFill>
              </a:rPr>
              <a:t> </a:t>
            </a:r>
            <a:r>
              <a:rPr spc="-5" dirty="0">
                <a:solidFill>
                  <a:srgbClr val="0D0D0D"/>
                </a:solidFill>
              </a:rPr>
              <a:t>riego.</a:t>
            </a:r>
          </a:p>
          <a:p>
            <a:pPr marL="469900">
              <a:lnSpc>
                <a:spcPct val="100000"/>
              </a:lnSpc>
              <a:spcBef>
                <a:spcPts val="300"/>
              </a:spcBef>
              <a:tabLst>
                <a:tab pos="812800" algn="l"/>
              </a:tabLst>
            </a:pPr>
            <a:r>
              <a:rPr dirty="0">
                <a:solidFill>
                  <a:srgbClr val="0D0D0D"/>
                </a:solidFill>
              </a:rPr>
              <a:t>a)	</a:t>
            </a:r>
            <a:r>
              <a:rPr spc="-5" dirty="0">
                <a:solidFill>
                  <a:srgbClr val="0D0D0D"/>
                </a:solidFill>
              </a:rPr>
              <a:t>Superficies</a:t>
            </a:r>
            <a:r>
              <a:rPr spc="-50" dirty="0">
                <a:solidFill>
                  <a:srgbClr val="0D0D0D"/>
                </a:solidFill>
              </a:rPr>
              <a:t> </a:t>
            </a:r>
            <a:r>
              <a:rPr dirty="0">
                <a:solidFill>
                  <a:srgbClr val="0D0D0D"/>
                </a:solidFill>
              </a:rPr>
              <a:t>y cultivos,</a:t>
            </a:r>
            <a:r>
              <a:rPr spc="-45" dirty="0">
                <a:solidFill>
                  <a:srgbClr val="0D0D0D"/>
                </a:solidFill>
              </a:rPr>
              <a:t> </a:t>
            </a:r>
            <a:r>
              <a:rPr dirty="0">
                <a:solidFill>
                  <a:srgbClr val="0D0D0D"/>
                </a:solidFill>
              </a:rPr>
              <a:t>actuales</a:t>
            </a:r>
            <a:r>
              <a:rPr spc="-25" dirty="0">
                <a:solidFill>
                  <a:srgbClr val="0D0D0D"/>
                </a:solidFill>
              </a:rPr>
              <a:t> </a:t>
            </a:r>
            <a:r>
              <a:rPr dirty="0">
                <a:solidFill>
                  <a:srgbClr val="0D0D0D"/>
                </a:solidFill>
              </a:rPr>
              <a:t>y</a:t>
            </a:r>
            <a:r>
              <a:rPr spc="-5" dirty="0">
                <a:solidFill>
                  <a:srgbClr val="0D0D0D"/>
                </a:solidFill>
              </a:rPr>
              <a:t> futuros</a:t>
            </a:r>
          </a:p>
          <a:p>
            <a:pPr marL="355600" indent="-342900">
              <a:lnSpc>
                <a:spcPct val="100000"/>
              </a:lnSpc>
              <a:spcBef>
                <a:spcPts val="795"/>
              </a:spcBef>
              <a:buAutoNum type="arabicPeriod" startAt="3"/>
              <a:tabLst>
                <a:tab pos="354965" algn="l"/>
                <a:tab pos="355600" algn="l"/>
              </a:tabLst>
            </a:pPr>
            <a:r>
              <a:rPr spc="-5" dirty="0"/>
              <a:t>Proponemos</a:t>
            </a:r>
            <a:r>
              <a:rPr spc="-65" dirty="0"/>
              <a:t> </a:t>
            </a:r>
            <a:r>
              <a:rPr dirty="0"/>
              <a:t>soluciones</a:t>
            </a:r>
            <a:r>
              <a:rPr spc="-50" dirty="0"/>
              <a:t> </a:t>
            </a:r>
            <a:r>
              <a:rPr dirty="0"/>
              <a:t>posibles</a:t>
            </a:r>
          </a:p>
          <a:p>
            <a:pPr marL="355600" indent="-342900">
              <a:lnSpc>
                <a:spcPct val="100000"/>
              </a:lnSpc>
              <a:spcBef>
                <a:spcPts val="795"/>
              </a:spcBef>
              <a:buAutoNum type="arabicPeriod" startAt="3"/>
              <a:tabLst>
                <a:tab pos="354965" algn="l"/>
                <a:tab pos="355600" algn="l"/>
              </a:tabLst>
            </a:pPr>
            <a:r>
              <a:rPr spc="-5" dirty="0"/>
              <a:t>Estimamos</a:t>
            </a:r>
            <a:r>
              <a:rPr spc="-15" dirty="0"/>
              <a:t> </a:t>
            </a:r>
            <a:r>
              <a:rPr dirty="0"/>
              <a:t>el</a:t>
            </a:r>
            <a:r>
              <a:rPr spc="-5" dirty="0"/>
              <a:t> ahorros</a:t>
            </a:r>
            <a:r>
              <a:rPr spc="-30" dirty="0"/>
              <a:t> </a:t>
            </a:r>
            <a:r>
              <a:rPr dirty="0"/>
              <a:t>y</a:t>
            </a:r>
            <a:r>
              <a:rPr spc="405" dirty="0"/>
              <a:t> </a:t>
            </a:r>
            <a:r>
              <a:rPr spc="-10" dirty="0"/>
              <a:t>rentabilidad</a:t>
            </a:r>
            <a:r>
              <a:rPr spc="-40" dirty="0"/>
              <a:t> </a:t>
            </a:r>
            <a:r>
              <a:rPr dirty="0"/>
              <a:t>de</a:t>
            </a:r>
            <a:r>
              <a:rPr spc="5" dirty="0"/>
              <a:t> </a:t>
            </a:r>
            <a:r>
              <a:rPr dirty="0"/>
              <a:t>la</a:t>
            </a:r>
            <a:r>
              <a:rPr spc="-5" dirty="0"/>
              <a:t> </a:t>
            </a:r>
            <a:r>
              <a:rPr spc="-10" dirty="0"/>
              <a:t>inversión</a:t>
            </a:r>
          </a:p>
          <a:p>
            <a:pPr marL="355600" indent="-342900">
              <a:lnSpc>
                <a:spcPct val="100000"/>
              </a:lnSpc>
              <a:spcBef>
                <a:spcPts val="805"/>
              </a:spcBef>
              <a:buAutoNum type="arabicPeriod" startAt="3"/>
              <a:tabLst>
                <a:tab pos="354965" algn="l"/>
                <a:tab pos="355600" algn="l"/>
              </a:tabLst>
            </a:pPr>
            <a:r>
              <a:rPr spc="-5" dirty="0"/>
              <a:t>Recomendamos</a:t>
            </a:r>
            <a:r>
              <a:rPr spc="-30" dirty="0"/>
              <a:t> </a:t>
            </a:r>
            <a:r>
              <a:rPr spc="-10" dirty="0"/>
              <a:t>proveedores</a:t>
            </a:r>
            <a:r>
              <a:rPr spc="-20" dirty="0"/>
              <a:t> </a:t>
            </a:r>
            <a:r>
              <a:rPr spc="-10" dirty="0"/>
              <a:t>para</a:t>
            </a:r>
            <a:r>
              <a:rPr spc="-20" dirty="0"/>
              <a:t> </a:t>
            </a:r>
            <a:r>
              <a:rPr spc="-5" dirty="0"/>
              <a:t>cada</a:t>
            </a:r>
            <a:r>
              <a:rPr spc="-10" dirty="0"/>
              <a:t> </a:t>
            </a:r>
            <a:r>
              <a:rPr dirty="0"/>
              <a:t>actuación.</a:t>
            </a:r>
          </a:p>
          <a:p>
            <a:pPr marL="355600" indent="-342900">
              <a:lnSpc>
                <a:spcPct val="100000"/>
              </a:lnSpc>
              <a:spcBef>
                <a:spcPts val="790"/>
              </a:spcBef>
              <a:buAutoNum type="arabicPeriod" startAt="3"/>
              <a:tabLst>
                <a:tab pos="354965" algn="l"/>
                <a:tab pos="355600" algn="l"/>
              </a:tabLst>
            </a:pPr>
            <a:r>
              <a:rPr spc="-10" dirty="0"/>
              <a:t>Verificamos</a:t>
            </a:r>
            <a:r>
              <a:rPr spc="-30" dirty="0"/>
              <a:t> </a:t>
            </a:r>
            <a:r>
              <a:rPr spc="-5" dirty="0"/>
              <a:t>funcionamiento.</a:t>
            </a:r>
          </a:p>
          <a:p>
            <a:pPr marL="355600" indent="-342900">
              <a:lnSpc>
                <a:spcPct val="100000"/>
              </a:lnSpc>
              <a:spcBef>
                <a:spcPts val="795"/>
              </a:spcBef>
              <a:buAutoNum type="arabicPeriod" startAt="3"/>
              <a:tabLst>
                <a:tab pos="354965" algn="l"/>
                <a:tab pos="355600" algn="l"/>
              </a:tabLst>
            </a:pPr>
            <a:r>
              <a:rPr dirty="0">
                <a:solidFill>
                  <a:srgbClr val="C00000"/>
                </a:solidFill>
              </a:rPr>
              <a:t>Calculamos</a:t>
            </a:r>
            <a:r>
              <a:rPr spc="-50" dirty="0">
                <a:solidFill>
                  <a:srgbClr val="C00000"/>
                </a:solidFill>
              </a:rPr>
              <a:t> </a:t>
            </a:r>
            <a:r>
              <a:rPr spc="-5" dirty="0">
                <a:solidFill>
                  <a:srgbClr val="C00000"/>
                </a:solidFill>
              </a:rPr>
              <a:t>ahorros</a:t>
            </a:r>
            <a:r>
              <a:rPr spc="-45" dirty="0">
                <a:solidFill>
                  <a:srgbClr val="C00000"/>
                </a:solidFill>
              </a:rPr>
              <a:t> </a:t>
            </a:r>
            <a:r>
              <a:rPr dirty="0">
                <a:solidFill>
                  <a:srgbClr val="C00000"/>
                </a:solidFill>
              </a:rPr>
              <a:t>y calidad</a:t>
            </a:r>
            <a:r>
              <a:rPr spc="-10" dirty="0">
                <a:solidFill>
                  <a:srgbClr val="C00000"/>
                </a:solidFill>
              </a:rPr>
              <a:t> </a:t>
            </a:r>
            <a:r>
              <a:rPr spc="-5" dirty="0">
                <a:solidFill>
                  <a:srgbClr val="C00000"/>
                </a:solidFill>
              </a:rPr>
              <a:t>del</a:t>
            </a:r>
            <a:r>
              <a:rPr spc="-40" dirty="0">
                <a:solidFill>
                  <a:srgbClr val="C00000"/>
                </a:solidFill>
              </a:rPr>
              <a:t> </a:t>
            </a:r>
            <a:r>
              <a:rPr spc="-5" dirty="0">
                <a:solidFill>
                  <a:srgbClr val="C00000"/>
                </a:solidFill>
              </a:rPr>
              <a:t>riego.</a:t>
            </a:r>
          </a:p>
          <a:p>
            <a:pPr marL="355600" indent="-342900">
              <a:lnSpc>
                <a:spcPct val="100000"/>
              </a:lnSpc>
              <a:spcBef>
                <a:spcPts val="805"/>
              </a:spcBef>
              <a:buAutoNum type="arabicPeriod" startAt="3"/>
              <a:tabLst>
                <a:tab pos="354965" algn="l"/>
                <a:tab pos="355600" algn="l"/>
              </a:tabLst>
            </a:pPr>
            <a:r>
              <a:rPr dirty="0"/>
              <a:t>Impartimos</a:t>
            </a:r>
            <a:r>
              <a:rPr spc="-45" dirty="0"/>
              <a:t> </a:t>
            </a:r>
            <a:r>
              <a:rPr spc="-5" dirty="0"/>
              <a:t>formación </a:t>
            </a:r>
            <a:r>
              <a:rPr dirty="0"/>
              <a:t>al</a:t>
            </a:r>
            <a:r>
              <a:rPr spc="-10" dirty="0"/>
              <a:t> </a:t>
            </a:r>
            <a:r>
              <a:rPr spc="-20" dirty="0"/>
              <a:t>agricultor.</a:t>
            </a:r>
          </a:p>
          <a:p>
            <a:pPr marL="355600" indent="-342900">
              <a:lnSpc>
                <a:spcPct val="100000"/>
              </a:lnSpc>
              <a:spcBef>
                <a:spcPts val="790"/>
              </a:spcBef>
              <a:buAutoNum type="arabicPeriod" startAt="3"/>
              <a:tabLst>
                <a:tab pos="354965" algn="l"/>
                <a:tab pos="355600" algn="l"/>
              </a:tabLst>
            </a:pPr>
            <a:r>
              <a:rPr dirty="0"/>
              <a:t>Emitimos</a:t>
            </a:r>
            <a:r>
              <a:rPr spc="-10" dirty="0"/>
              <a:t> </a:t>
            </a:r>
            <a:r>
              <a:rPr spc="-5" dirty="0"/>
              <a:t>recomendaciones</a:t>
            </a:r>
            <a:r>
              <a:rPr spc="-65" dirty="0"/>
              <a:t> </a:t>
            </a:r>
            <a:r>
              <a:rPr dirty="0"/>
              <a:t>semanales </a:t>
            </a:r>
            <a:r>
              <a:rPr spc="-5" dirty="0"/>
              <a:t>de</a:t>
            </a:r>
            <a:r>
              <a:rPr spc="-10" dirty="0"/>
              <a:t> </a:t>
            </a:r>
            <a:r>
              <a:rPr spc="-5" dirty="0"/>
              <a:t>riego.</a:t>
            </a:r>
          </a:p>
        </p:txBody>
      </p:sp>
      <p:grpSp>
        <p:nvGrpSpPr>
          <p:cNvPr id="4" name="object 4"/>
          <p:cNvGrpSpPr/>
          <p:nvPr/>
        </p:nvGrpSpPr>
        <p:grpSpPr>
          <a:xfrm>
            <a:off x="6739128" y="3017329"/>
            <a:ext cx="4152900" cy="1699895"/>
            <a:chOff x="6739128" y="3017329"/>
            <a:chExt cx="4152900" cy="1699895"/>
          </a:xfrm>
        </p:grpSpPr>
        <p:sp>
          <p:nvSpPr>
            <p:cNvPr id="5" name="object 5"/>
            <p:cNvSpPr/>
            <p:nvPr/>
          </p:nvSpPr>
          <p:spPr>
            <a:xfrm>
              <a:off x="6739128" y="3808476"/>
              <a:ext cx="1725295" cy="603885"/>
            </a:xfrm>
            <a:custGeom>
              <a:avLst/>
              <a:gdLst/>
              <a:ahLst/>
              <a:cxnLst/>
              <a:rect l="l" t="t" r="r" b="b"/>
              <a:pathLst>
                <a:path w="1725295" h="603885">
                  <a:moveTo>
                    <a:pt x="0" y="603504"/>
                  </a:moveTo>
                  <a:lnTo>
                    <a:pt x="339851" y="603504"/>
                  </a:lnTo>
                </a:path>
                <a:path w="1725295" h="603885">
                  <a:moveTo>
                    <a:pt x="650748" y="603504"/>
                  </a:moveTo>
                  <a:lnTo>
                    <a:pt x="734568" y="603504"/>
                  </a:lnTo>
                </a:path>
                <a:path w="1725295" h="603885">
                  <a:moveTo>
                    <a:pt x="0" y="301751"/>
                  </a:moveTo>
                  <a:lnTo>
                    <a:pt x="339851" y="301751"/>
                  </a:lnTo>
                </a:path>
                <a:path w="1725295" h="603885">
                  <a:moveTo>
                    <a:pt x="650748" y="301751"/>
                  </a:moveTo>
                  <a:lnTo>
                    <a:pt x="1725168" y="301751"/>
                  </a:lnTo>
                </a:path>
                <a:path w="1725295" h="603885">
                  <a:moveTo>
                    <a:pt x="0" y="0"/>
                  </a:moveTo>
                  <a:lnTo>
                    <a:pt x="339851" y="0"/>
                  </a:lnTo>
                </a:path>
                <a:path w="1725295" h="603885">
                  <a:moveTo>
                    <a:pt x="650748" y="0"/>
                  </a:moveTo>
                  <a:lnTo>
                    <a:pt x="1725168" y="0"/>
                  </a:lnTo>
                </a:path>
              </a:pathLst>
            </a:custGeom>
            <a:ln w="9525">
              <a:solidFill>
                <a:srgbClr val="D9D9D9"/>
              </a:solidFill>
            </a:ln>
          </p:spPr>
          <p:txBody>
            <a:bodyPr wrap="square" lIns="0" tIns="0" rIns="0" bIns="0" rtlCol="0"/>
            <a:lstStyle/>
            <a:p>
              <a:endParaRPr/>
            </a:p>
          </p:txBody>
        </p:sp>
        <p:sp>
          <p:nvSpPr>
            <p:cNvPr id="6" name="object 6"/>
            <p:cNvSpPr/>
            <p:nvPr/>
          </p:nvSpPr>
          <p:spPr>
            <a:xfrm>
              <a:off x="7078980" y="3747516"/>
              <a:ext cx="311150" cy="965200"/>
            </a:xfrm>
            <a:custGeom>
              <a:avLst/>
              <a:gdLst/>
              <a:ahLst/>
              <a:cxnLst/>
              <a:rect l="l" t="t" r="r" b="b"/>
              <a:pathLst>
                <a:path w="311150" h="965200">
                  <a:moveTo>
                    <a:pt x="310896" y="0"/>
                  </a:moveTo>
                  <a:lnTo>
                    <a:pt x="0" y="0"/>
                  </a:lnTo>
                  <a:lnTo>
                    <a:pt x="0" y="964691"/>
                  </a:lnTo>
                  <a:lnTo>
                    <a:pt x="310896" y="964691"/>
                  </a:lnTo>
                  <a:lnTo>
                    <a:pt x="310896" y="0"/>
                  </a:lnTo>
                  <a:close/>
                </a:path>
              </a:pathLst>
            </a:custGeom>
            <a:solidFill>
              <a:srgbClr val="FFF1CC"/>
            </a:solidFill>
          </p:spPr>
          <p:txBody>
            <a:bodyPr wrap="square" lIns="0" tIns="0" rIns="0" bIns="0" rtlCol="0"/>
            <a:lstStyle/>
            <a:p>
              <a:endParaRPr/>
            </a:p>
          </p:txBody>
        </p:sp>
        <p:sp>
          <p:nvSpPr>
            <p:cNvPr id="7" name="object 7"/>
            <p:cNvSpPr/>
            <p:nvPr/>
          </p:nvSpPr>
          <p:spPr>
            <a:xfrm>
              <a:off x="6739128" y="3508248"/>
              <a:ext cx="3108960" cy="904240"/>
            </a:xfrm>
            <a:custGeom>
              <a:avLst/>
              <a:gdLst/>
              <a:ahLst/>
              <a:cxnLst/>
              <a:rect l="l" t="t" r="r" b="b"/>
              <a:pathLst>
                <a:path w="3108959" h="904239">
                  <a:moveTo>
                    <a:pt x="1043940" y="903732"/>
                  </a:moveTo>
                  <a:lnTo>
                    <a:pt x="1725168" y="903732"/>
                  </a:lnTo>
                </a:path>
                <a:path w="3108959" h="904239">
                  <a:moveTo>
                    <a:pt x="2034540" y="903732"/>
                  </a:moveTo>
                  <a:lnTo>
                    <a:pt x="2118360" y="903732"/>
                  </a:lnTo>
                </a:path>
                <a:path w="3108959" h="904239">
                  <a:moveTo>
                    <a:pt x="2034540" y="601979"/>
                  </a:moveTo>
                  <a:lnTo>
                    <a:pt x="3108960" y="601979"/>
                  </a:lnTo>
                </a:path>
                <a:path w="3108959" h="904239">
                  <a:moveTo>
                    <a:pt x="2034540" y="300227"/>
                  </a:moveTo>
                  <a:lnTo>
                    <a:pt x="3108960" y="300227"/>
                  </a:lnTo>
                </a:path>
                <a:path w="3108959" h="904239">
                  <a:moveTo>
                    <a:pt x="0" y="0"/>
                  </a:moveTo>
                  <a:lnTo>
                    <a:pt x="1725168" y="0"/>
                  </a:lnTo>
                </a:path>
                <a:path w="3108959" h="904239">
                  <a:moveTo>
                    <a:pt x="2034540" y="0"/>
                  </a:moveTo>
                  <a:lnTo>
                    <a:pt x="3108960" y="0"/>
                  </a:lnTo>
                </a:path>
              </a:pathLst>
            </a:custGeom>
            <a:ln w="9525">
              <a:solidFill>
                <a:srgbClr val="D9D9D9"/>
              </a:solidFill>
            </a:ln>
          </p:spPr>
          <p:txBody>
            <a:bodyPr wrap="square" lIns="0" tIns="0" rIns="0" bIns="0" rtlCol="0"/>
            <a:lstStyle/>
            <a:p>
              <a:endParaRPr/>
            </a:p>
          </p:txBody>
        </p:sp>
        <p:sp>
          <p:nvSpPr>
            <p:cNvPr id="8" name="object 8"/>
            <p:cNvSpPr/>
            <p:nvPr/>
          </p:nvSpPr>
          <p:spPr>
            <a:xfrm>
              <a:off x="8464296" y="3454908"/>
              <a:ext cx="309880" cy="1257300"/>
            </a:xfrm>
            <a:custGeom>
              <a:avLst/>
              <a:gdLst/>
              <a:ahLst/>
              <a:cxnLst/>
              <a:rect l="l" t="t" r="r" b="b"/>
              <a:pathLst>
                <a:path w="309879" h="1257300">
                  <a:moveTo>
                    <a:pt x="309372" y="0"/>
                  </a:moveTo>
                  <a:lnTo>
                    <a:pt x="0" y="0"/>
                  </a:lnTo>
                  <a:lnTo>
                    <a:pt x="0" y="1257299"/>
                  </a:lnTo>
                  <a:lnTo>
                    <a:pt x="309372" y="1257299"/>
                  </a:lnTo>
                  <a:lnTo>
                    <a:pt x="309372" y="0"/>
                  </a:lnTo>
                  <a:close/>
                </a:path>
              </a:pathLst>
            </a:custGeom>
            <a:solidFill>
              <a:srgbClr val="FFF1CC"/>
            </a:solidFill>
          </p:spPr>
          <p:txBody>
            <a:bodyPr wrap="square" lIns="0" tIns="0" rIns="0" bIns="0" rtlCol="0"/>
            <a:lstStyle/>
            <a:p>
              <a:endParaRPr/>
            </a:p>
          </p:txBody>
        </p:sp>
        <p:sp>
          <p:nvSpPr>
            <p:cNvPr id="9" name="object 9"/>
            <p:cNvSpPr/>
            <p:nvPr/>
          </p:nvSpPr>
          <p:spPr>
            <a:xfrm>
              <a:off x="6739128" y="3206496"/>
              <a:ext cx="4152900" cy="1205865"/>
            </a:xfrm>
            <a:custGeom>
              <a:avLst/>
              <a:gdLst/>
              <a:ahLst/>
              <a:cxnLst/>
              <a:rect l="l" t="t" r="r" b="b"/>
              <a:pathLst>
                <a:path w="4152900" h="1205864">
                  <a:moveTo>
                    <a:pt x="2429255" y="1205483"/>
                  </a:moveTo>
                  <a:lnTo>
                    <a:pt x="3108960" y="1205483"/>
                  </a:lnTo>
                </a:path>
                <a:path w="4152900" h="1205864">
                  <a:moveTo>
                    <a:pt x="3419855" y="1205483"/>
                  </a:moveTo>
                  <a:lnTo>
                    <a:pt x="3503676" y="1205483"/>
                  </a:lnTo>
                </a:path>
                <a:path w="4152900" h="1205864">
                  <a:moveTo>
                    <a:pt x="3419855" y="903731"/>
                  </a:moveTo>
                  <a:lnTo>
                    <a:pt x="4152900" y="903731"/>
                  </a:lnTo>
                </a:path>
                <a:path w="4152900" h="1205864">
                  <a:moveTo>
                    <a:pt x="3419855" y="601979"/>
                  </a:moveTo>
                  <a:lnTo>
                    <a:pt x="4152900" y="601979"/>
                  </a:lnTo>
                </a:path>
                <a:path w="4152900" h="1205864">
                  <a:moveTo>
                    <a:pt x="3419855" y="301751"/>
                  </a:moveTo>
                  <a:lnTo>
                    <a:pt x="4152900" y="301751"/>
                  </a:lnTo>
                </a:path>
                <a:path w="4152900" h="1205864">
                  <a:moveTo>
                    <a:pt x="0" y="0"/>
                  </a:moveTo>
                  <a:lnTo>
                    <a:pt x="3108960" y="0"/>
                  </a:lnTo>
                </a:path>
                <a:path w="4152900" h="1205864">
                  <a:moveTo>
                    <a:pt x="3419855" y="0"/>
                  </a:moveTo>
                  <a:lnTo>
                    <a:pt x="4152900" y="0"/>
                  </a:lnTo>
                </a:path>
              </a:pathLst>
            </a:custGeom>
            <a:ln w="9525">
              <a:solidFill>
                <a:srgbClr val="D9D9D9"/>
              </a:solidFill>
            </a:ln>
          </p:spPr>
          <p:txBody>
            <a:bodyPr wrap="square" lIns="0" tIns="0" rIns="0" bIns="0" rtlCol="0"/>
            <a:lstStyle/>
            <a:p>
              <a:endParaRPr/>
            </a:p>
          </p:txBody>
        </p:sp>
        <p:sp>
          <p:nvSpPr>
            <p:cNvPr id="10" name="object 10"/>
            <p:cNvSpPr/>
            <p:nvPr/>
          </p:nvSpPr>
          <p:spPr>
            <a:xfrm>
              <a:off x="9848088" y="3022092"/>
              <a:ext cx="311150" cy="1690370"/>
            </a:xfrm>
            <a:custGeom>
              <a:avLst/>
              <a:gdLst/>
              <a:ahLst/>
              <a:cxnLst/>
              <a:rect l="l" t="t" r="r" b="b"/>
              <a:pathLst>
                <a:path w="311150" h="1690370">
                  <a:moveTo>
                    <a:pt x="310895" y="0"/>
                  </a:moveTo>
                  <a:lnTo>
                    <a:pt x="0" y="0"/>
                  </a:lnTo>
                  <a:lnTo>
                    <a:pt x="0" y="1690116"/>
                  </a:lnTo>
                  <a:lnTo>
                    <a:pt x="310895" y="1690116"/>
                  </a:lnTo>
                  <a:lnTo>
                    <a:pt x="310895" y="0"/>
                  </a:lnTo>
                  <a:close/>
                </a:path>
              </a:pathLst>
            </a:custGeom>
            <a:solidFill>
              <a:srgbClr val="FFF1CC"/>
            </a:solidFill>
          </p:spPr>
          <p:txBody>
            <a:bodyPr wrap="square" lIns="0" tIns="0" rIns="0" bIns="0" rtlCol="0"/>
            <a:lstStyle/>
            <a:p>
              <a:endParaRPr/>
            </a:p>
          </p:txBody>
        </p:sp>
        <p:sp>
          <p:nvSpPr>
            <p:cNvPr id="11" name="object 11"/>
            <p:cNvSpPr/>
            <p:nvPr/>
          </p:nvSpPr>
          <p:spPr>
            <a:xfrm>
              <a:off x="7078980" y="3022092"/>
              <a:ext cx="3080385" cy="1690370"/>
            </a:xfrm>
            <a:custGeom>
              <a:avLst/>
              <a:gdLst/>
              <a:ahLst/>
              <a:cxnLst/>
              <a:rect l="l" t="t" r="r" b="b"/>
              <a:pathLst>
                <a:path w="3080384" h="1690370">
                  <a:moveTo>
                    <a:pt x="0" y="725424"/>
                  </a:moveTo>
                  <a:lnTo>
                    <a:pt x="310896" y="725424"/>
                  </a:lnTo>
                  <a:lnTo>
                    <a:pt x="310896" y="1690116"/>
                  </a:lnTo>
                  <a:lnTo>
                    <a:pt x="0" y="1690116"/>
                  </a:lnTo>
                  <a:lnTo>
                    <a:pt x="0" y="725424"/>
                  </a:lnTo>
                  <a:close/>
                </a:path>
                <a:path w="3080384" h="1690370">
                  <a:moveTo>
                    <a:pt x="1385316" y="432816"/>
                  </a:moveTo>
                  <a:lnTo>
                    <a:pt x="1694688" y="432816"/>
                  </a:lnTo>
                  <a:lnTo>
                    <a:pt x="1694688" y="1690116"/>
                  </a:lnTo>
                  <a:lnTo>
                    <a:pt x="1385316" y="1690116"/>
                  </a:lnTo>
                  <a:lnTo>
                    <a:pt x="1385316" y="432816"/>
                  </a:lnTo>
                  <a:close/>
                </a:path>
                <a:path w="3080384" h="1690370">
                  <a:moveTo>
                    <a:pt x="2769108" y="0"/>
                  </a:moveTo>
                  <a:lnTo>
                    <a:pt x="3080004" y="0"/>
                  </a:lnTo>
                  <a:lnTo>
                    <a:pt x="3080004" y="1690116"/>
                  </a:lnTo>
                  <a:lnTo>
                    <a:pt x="2769108" y="1690116"/>
                  </a:lnTo>
                  <a:lnTo>
                    <a:pt x="2769108" y="0"/>
                  </a:lnTo>
                  <a:close/>
                </a:path>
              </a:pathLst>
            </a:custGeom>
            <a:ln w="9525">
              <a:solidFill>
                <a:srgbClr val="BEBEBE"/>
              </a:solidFill>
            </a:ln>
          </p:spPr>
          <p:txBody>
            <a:bodyPr wrap="square" lIns="0" tIns="0" rIns="0" bIns="0" rtlCol="0"/>
            <a:lstStyle/>
            <a:p>
              <a:endParaRPr/>
            </a:p>
          </p:txBody>
        </p:sp>
        <p:sp>
          <p:nvSpPr>
            <p:cNvPr id="12" name="object 12"/>
            <p:cNvSpPr/>
            <p:nvPr/>
          </p:nvSpPr>
          <p:spPr>
            <a:xfrm>
              <a:off x="7473696" y="4285487"/>
              <a:ext cx="1694814" cy="426720"/>
            </a:xfrm>
            <a:custGeom>
              <a:avLst/>
              <a:gdLst/>
              <a:ahLst/>
              <a:cxnLst/>
              <a:rect l="l" t="t" r="r" b="b"/>
              <a:pathLst>
                <a:path w="1694815" h="426720">
                  <a:moveTo>
                    <a:pt x="309372" y="35052"/>
                  </a:moveTo>
                  <a:lnTo>
                    <a:pt x="0" y="35052"/>
                  </a:lnTo>
                  <a:lnTo>
                    <a:pt x="0" y="426720"/>
                  </a:lnTo>
                  <a:lnTo>
                    <a:pt x="309372" y="426720"/>
                  </a:lnTo>
                  <a:lnTo>
                    <a:pt x="309372" y="35052"/>
                  </a:lnTo>
                  <a:close/>
                </a:path>
                <a:path w="1694815" h="426720">
                  <a:moveTo>
                    <a:pt x="1694688" y="0"/>
                  </a:moveTo>
                  <a:lnTo>
                    <a:pt x="1383792" y="0"/>
                  </a:lnTo>
                  <a:lnTo>
                    <a:pt x="1383792" y="426720"/>
                  </a:lnTo>
                  <a:lnTo>
                    <a:pt x="1694688" y="426720"/>
                  </a:lnTo>
                  <a:lnTo>
                    <a:pt x="1694688" y="0"/>
                  </a:lnTo>
                  <a:close/>
                </a:path>
              </a:pathLst>
            </a:custGeom>
            <a:solidFill>
              <a:srgbClr val="FFC000"/>
            </a:solidFill>
          </p:spPr>
          <p:txBody>
            <a:bodyPr wrap="square" lIns="0" tIns="0" rIns="0" bIns="0" rtlCol="0"/>
            <a:lstStyle/>
            <a:p>
              <a:endParaRPr/>
            </a:p>
          </p:txBody>
        </p:sp>
        <p:sp>
          <p:nvSpPr>
            <p:cNvPr id="13" name="object 13"/>
            <p:cNvSpPr/>
            <p:nvPr/>
          </p:nvSpPr>
          <p:spPr>
            <a:xfrm>
              <a:off x="10552176" y="4411980"/>
              <a:ext cx="340360" cy="0"/>
            </a:xfrm>
            <a:custGeom>
              <a:avLst/>
              <a:gdLst/>
              <a:ahLst/>
              <a:cxnLst/>
              <a:rect l="l" t="t" r="r" b="b"/>
              <a:pathLst>
                <a:path w="340359">
                  <a:moveTo>
                    <a:pt x="0" y="0"/>
                  </a:moveTo>
                  <a:lnTo>
                    <a:pt x="339851" y="0"/>
                  </a:lnTo>
                </a:path>
              </a:pathLst>
            </a:custGeom>
            <a:ln w="9525">
              <a:solidFill>
                <a:srgbClr val="D9D9D9"/>
              </a:solidFill>
            </a:ln>
          </p:spPr>
          <p:txBody>
            <a:bodyPr wrap="square" lIns="0" tIns="0" rIns="0" bIns="0" rtlCol="0"/>
            <a:lstStyle/>
            <a:p>
              <a:endParaRPr/>
            </a:p>
          </p:txBody>
        </p:sp>
        <p:sp>
          <p:nvSpPr>
            <p:cNvPr id="14" name="object 14"/>
            <p:cNvSpPr/>
            <p:nvPr/>
          </p:nvSpPr>
          <p:spPr>
            <a:xfrm>
              <a:off x="10242804" y="4224528"/>
              <a:ext cx="309880" cy="487680"/>
            </a:xfrm>
            <a:custGeom>
              <a:avLst/>
              <a:gdLst/>
              <a:ahLst/>
              <a:cxnLst/>
              <a:rect l="l" t="t" r="r" b="b"/>
              <a:pathLst>
                <a:path w="309879" h="487679">
                  <a:moveTo>
                    <a:pt x="309372" y="0"/>
                  </a:moveTo>
                  <a:lnTo>
                    <a:pt x="0" y="0"/>
                  </a:lnTo>
                  <a:lnTo>
                    <a:pt x="0" y="487680"/>
                  </a:lnTo>
                  <a:lnTo>
                    <a:pt x="309372" y="487680"/>
                  </a:lnTo>
                  <a:lnTo>
                    <a:pt x="309372" y="0"/>
                  </a:lnTo>
                  <a:close/>
                </a:path>
              </a:pathLst>
            </a:custGeom>
            <a:solidFill>
              <a:srgbClr val="FFC000"/>
            </a:solidFill>
          </p:spPr>
          <p:txBody>
            <a:bodyPr wrap="square" lIns="0" tIns="0" rIns="0" bIns="0" rtlCol="0"/>
            <a:lstStyle/>
            <a:p>
              <a:endParaRPr/>
            </a:p>
          </p:txBody>
        </p:sp>
        <p:sp>
          <p:nvSpPr>
            <p:cNvPr id="15" name="object 15"/>
            <p:cNvSpPr/>
            <p:nvPr/>
          </p:nvSpPr>
          <p:spPr>
            <a:xfrm>
              <a:off x="7473696" y="4224528"/>
              <a:ext cx="3078480" cy="487680"/>
            </a:xfrm>
            <a:custGeom>
              <a:avLst/>
              <a:gdLst/>
              <a:ahLst/>
              <a:cxnLst/>
              <a:rect l="l" t="t" r="r" b="b"/>
              <a:pathLst>
                <a:path w="3078479" h="487679">
                  <a:moveTo>
                    <a:pt x="0" y="96012"/>
                  </a:moveTo>
                  <a:lnTo>
                    <a:pt x="309372" y="96012"/>
                  </a:lnTo>
                  <a:lnTo>
                    <a:pt x="309372" y="487680"/>
                  </a:lnTo>
                  <a:lnTo>
                    <a:pt x="0" y="487680"/>
                  </a:lnTo>
                  <a:lnTo>
                    <a:pt x="0" y="96012"/>
                  </a:lnTo>
                  <a:close/>
                </a:path>
                <a:path w="3078479" h="487679">
                  <a:moveTo>
                    <a:pt x="1383792" y="60960"/>
                  </a:moveTo>
                  <a:lnTo>
                    <a:pt x="1694687" y="60960"/>
                  </a:lnTo>
                  <a:lnTo>
                    <a:pt x="1694687" y="487680"/>
                  </a:lnTo>
                  <a:lnTo>
                    <a:pt x="1383792" y="487680"/>
                  </a:lnTo>
                  <a:lnTo>
                    <a:pt x="1383792" y="60960"/>
                  </a:lnTo>
                  <a:close/>
                </a:path>
                <a:path w="3078479" h="487679">
                  <a:moveTo>
                    <a:pt x="2769107" y="0"/>
                  </a:moveTo>
                  <a:lnTo>
                    <a:pt x="3078479" y="0"/>
                  </a:lnTo>
                  <a:lnTo>
                    <a:pt x="3078479" y="487680"/>
                  </a:lnTo>
                  <a:lnTo>
                    <a:pt x="2769107" y="487680"/>
                  </a:lnTo>
                  <a:lnTo>
                    <a:pt x="2769107" y="0"/>
                  </a:lnTo>
                  <a:close/>
                </a:path>
              </a:pathLst>
            </a:custGeom>
            <a:ln w="9525">
              <a:solidFill>
                <a:srgbClr val="A6A6A6"/>
              </a:solidFill>
            </a:ln>
          </p:spPr>
          <p:txBody>
            <a:bodyPr wrap="square" lIns="0" tIns="0" rIns="0" bIns="0" rtlCol="0"/>
            <a:lstStyle/>
            <a:p>
              <a:endParaRPr/>
            </a:p>
          </p:txBody>
        </p:sp>
        <p:sp>
          <p:nvSpPr>
            <p:cNvPr id="16" name="object 16"/>
            <p:cNvSpPr/>
            <p:nvPr/>
          </p:nvSpPr>
          <p:spPr>
            <a:xfrm>
              <a:off x="6739128" y="4712208"/>
              <a:ext cx="4152900" cy="0"/>
            </a:xfrm>
            <a:custGeom>
              <a:avLst/>
              <a:gdLst/>
              <a:ahLst/>
              <a:cxnLst/>
              <a:rect l="l" t="t" r="r" b="b"/>
              <a:pathLst>
                <a:path w="4152900">
                  <a:moveTo>
                    <a:pt x="0" y="0"/>
                  </a:moveTo>
                  <a:lnTo>
                    <a:pt x="4152900" y="0"/>
                  </a:lnTo>
                </a:path>
              </a:pathLst>
            </a:custGeom>
            <a:ln w="9525">
              <a:solidFill>
                <a:srgbClr val="D9D9D9"/>
              </a:solidFill>
            </a:ln>
          </p:spPr>
          <p:txBody>
            <a:bodyPr wrap="square" lIns="0" tIns="0" rIns="0" bIns="0" rtlCol="0"/>
            <a:lstStyle/>
            <a:p>
              <a:endParaRPr/>
            </a:p>
          </p:txBody>
        </p:sp>
      </p:grpSp>
      <p:sp>
        <p:nvSpPr>
          <p:cNvPr id="17" name="object 17"/>
          <p:cNvSpPr txBox="1"/>
          <p:nvPr/>
        </p:nvSpPr>
        <p:spPr>
          <a:xfrm>
            <a:off x="7065644" y="3452876"/>
            <a:ext cx="339725" cy="239395"/>
          </a:xfrm>
          <a:prstGeom prst="rect">
            <a:avLst/>
          </a:prstGeom>
        </p:spPr>
        <p:txBody>
          <a:bodyPr vert="horz" wrap="square" lIns="0" tIns="13335" rIns="0" bIns="0" rtlCol="0">
            <a:spAutoFit/>
          </a:bodyPr>
          <a:lstStyle/>
          <a:p>
            <a:pPr marL="12700">
              <a:lnSpc>
                <a:spcPct val="100000"/>
              </a:lnSpc>
              <a:spcBef>
                <a:spcPts val="105"/>
              </a:spcBef>
            </a:pPr>
            <a:r>
              <a:rPr sz="1400" spc="-5" dirty="0">
                <a:solidFill>
                  <a:srgbClr val="404040"/>
                </a:solidFill>
                <a:latin typeface="Calibri"/>
                <a:cs typeface="Calibri"/>
              </a:rPr>
              <a:t>16,0</a:t>
            </a:r>
            <a:endParaRPr sz="1400">
              <a:latin typeface="Calibri"/>
              <a:cs typeface="Calibri"/>
            </a:endParaRPr>
          </a:p>
        </p:txBody>
      </p:sp>
      <p:sp>
        <p:nvSpPr>
          <p:cNvPr id="18" name="object 18"/>
          <p:cNvSpPr txBox="1"/>
          <p:nvPr/>
        </p:nvSpPr>
        <p:spPr>
          <a:xfrm>
            <a:off x="7394638" y="4024960"/>
            <a:ext cx="1064895" cy="240029"/>
          </a:xfrm>
          <a:prstGeom prst="rect">
            <a:avLst/>
          </a:prstGeom>
        </p:spPr>
        <p:txBody>
          <a:bodyPr vert="horz" wrap="square" lIns="0" tIns="13335" rIns="0" bIns="0" rtlCol="0">
            <a:spAutoFit/>
          </a:bodyPr>
          <a:lstStyle/>
          <a:p>
            <a:pPr marL="121920">
              <a:lnSpc>
                <a:spcPct val="100000"/>
              </a:lnSpc>
              <a:spcBef>
                <a:spcPts val="105"/>
              </a:spcBef>
            </a:pPr>
            <a:r>
              <a:rPr sz="1400" spc="-5" dirty="0">
                <a:solidFill>
                  <a:srgbClr val="404040"/>
                </a:solidFill>
                <a:latin typeface="Calibri"/>
                <a:cs typeface="Calibri"/>
              </a:rPr>
              <a:t>6,5</a:t>
            </a:r>
            <a:endParaRPr sz="1400">
              <a:latin typeface="Calibri"/>
              <a:cs typeface="Calibri"/>
            </a:endParaRPr>
          </a:p>
        </p:txBody>
      </p:sp>
      <p:sp>
        <p:nvSpPr>
          <p:cNvPr id="19" name="object 19"/>
          <p:cNvSpPr txBox="1"/>
          <p:nvPr/>
        </p:nvSpPr>
        <p:spPr>
          <a:xfrm>
            <a:off x="8778430" y="3990213"/>
            <a:ext cx="1064895" cy="239395"/>
          </a:xfrm>
          <a:prstGeom prst="rect">
            <a:avLst/>
          </a:prstGeom>
        </p:spPr>
        <p:txBody>
          <a:bodyPr vert="horz" wrap="square" lIns="0" tIns="12700" rIns="0" bIns="0" rtlCol="0">
            <a:spAutoFit/>
          </a:bodyPr>
          <a:lstStyle/>
          <a:p>
            <a:pPr marL="123189">
              <a:lnSpc>
                <a:spcPct val="100000"/>
              </a:lnSpc>
              <a:spcBef>
                <a:spcPts val="100"/>
              </a:spcBef>
            </a:pPr>
            <a:r>
              <a:rPr sz="1400" spc="-5" dirty="0">
                <a:solidFill>
                  <a:srgbClr val="404040"/>
                </a:solidFill>
                <a:latin typeface="Calibri"/>
                <a:cs typeface="Calibri"/>
              </a:rPr>
              <a:t>7,1</a:t>
            </a:r>
            <a:endParaRPr sz="1400">
              <a:latin typeface="Calibri"/>
              <a:cs typeface="Calibri"/>
            </a:endParaRPr>
          </a:p>
        </p:txBody>
      </p:sp>
      <p:sp>
        <p:nvSpPr>
          <p:cNvPr id="20" name="object 20"/>
          <p:cNvSpPr txBox="1"/>
          <p:nvPr/>
        </p:nvSpPr>
        <p:spPr>
          <a:xfrm>
            <a:off x="10273665" y="3929634"/>
            <a:ext cx="249554"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404040"/>
                </a:solidFill>
                <a:latin typeface="Calibri"/>
                <a:cs typeface="Calibri"/>
              </a:rPr>
              <a:t>8,1</a:t>
            </a:r>
            <a:endParaRPr sz="1400">
              <a:latin typeface="Calibri"/>
              <a:cs typeface="Calibri"/>
            </a:endParaRPr>
          </a:p>
        </p:txBody>
      </p:sp>
      <p:sp>
        <p:nvSpPr>
          <p:cNvPr id="21" name="object 21"/>
          <p:cNvSpPr txBox="1"/>
          <p:nvPr/>
        </p:nvSpPr>
        <p:spPr>
          <a:xfrm>
            <a:off x="6688328" y="2478150"/>
            <a:ext cx="4254500" cy="920115"/>
          </a:xfrm>
          <a:prstGeom prst="rect">
            <a:avLst/>
          </a:prstGeom>
        </p:spPr>
        <p:txBody>
          <a:bodyPr vert="horz" wrap="square" lIns="0" tIns="12065" rIns="0" bIns="0" rtlCol="0">
            <a:spAutoFit/>
          </a:bodyPr>
          <a:lstStyle/>
          <a:p>
            <a:pPr marL="941705">
              <a:lnSpc>
                <a:spcPct val="100000"/>
              </a:lnSpc>
              <a:spcBef>
                <a:spcPts val="95"/>
              </a:spcBef>
            </a:pPr>
            <a:r>
              <a:rPr sz="1600" spc="-10" dirty="0">
                <a:solidFill>
                  <a:srgbClr val="585858"/>
                </a:solidFill>
                <a:latin typeface="Calibri"/>
                <a:cs typeface="Calibri"/>
              </a:rPr>
              <a:t>Coste</a:t>
            </a:r>
            <a:r>
              <a:rPr sz="1600" spc="-20" dirty="0">
                <a:solidFill>
                  <a:srgbClr val="585858"/>
                </a:solidFill>
                <a:latin typeface="Calibri"/>
                <a:cs typeface="Calibri"/>
              </a:rPr>
              <a:t> </a:t>
            </a:r>
            <a:r>
              <a:rPr sz="1600" spc="-5" dirty="0">
                <a:solidFill>
                  <a:srgbClr val="585858"/>
                </a:solidFill>
                <a:latin typeface="Calibri"/>
                <a:cs typeface="Calibri"/>
              </a:rPr>
              <a:t>del</a:t>
            </a:r>
            <a:r>
              <a:rPr sz="1600" spc="-25" dirty="0">
                <a:solidFill>
                  <a:srgbClr val="585858"/>
                </a:solidFill>
                <a:latin typeface="Calibri"/>
                <a:cs typeface="Calibri"/>
              </a:rPr>
              <a:t> </a:t>
            </a:r>
            <a:r>
              <a:rPr sz="1600" spc="-5" dirty="0">
                <a:solidFill>
                  <a:srgbClr val="585858"/>
                </a:solidFill>
                <a:latin typeface="Calibri"/>
                <a:cs typeface="Calibri"/>
              </a:rPr>
              <a:t>agua</a:t>
            </a:r>
            <a:r>
              <a:rPr sz="1600" spc="-15" dirty="0">
                <a:solidFill>
                  <a:srgbClr val="585858"/>
                </a:solidFill>
                <a:latin typeface="Calibri"/>
                <a:cs typeface="Calibri"/>
              </a:rPr>
              <a:t> </a:t>
            </a:r>
            <a:r>
              <a:rPr sz="1600" spc="-5" dirty="0">
                <a:solidFill>
                  <a:srgbClr val="585858"/>
                </a:solidFill>
                <a:latin typeface="Calibri"/>
                <a:cs typeface="Calibri"/>
              </a:rPr>
              <a:t>(c€/m</a:t>
            </a:r>
            <a:r>
              <a:rPr sz="1575" spc="-7" baseline="26455" dirty="0">
                <a:solidFill>
                  <a:srgbClr val="585858"/>
                </a:solidFill>
                <a:latin typeface="Calibri"/>
                <a:cs typeface="Calibri"/>
              </a:rPr>
              <a:t>3</a:t>
            </a:r>
            <a:r>
              <a:rPr sz="1600" spc="-5" dirty="0">
                <a:solidFill>
                  <a:srgbClr val="585858"/>
                </a:solidFill>
                <a:latin typeface="Calibri"/>
                <a:cs typeface="Calibri"/>
              </a:rPr>
              <a:t>)</a:t>
            </a:r>
            <a:endParaRPr sz="1600" dirty="0">
              <a:latin typeface="Calibri"/>
              <a:cs typeface="Calibri"/>
            </a:endParaRPr>
          </a:p>
          <a:p>
            <a:pPr marL="50800">
              <a:lnSpc>
                <a:spcPct val="100000"/>
              </a:lnSpc>
              <a:spcBef>
                <a:spcPts val="40"/>
              </a:spcBef>
              <a:tabLst>
                <a:tab pos="3159125" algn="l"/>
                <a:tab pos="4203065" algn="l"/>
              </a:tabLst>
            </a:pPr>
            <a:r>
              <a:rPr sz="1400" u="sng" dirty="0">
                <a:solidFill>
                  <a:srgbClr val="404040"/>
                </a:solidFill>
                <a:uFill>
                  <a:solidFill>
                    <a:srgbClr val="D9D9D9"/>
                  </a:solidFill>
                </a:uFill>
                <a:latin typeface="Calibri"/>
                <a:cs typeface="Calibri"/>
              </a:rPr>
              <a:t> 	</a:t>
            </a:r>
            <a:r>
              <a:rPr sz="1400" u="sng" spc="-5" dirty="0">
                <a:solidFill>
                  <a:srgbClr val="404040"/>
                </a:solidFill>
                <a:uFill>
                  <a:solidFill>
                    <a:srgbClr val="D9D9D9"/>
                  </a:solidFill>
                </a:uFill>
                <a:latin typeface="Calibri"/>
                <a:cs typeface="Calibri"/>
              </a:rPr>
              <a:t>28,1	</a:t>
            </a:r>
            <a:endParaRPr sz="1400" dirty="0">
              <a:latin typeface="Calibri"/>
              <a:cs typeface="Calibri"/>
            </a:endParaRPr>
          </a:p>
          <a:p>
            <a:pPr>
              <a:lnSpc>
                <a:spcPct val="100000"/>
              </a:lnSpc>
              <a:spcBef>
                <a:spcPts val="15"/>
              </a:spcBef>
            </a:pPr>
            <a:endParaRPr sz="1400" dirty="0">
              <a:latin typeface="Calibri"/>
              <a:cs typeface="Calibri"/>
            </a:endParaRPr>
          </a:p>
          <a:p>
            <a:pPr marR="383540" algn="ctr">
              <a:lnSpc>
                <a:spcPct val="100000"/>
              </a:lnSpc>
              <a:spcBef>
                <a:spcPts val="5"/>
              </a:spcBef>
            </a:pPr>
            <a:r>
              <a:rPr sz="1400" spc="-5" dirty="0">
                <a:solidFill>
                  <a:srgbClr val="404040"/>
                </a:solidFill>
                <a:latin typeface="Calibri"/>
                <a:cs typeface="Calibri"/>
              </a:rPr>
              <a:t>20,9</a:t>
            </a:r>
            <a:endParaRPr sz="1400" dirty="0">
              <a:latin typeface="Calibri"/>
              <a:cs typeface="Calibri"/>
            </a:endParaRPr>
          </a:p>
        </p:txBody>
      </p:sp>
      <p:sp>
        <p:nvSpPr>
          <p:cNvPr id="22" name="object 22"/>
          <p:cNvSpPr txBox="1"/>
          <p:nvPr/>
        </p:nvSpPr>
        <p:spPr>
          <a:xfrm>
            <a:off x="6508750" y="4591557"/>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858"/>
                </a:solidFill>
                <a:latin typeface="Calibri"/>
                <a:cs typeface="Calibri"/>
              </a:rPr>
              <a:t>0</a:t>
            </a:r>
            <a:endParaRPr sz="1200">
              <a:latin typeface="Calibri"/>
              <a:cs typeface="Calibri"/>
            </a:endParaRPr>
          </a:p>
        </p:txBody>
      </p:sp>
      <p:sp>
        <p:nvSpPr>
          <p:cNvPr id="23" name="object 23"/>
          <p:cNvSpPr txBox="1"/>
          <p:nvPr/>
        </p:nvSpPr>
        <p:spPr>
          <a:xfrm>
            <a:off x="6508750" y="4290441"/>
            <a:ext cx="10287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858"/>
                </a:solidFill>
                <a:latin typeface="Calibri"/>
                <a:cs typeface="Calibri"/>
              </a:rPr>
              <a:t>5</a:t>
            </a:r>
            <a:endParaRPr sz="1200">
              <a:latin typeface="Calibri"/>
              <a:cs typeface="Calibri"/>
            </a:endParaRPr>
          </a:p>
        </p:txBody>
      </p:sp>
      <p:sp>
        <p:nvSpPr>
          <p:cNvPr id="24" name="object 24"/>
          <p:cNvSpPr txBox="1"/>
          <p:nvPr/>
        </p:nvSpPr>
        <p:spPr>
          <a:xfrm>
            <a:off x="6431407" y="3989323"/>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858"/>
                </a:solidFill>
                <a:latin typeface="Calibri"/>
                <a:cs typeface="Calibri"/>
              </a:rPr>
              <a:t>10</a:t>
            </a:r>
            <a:endParaRPr sz="1200">
              <a:latin typeface="Calibri"/>
              <a:cs typeface="Calibri"/>
            </a:endParaRPr>
          </a:p>
        </p:txBody>
      </p:sp>
      <p:sp>
        <p:nvSpPr>
          <p:cNvPr id="25" name="object 25"/>
          <p:cNvSpPr txBox="1"/>
          <p:nvPr/>
        </p:nvSpPr>
        <p:spPr>
          <a:xfrm>
            <a:off x="6431407" y="3688207"/>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858"/>
                </a:solidFill>
                <a:latin typeface="Calibri"/>
                <a:cs typeface="Calibri"/>
              </a:rPr>
              <a:t>15</a:t>
            </a:r>
            <a:endParaRPr sz="1200">
              <a:latin typeface="Calibri"/>
              <a:cs typeface="Calibri"/>
            </a:endParaRPr>
          </a:p>
        </p:txBody>
      </p:sp>
      <p:sp>
        <p:nvSpPr>
          <p:cNvPr id="26" name="object 26"/>
          <p:cNvSpPr txBox="1"/>
          <p:nvPr/>
        </p:nvSpPr>
        <p:spPr>
          <a:xfrm>
            <a:off x="6431407" y="3387090"/>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858"/>
                </a:solidFill>
                <a:latin typeface="Calibri"/>
                <a:cs typeface="Calibri"/>
              </a:rPr>
              <a:t>20</a:t>
            </a:r>
            <a:endParaRPr sz="1200">
              <a:latin typeface="Calibri"/>
              <a:cs typeface="Calibri"/>
            </a:endParaRPr>
          </a:p>
        </p:txBody>
      </p:sp>
      <p:sp>
        <p:nvSpPr>
          <p:cNvPr id="27" name="object 27"/>
          <p:cNvSpPr txBox="1"/>
          <p:nvPr/>
        </p:nvSpPr>
        <p:spPr>
          <a:xfrm>
            <a:off x="6431407" y="3085846"/>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858"/>
                </a:solidFill>
                <a:latin typeface="Calibri"/>
                <a:cs typeface="Calibri"/>
              </a:rPr>
              <a:t>25</a:t>
            </a:r>
            <a:endParaRPr sz="1200">
              <a:latin typeface="Calibri"/>
              <a:cs typeface="Calibri"/>
            </a:endParaRPr>
          </a:p>
        </p:txBody>
      </p:sp>
      <p:sp>
        <p:nvSpPr>
          <p:cNvPr id="28" name="object 28"/>
          <p:cNvSpPr txBox="1"/>
          <p:nvPr/>
        </p:nvSpPr>
        <p:spPr>
          <a:xfrm>
            <a:off x="6431407" y="2784728"/>
            <a:ext cx="18097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585858"/>
                </a:solidFill>
                <a:latin typeface="Calibri"/>
                <a:cs typeface="Calibri"/>
              </a:rPr>
              <a:t>30</a:t>
            </a:r>
            <a:endParaRPr sz="1200">
              <a:latin typeface="Calibri"/>
              <a:cs typeface="Calibri"/>
            </a:endParaRPr>
          </a:p>
        </p:txBody>
      </p:sp>
      <p:sp>
        <p:nvSpPr>
          <p:cNvPr id="29" name="object 29"/>
          <p:cNvSpPr txBox="1"/>
          <p:nvPr/>
        </p:nvSpPr>
        <p:spPr>
          <a:xfrm>
            <a:off x="7239381" y="4789678"/>
            <a:ext cx="38608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Año</a:t>
            </a:r>
            <a:r>
              <a:rPr sz="1200" spc="-65" dirty="0">
                <a:solidFill>
                  <a:srgbClr val="585858"/>
                </a:solidFill>
                <a:latin typeface="Calibri"/>
                <a:cs typeface="Calibri"/>
              </a:rPr>
              <a:t> </a:t>
            </a:r>
            <a:r>
              <a:rPr sz="1200" dirty="0">
                <a:solidFill>
                  <a:srgbClr val="585858"/>
                </a:solidFill>
                <a:latin typeface="Calibri"/>
                <a:cs typeface="Calibri"/>
              </a:rPr>
              <a:t>1</a:t>
            </a:r>
            <a:endParaRPr sz="1200">
              <a:latin typeface="Calibri"/>
              <a:cs typeface="Calibri"/>
            </a:endParaRPr>
          </a:p>
        </p:txBody>
      </p:sp>
      <p:sp>
        <p:nvSpPr>
          <p:cNvPr id="30" name="object 30"/>
          <p:cNvSpPr txBox="1"/>
          <p:nvPr/>
        </p:nvSpPr>
        <p:spPr>
          <a:xfrm>
            <a:off x="8585454" y="4789678"/>
            <a:ext cx="46355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Año</a:t>
            </a:r>
            <a:r>
              <a:rPr sz="1200" spc="-60" dirty="0">
                <a:solidFill>
                  <a:srgbClr val="585858"/>
                </a:solidFill>
                <a:latin typeface="Calibri"/>
                <a:cs typeface="Calibri"/>
              </a:rPr>
              <a:t> </a:t>
            </a:r>
            <a:r>
              <a:rPr sz="1200" spc="-5" dirty="0">
                <a:solidFill>
                  <a:srgbClr val="585858"/>
                </a:solidFill>
                <a:latin typeface="Calibri"/>
                <a:cs typeface="Calibri"/>
              </a:rPr>
              <a:t>10</a:t>
            </a:r>
            <a:endParaRPr sz="1200">
              <a:latin typeface="Calibri"/>
              <a:cs typeface="Calibri"/>
            </a:endParaRPr>
          </a:p>
        </p:txBody>
      </p:sp>
      <p:sp>
        <p:nvSpPr>
          <p:cNvPr id="31" name="object 31"/>
          <p:cNvSpPr txBox="1"/>
          <p:nvPr/>
        </p:nvSpPr>
        <p:spPr>
          <a:xfrm>
            <a:off x="9970134" y="4789678"/>
            <a:ext cx="462280"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585858"/>
                </a:solidFill>
                <a:latin typeface="Calibri"/>
                <a:cs typeface="Calibri"/>
              </a:rPr>
              <a:t>Año</a:t>
            </a:r>
            <a:r>
              <a:rPr sz="1200" spc="-65" dirty="0">
                <a:solidFill>
                  <a:srgbClr val="585858"/>
                </a:solidFill>
                <a:latin typeface="Calibri"/>
                <a:cs typeface="Calibri"/>
              </a:rPr>
              <a:t> </a:t>
            </a:r>
            <a:r>
              <a:rPr sz="1200" spc="-5" dirty="0">
                <a:solidFill>
                  <a:srgbClr val="585858"/>
                </a:solidFill>
                <a:latin typeface="Calibri"/>
                <a:cs typeface="Calibri"/>
              </a:rPr>
              <a:t>20</a:t>
            </a:r>
            <a:endParaRPr sz="1200">
              <a:latin typeface="Calibri"/>
              <a:cs typeface="Calibri"/>
            </a:endParaRPr>
          </a:p>
        </p:txBody>
      </p:sp>
      <p:grpSp>
        <p:nvGrpSpPr>
          <p:cNvPr id="32" name="object 32"/>
          <p:cNvGrpSpPr/>
          <p:nvPr/>
        </p:nvGrpSpPr>
        <p:grpSpPr>
          <a:xfrm>
            <a:off x="7903273" y="5219509"/>
            <a:ext cx="107314" cy="107314"/>
            <a:chOff x="7903273" y="5219509"/>
            <a:chExt cx="107314" cy="107314"/>
          </a:xfrm>
        </p:grpSpPr>
        <p:sp>
          <p:nvSpPr>
            <p:cNvPr id="33" name="object 33"/>
            <p:cNvSpPr/>
            <p:nvPr/>
          </p:nvSpPr>
          <p:spPr>
            <a:xfrm>
              <a:off x="7908035" y="5224271"/>
              <a:ext cx="97790" cy="97790"/>
            </a:xfrm>
            <a:custGeom>
              <a:avLst/>
              <a:gdLst/>
              <a:ahLst/>
              <a:cxnLst/>
              <a:rect l="l" t="t" r="r" b="b"/>
              <a:pathLst>
                <a:path w="97790" h="97789">
                  <a:moveTo>
                    <a:pt x="97535" y="0"/>
                  </a:moveTo>
                  <a:lnTo>
                    <a:pt x="0" y="0"/>
                  </a:lnTo>
                  <a:lnTo>
                    <a:pt x="0" y="97535"/>
                  </a:lnTo>
                  <a:lnTo>
                    <a:pt x="97535" y="97535"/>
                  </a:lnTo>
                  <a:lnTo>
                    <a:pt x="97535" y="0"/>
                  </a:lnTo>
                  <a:close/>
                </a:path>
              </a:pathLst>
            </a:custGeom>
            <a:solidFill>
              <a:srgbClr val="FFF1CC"/>
            </a:solidFill>
          </p:spPr>
          <p:txBody>
            <a:bodyPr wrap="square" lIns="0" tIns="0" rIns="0" bIns="0" rtlCol="0"/>
            <a:lstStyle/>
            <a:p>
              <a:endParaRPr/>
            </a:p>
          </p:txBody>
        </p:sp>
        <p:sp>
          <p:nvSpPr>
            <p:cNvPr id="34" name="object 34"/>
            <p:cNvSpPr/>
            <p:nvPr/>
          </p:nvSpPr>
          <p:spPr>
            <a:xfrm>
              <a:off x="7908035" y="5224271"/>
              <a:ext cx="97790" cy="97790"/>
            </a:xfrm>
            <a:custGeom>
              <a:avLst/>
              <a:gdLst/>
              <a:ahLst/>
              <a:cxnLst/>
              <a:rect l="l" t="t" r="r" b="b"/>
              <a:pathLst>
                <a:path w="97790" h="97789">
                  <a:moveTo>
                    <a:pt x="0" y="97535"/>
                  </a:moveTo>
                  <a:lnTo>
                    <a:pt x="97535" y="97535"/>
                  </a:lnTo>
                  <a:lnTo>
                    <a:pt x="97535" y="0"/>
                  </a:lnTo>
                  <a:lnTo>
                    <a:pt x="0" y="0"/>
                  </a:lnTo>
                  <a:lnTo>
                    <a:pt x="0" y="97535"/>
                  </a:lnTo>
                  <a:close/>
                </a:path>
              </a:pathLst>
            </a:custGeom>
            <a:ln w="9525">
              <a:solidFill>
                <a:srgbClr val="BEBEBE"/>
              </a:solidFill>
            </a:ln>
          </p:spPr>
          <p:txBody>
            <a:bodyPr wrap="square" lIns="0" tIns="0" rIns="0" bIns="0" rtlCol="0"/>
            <a:lstStyle/>
            <a:p>
              <a:endParaRPr/>
            </a:p>
          </p:txBody>
        </p:sp>
      </p:grpSp>
      <p:sp>
        <p:nvSpPr>
          <p:cNvPr id="35" name="object 35"/>
          <p:cNvSpPr txBox="1"/>
          <p:nvPr/>
        </p:nvSpPr>
        <p:spPr>
          <a:xfrm>
            <a:off x="8037956" y="5134483"/>
            <a:ext cx="71945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585858"/>
                </a:solidFill>
                <a:latin typeface="Calibri"/>
                <a:cs typeface="Calibri"/>
              </a:rPr>
              <a:t>G</a:t>
            </a:r>
            <a:r>
              <a:rPr sz="1400" spc="-10" dirty="0">
                <a:solidFill>
                  <a:srgbClr val="585858"/>
                </a:solidFill>
                <a:latin typeface="Calibri"/>
                <a:cs typeface="Calibri"/>
              </a:rPr>
              <a:t>A</a:t>
            </a:r>
            <a:r>
              <a:rPr sz="1400" spc="-5" dirty="0">
                <a:solidFill>
                  <a:srgbClr val="585858"/>
                </a:solidFill>
                <a:latin typeface="Calibri"/>
                <a:cs typeface="Calibri"/>
              </a:rPr>
              <a:t>SOLE</a:t>
            </a:r>
            <a:r>
              <a:rPr sz="1400" dirty="0">
                <a:solidFill>
                  <a:srgbClr val="585858"/>
                </a:solidFill>
                <a:latin typeface="Calibri"/>
                <a:cs typeface="Calibri"/>
              </a:rPr>
              <a:t>O</a:t>
            </a:r>
            <a:endParaRPr sz="1400">
              <a:latin typeface="Calibri"/>
              <a:cs typeface="Calibri"/>
            </a:endParaRPr>
          </a:p>
        </p:txBody>
      </p:sp>
      <p:grpSp>
        <p:nvGrpSpPr>
          <p:cNvPr id="36" name="object 36"/>
          <p:cNvGrpSpPr/>
          <p:nvPr/>
        </p:nvGrpSpPr>
        <p:grpSpPr>
          <a:xfrm>
            <a:off x="8980741" y="5219509"/>
            <a:ext cx="107314" cy="107314"/>
            <a:chOff x="8980741" y="5219509"/>
            <a:chExt cx="107314" cy="107314"/>
          </a:xfrm>
        </p:grpSpPr>
        <p:sp>
          <p:nvSpPr>
            <p:cNvPr id="37" name="object 37"/>
            <p:cNvSpPr/>
            <p:nvPr/>
          </p:nvSpPr>
          <p:spPr>
            <a:xfrm>
              <a:off x="8985504" y="5224271"/>
              <a:ext cx="97790" cy="97790"/>
            </a:xfrm>
            <a:custGeom>
              <a:avLst/>
              <a:gdLst/>
              <a:ahLst/>
              <a:cxnLst/>
              <a:rect l="l" t="t" r="r" b="b"/>
              <a:pathLst>
                <a:path w="97790" h="97789">
                  <a:moveTo>
                    <a:pt x="97535" y="0"/>
                  </a:moveTo>
                  <a:lnTo>
                    <a:pt x="0" y="0"/>
                  </a:lnTo>
                  <a:lnTo>
                    <a:pt x="0" y="97535"/>
                  </a:lnTo>
                  <a:lnTo>
                    <a:pt x="97535" y="97535"/>
                  </a:lnTo>
                  <a:lnTo>
                    <a:pt x="97535" y="0"/>
                  </a:lnTo>
                  <a:close/>
                </a:path>
              </a:pathLst>
            </a:custGeom>
            <a:solidFill>
              <a:srgbClr val="FFC000"/>
            </a:solidFill>
          </p:spPr>
          <p:txBody>
            <a:bodyPr wrap="square" lIns="0" tIns="0" rIns="0" bIns="0" rtlCol="0"/>
            <a:lstStyle/>
            <a:p>
              <a:endParaRPr/>
            </a:p>
          </p:txBody>
        </p:sp>
        <p:sp>
          <p:nvSpPr>
            <p:cNvPr id="38" name="object 38"/>
            <p:cNvSpPr/>
            <p:nvPr/>
          </p:nvSpPr>
          <p:spPr>
            <a:xfrm>
              <a:off x="8985504" y="5224271"/>
              <a:ext cx="97790" cy="97790"/>
            </a:xfrm>
            <a:custGeom>
              <a:avLst/>
              <a:gdLst/>
              <a:ahLst/>
              <a:cxnLst/>
              <a:rect l="l" t="t" r="r" b="b"/>
              <a:pathLst>
                <a:path w="97790" h="97789">
                  <a:moveTo>
                    <a:pt x="0" y="97535"/>
                  </a:moveTo>
                  <a:lnTo>
                    <a:pt x="97535" y="97535"/>
                  </a:lnTo>
                  <a:lnTo>
                    <a:pt x="97535" y="0"/>
                  </a:lnTo>
                  <a:lnTo>
                    <a:pt x="0" y="0"/>
                  </a:lnTo>
                  <a:lnTo>
                    <a:pt x="0" y="97535"/>
                  </a:lnTo>
                  <a:close/>
                </a:path>
              </a:pathLst>
            </a:custGeom>
            <a:ln w="9525">
              <a:solidFill>
                <a:srgbClr val="A6A6A6"/>
              </a:solidFill>
            </a:ln>
          </p:spPr>
          <p:txBody>
            <a:bodyPr wrap="square" lIns="0" tIns="0" rIns="0" bIns="0" rtlCol="0"/>
            <a:lstStyle/>
            <a:p>
              <a:endParaRPr/>
            </a:p>
          </p:txBody>
        </p:sp>
      </p:grpSp>
      <p:sp>
        <p:nvSpPr>
          <p:cNvPr id="39" name="object 39"/>
          <p:cNvSpPr txBox="1"/>
          <p:nvPr/>
        </p:nvSpPr>
        <p:spPr>
          <a:xfrm>
            <a:off x="9115170" y="5134483"/>
            <a:ext cx="498475"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585858"/>
                </a:solidFill>
                <a:latin typeface="Calibri"/>
                <a:cs typeface="Calibri"/>
              </a:rPr>
              <a:t>SOL</a:t>
            </a:r>
            <a:r>
              <a:rPr sz="1400" spc="-15" dirty="0">
                <a:solidFill>
                  <a:srgbClr val="585858"/>
                </a:solidFill>
                <a:latin typeface="Calibri"/>
                <a:cs typeface="Calibri"/>
              </a:rPr>
              <a:t>A</a:t>
            </a:r>
            <a:r>
              <a:rPr sz="1400" dirty="0">
                <a:solidFill>
                  <a:srgbClr val="585858"/>
                </a:solidFill>
                <a:latin typeface="Calibri"/>
                <a:cs typeface="Calibri"/>
              </a:rPr>
              <a:t>R</a:t>
            </a:r>
            <a:endParaRPr sz="1400">
              <a:latin typeface="Calibri"/>
              <a:cs typeface="Calibri"/>
            </a:endParaRPr>
          </a:p>
        </p:txBody>
      </p:sp>
      <p:grpSp>
        <p:nvGrpSpPr>
          <p:cNvPr id="40" name="object 40"/>
          <p:cNvGrpSpPr/>
          <p:nvPr/>
        </p:nvGrpSpPr>
        <p:grpSpPr>
          <a:xfrm>
            <a:off x="6361325" y="5804032"/>
            <a:ext cx="4663440" cy="353060"/>
            <a:chOff x="6361325" y="5804032"/>
            <a:chExt cx="4663440" cy="353060"/>
          </a:xfrm>
        </p:grpSpPr>
        <p:sp>
          <p:nvSpPr>
            <p:cNvPr id="41" name="object 41"/>
            <p:cNvSpPr/>
            <p:nvPr/>
          </p:nvSpPr>
          <p:spPr>
            <a:xfrm>
              <a:off x="6361325" y="5804032"/>
              <a:ext cx="4663440" cy="353060"/>
            </a:xfrm>
            <a:custGeom>
              <a:avLst/>
              <a:gdLst/>
              <a:ahLst/>
              <a:cxnLst/>
              <a:rect l="l" t="t" r="r" b="b"/>
              <a:pathLst>
                <a:path w="4663440" h="353060">
                  <a:moveTo>
                    <a:pt x="4663180" y="0"/>
                  </a:moveTo>
                  <a:lnTo>
                    <a:pt x="0" y="0"/>
                  </a:lnTo>
                  <a:lnTo>
                    <a:pt x="0" y="352927"/>
                  </a:lnTo>
                  <a:lnTo>
                    <a:pt x="4663180" y="352927"/>
                  </a:lnTo>
                  <a:lnTo>
                    <a:pt x="4663180" y="0"/>
                  </a:lnTo>
                  <a:close/>
                </a:path>
              </a:pathLst>
            </a:custGeom>
            <a:solidFill>
              <a:srgbClr val="F8CAAC"/>
            </a:solidFill>
          </p:spPr>
          <p:txBody>
            <a:bodyPr wrap="square" lIns="0" tIns="0" rIns="0" bIns="0" rtlCol="0"/>
            <a:lstStyle/>
            <a:p>
              <a:endParaRPr/>
            </a:p>
          </p:txBody>
        </p:sp>
        <p:sp>
          <p:nvSpPr>
            <p:cNvPr id="42" name="object 42"/>
            <p:cNvSpPr/>
            <p:nvPr/>
          </p:nvSpPr>
          <p:spPr>
            <a:xfrm>
              <a:off x="6361315" y="5804039"/>
              <a:ext cx="4663440" cy="353060"/>
            </a:xfrm>
            <a:custGeom>
              <a:avLst/>
              <a:gdLst/>
              <a:ahLst/>
              <a:cxnLst/>
              <a:rect l="l" t="t" r="r" b="b"/>
              <a:pathLst>
                <a:path w="4663440" h="353060">
                  <a:moveTo>
                    <a:pt x="4663186" y="0"/>
                  </a:moveTo>
                  <a:lnTo>
                    <a:pt x="4647793" y="0"/>
                  </a:lnTo>
                  <a:lnTo>
                    <a:pt x="4647793" y="337070"/>
                  </a:lnTo>
                  <a:lnTo>
                    <a:pt x="0" y="337070"/>
                  </a:lnTo>
                  <a:lnTo>
                    <a:pt x="0" y="352933"/>
                  </a:lnTo>
                  <a:lnTo>
                    <a:pt x="4647793" y="352933"/>
                  </a:lnTo>
                  <a:lnTo>
                    <a:pt x="4663186" y="352933"/>
                  </a:lnTo>
                  <a:lnTo>
                    <a:pt x="4663186" y="337070"/>
                  </a:lnTo>
                  <a:lnTo>
                    <a:pt x="4663186" y="0"/>
                  </a:lnTo>
                  <a:close/>
                </a:path>
              </a:pathLst>
            </a:custGeom>
            <a:solidFill>
              <a:srgbClr val="FFFFFF"/>
            </a:solidFill>
          </p:spPr>
          <p:txBody>
            <a:bodyPr wrap="square" lIns="0" tIns="0" rIns="0" bIns="0" rtlCol="0"/>
            <a:lstStyle/>
            <a:p>
              <a:endParaRPr/>
            </a:p>
          </p:txBody>
        </p:sp>
      </p:grpSp>
      <p:sp>
        <p:nvSpPr>
          <p:cNvPr id="43" name="object 43"/>
          <p:cNvSpPr txBox="1"/>
          <p:nvPr/>
        </p:nvSpPr>
        <p:spPr>
          <a:xfrm>
            <a:off x="6399098" y="5775459"/>
            <a:ext cx="4648200" cy="333375"/>
          </a:xfrm>
          <a:prstGeom prst="rect">
            <a:avLst/>
          </a:prstGeom>
        </p:spPr>
        <p:txBody>
          <a:bodyPr vert="horz" wrap="square" lIns="0" tIns="15240" rIns="0" bIns="0" rtlCol="0">
            <a:spAutoFit/>
          </a:bodyPr>
          <a:lstStyle/>
          <a:p>
            <a:pPr marL="30480">
              <a:lnSpc>
                <a:spcPct val="100000"/>
              </a:lnSpc>
              <a:spcBef>
                <a:spcPts val="120"/>
              </a:spcBef>
              <a:tabLst>
                <a:tab pos="3411854" algn="l"/>
              </a:tabLst>
            </a:pPr>
            <a:r>
              <a:rPr sz="2000" b="1" spc="10" dirty="0">
                <a:latin typeface="Calibri"/>
                <a:cs typeface="Calibri"/>
              </a:rPr>
              <a:t>Ahorro</a:t>
            </a:r>
            <a:r>
              <a:rPr sz="2000" b="1" spc="40" dirty="0">
                <a:latin typeface="Calibri"/>
                <a:cs typeface="Calibri"/>
              </a:rPr>
              <a:t> </a:t>
            </a:r>
            <a:r>
              <a:rPr sz="2000" b="1" spc="10" dirty="0">
                <a:latin typeface="Calibri"/>
                <a:cs typeface="Calibri"/>
              </a:rPr>
              <a:t>total</a:t>
            </a:r>
            <a:r>
              <a:rPr sz="2000" b="1" spc="30" dirty="0">
                <a:latin typeface="Calibri"/>
                <a:cs typeface="Calibri"/>
              </a:rPr>
              <a:t> </a:t>
            </a:r>
            <a:r>
              <a:rPr sz="2000" b="1" spc="-15" dirty="0">
                <a:latin typeface="Calibri"/>
                <a:cs typeface="Calibri"/>
              </a:rPr>
              <a:t>en</a:t>
            </a:r>
            <a:r>
              <a:rPr sz="2000" b="1" spc="55" dirty="0">
                <a:latin typeface="Calibri"/>
                <a:cs typeface="Calibri"/>
              </a:rPr>
              <a:t> </a:t>
            </a:r>
            <a:r>
              <a:rPr sz="2000" b="1" spc="-20" dirty="0">
                <a:latin typeface="Calibri"/>
                <a:cs typeface="Calibri"/>
              </a:rPr>
              <a:t>20</a:t>
            </a:r>
            <a:r>
              <a:rPr sz="2000" b="1" spc="-15" dirty="0">
                <a:latin typeface="Calibri"/>
                <a:cs typeface="Calibri"/>
              </a:rPr>
              <a:t> </a:t>
            </a:r>
            <a:r>
              <a:rPr sz="2000" b="1" spc="5" dirty="0">
                <a:latin typeface="Calibri"/>
                <a:cs typeface="Calibri"/>
              </a:rPr>
              <a:t>años	</a:t>
            </a:r>
            <a:r>
              <a:rPr sz="2000" b="1" spc="-40" dirty="0">
                <a:latin typeface="Calibri"/>
                <a:cs typeface="Calibri"/>
              </a:rPr>
              <a:t>411.383</a:t>
            </a:r>
            <a:r>
              <a:rPr sz="2000" b="1" spc="-50" dirty="0">
                <a:latin typeface="Calibri"/>
                <a:cs typeface="Calibri"/>
              </a:rPr>
              <a:t> </a:t>
            </a:r>
            <a:r>
              <a:rPr sz="2000" b="1" spc="10" dirty="0">
                <a:latin typeface="Calibri"/>
                <a:cs typeface="Calibri"/>
              </a:rPr>
              <a:t>€</a:t>
            </a:r>
            <a:endParaRPr sz="2000" dirty="0">
              <a:latin typeface="Calibri"/>
              <a:cs typeface="Calibri"/>
            </a:endParaRPr>
          </a:p>
        </p:txBody>
      </p:sp>
      <p:sp>
        <p:nvSpPr>
          <p:cNvPr id="44" name="object 44"/>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134</a:t>
            </a:fld>
            <a:endParaRPr b="0" dirty="0">
              <a:solidFill>
                <a:srgbClr val="888888"/>
              </a:solidFill>
              <a:latin typeface="Calibri"/>
              <a:cs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09CC090-9F06-4FFF-B101-AD6B600F1746}"/>
              </a:ext>
            </a:extLst>
          </p:cNvPr>
          <p:cNvPicPr>
            <a:picLocks noChangeAspect="1"/>
          </p:cNvPicPr>
          <p:nvPr/>
        </p:nvPicPr>
        <p:blipFill>
          <a:blip r:embed="rId2"/>
          <a:stretch>
            <a:fillRect/>
          </a:stretch>
        </p:blipFill>
        <p:spPr>
          <a:xfrm>
            <a:off x="2209800" y="400281"/>
            <a:ext cx="7943504" cy="6057438"/>
          </a:xfrm>
          <a:prstGeom prst="rect">
            <a:avLst/>
          </a:prstGeom>
        </p:spPr>
      </p:pic>
    </p:spTree>
    <p:extLst>
      <p:ext uri="{BB962C8B-B14F-4D97-AF65-F5344CB8AC3E}">
        <p14:creationId xmlns:p14="http://schemas.microsoft.com/office/powerpoint/2010/main" val="387646740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74417" y="424687"/>
            <a:ext cx="7041515" cy="635000"/>
          </a:xfrm>
          <a:prstGeom prst="rect">
            <a:avLst/>
          </a:prstGeom>
        </p:spPr>
        <p:txBody>
          <a:bodyPr vert="horz" wrap="square" lIns="0" tIns="12065" rIns="0" bIns="0" rtlCol="0">
            <a:spAutoFit/>
          </a:bodyPr>
          <a:lstStyle/>
          <a:p>
            <a:pPr marL="12700">
              <a:lnSpc>
                <a:spcPct val="100000"/>
              </a:lnSpc>
              <a:spcBef>
                <a:spcPts val="95"/>
              </a:spcBef>
            </a:pPr>
            <a:r>
              <a:rPr sz="4000" spc="-10" dirty="0"/>
              <a:t>Estudio</a:t>
            </a:r>
            <a:r>
              <a:rPr sz="4000" spc="-5" dirty="0"/>
              <a:t> y </a:t>
            </a:r>
            <a:r>
              <a:rPr sz="4000" spc="-15" dirty="0"/>
              <a:t>coordinación</a:t>
            </a:r>
            <a:r>
              <a:rPr sz="4000" spc="-30" dirty="0"/>
              <a:t> </a:t>
            </a:r>
            <a:r>
              <a:rPr sz="4000" spc="-5" dirty="0"/>
              <a:t>de</a:t>
            </a:r>
            <a:r>
              <a:rPr sz="4000" dirty="0"/>
              <a:t> </a:t>
            </a:r>
            <a:r>
              <a:rPr sz="4000" spc="-10" dirty="0"/>
              <a:t>AIMCRA</a:t>
            </a:r>
            <a:endParaRPr sz="4000"/>
          </a:p>
        </p:txBody>
      </p:sp>
      <p:sp>
        <p:nvSpPr>
          <p:cNvPr id="3" name="object 3"/>
          <p:cNvSpPr txBox="1"/>
          <p:nvPr/>
        </p:nvSpPr>
        <p:spPr>
          <a:xfrm>
            <a:off x="597204" y="1374200"/>
            <a:ext cx="4872990" cy="4390390"/>
          </a:xfrm>
          <a:prstGeom prst="rect">
            <a:avLst/>
          </a:prstGeom>
        </p:spPr>
        <p:txBody>
          <a:bodyPr vert="horz" wrap="square" lIns="0" tIns="49530" rIns="0" bIns="0" rtlCol="0">
            <a:spAutoFit/>
          </a:bodyPr>
          <a:lstStyle/>
          <a:p>
            <a:pPr marL="355600" indent="-342900">
              <a:lnSpc>
                <a:spcPct val="100000"/>
              </a:lnSpc>
              <a:spcBef>
                <a:spcPts val="390"/>
              </a:spcBef>
              <a:buAutoNum type="arabicPeriod"/>
              <a:tabLst>
                <a:tab pos="354965" algn="l"/>
                <a:tab pos="355600" algn="l"/>
              </a:tabLst>
            </a:pPr>
            <a:r>
              <a:rPr sz="1700" dirty="0">
                <a:latin typeface="Calibri"/>
                <a:cs typeface="Calibri"/>
              </a:rPr>
              <a:t>Analizamos</a:t>
            </a:r>
            <a:r>
              <a:rPr sz="1700" spc="-45" dirty="0">
                <a:latin typeface="Calibri"/>
                <a:cs typeface="Calibri"/>
              </a:rPr>
              <a:t> </a:t>
            </a:r>
            <a:r>
              <a:rPr sz="1700" dirty="0">
                <a:latin typeface="Calibri"/>
                <a:cs typeface="Calibri"/>
              </a:rPr>
              <a:t>la</a:t>
            </a:r>
            <a:r>
              <a:rPr sz="1700" spc="-15" dirty="0">
                <a:latin typeface="Calibri"/>
                <a:cs typeface="Calibri"/>
              </a:rPr>
              <a:t> </a:t>
            </a:r>
            <a:r>
              <a:rPr sz="1700" dirty="0">
                <a:latin typeface="Calibri"/>
                <a:cs typeface="Calibri"/>
              </a:rPr>
              <a:t>situación</a:t>
            </a:r>
            <a:r>
              <a:rPr sz="1700" spc="-5" dirty="0">
                <a:latin typeface="Calibri"/>
                <a:cs typeface="Calibri"/>
              </a:rPr>
              <a:t> </a:t>
            </a:r>
            <a:r>
              <a:rPr sz="1700" dirty="0">
                <a:latin typeface="Calibri"/>
                <a:cs typeface="Calibri"/>
              </a:rPr>
              <a:t>de</a:t>
            </a:r>
            <a:r>
              <a:rPr sz="1700" spc="-20" dirty="0">
                <a:latin typeface="Calibri"/>
                <a:cs typeface="Calibri"/>
              </a:rPr>
              <a:t> </a:t>
            </a:r>
            <a:r>
              <a:rPr sz="1700" spc="-5" dirty="0">
                <a:latin typeface="Calibri"/>
                <a:cs typeface="Calibri"/>
              </a:rPr>
              <a:t>partida.</a:t>
            </a:r>
            <a:endParaRPr sz="1700">
              <a:latin typeface="Calibri"/>
              <a:cs typeface="Calibri"/>
            </a:endParaRPr>
          </a:p>
          <a:p>
            <a:pPr marL="812800" lvl="1" indent="-343535">
              <a:lnSpc>
                <a:spcPct val="100000"/>
              </a:lnSpc>
              <a:spcBef>
                <a:spcPts val="290"/>
              </a:spcBef>
              <a:buAutoNum type="alphaLcPeriod"/>
              <a:tabLst>
                <a:tab pos="812800" algn="l"/>
                <a:tab pos="813435" algn="l"/>
              </a:tabLst>
            </a:pPr>
            <a:r>
              <a:rPr sz="1700" dirty="0">
                <a:latin typeface="Calibri"/>
                <a:cs typeface="Calibri"/>
              </a:rPr>
              <a:t>Necesidades</a:t>
            </a:r>
            <a:r>
              <a:rPr sz="1700" spc="-50" dirty="0">
                <a:latin typeface="Calibri"/>
                <a:cs typeface="Calibri"/>
              </a:rPr>
              <a:t> </a:t>
            </a:r>
            <a:r>
              <a:rPr sz="1700" dirty="0">
                <a:latin typeface="Calibri"/>
                <a:cs typeface="Calibri"/>
              </a:rPr>
              <a:t>del</a:t>
            </a:r>
            <a:r>
              <a:rPr sz="1700" spc="-20" dirty="0">
                <a:latin typeface="Calibri"/>
                <a:cs typeface="Calibri"/>
              </a:rPr>
              <a:t> </a:t>
            </a:r>
            <a:r>
              <a:rPr sz="1700" spc="-5" dirty="0">
                <a:latin typeface="Calibri"/>
                <a:cs typeface="Calibri"/>
              </a:rPr>
              <a:t>agricultor</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dirty="0">
                <a:latin typeface="Calibri"/>
                <a:cs typeface="Calibri"/>
              </a:rPr>
              <a:t>Agua:</a:t>
            </a:r>
            <a:r>
              <a:rPr sz="1700" spc="-35" dirty="0">
                <a:latin typeface="Calibri"/>
                <a:cs typeface="Calibri"/>
              </a:rPr>
              <a:t> </a:t>
            </a:r>
            <a:r>
              <a:rPr sz="1700" spc="-5" dirty="0">
                <a:latin typeface="Calibri"/>
                <a:cs typeface="Calibri"/>
              </a:rPr>
              <a:t>legalidad,</a:t>
            </a:r>
            <a:r>
              <a:rPr sz="1700" spc="-40" dirty="0">
                <a:latin typeface="Calibri"/>
                <a:cs typeface="Calibri"/>
              </a:rPr>
              <a:t> </a:t>
            </a:r>
            <a:r>
              <a:rPr sz="1700" spc="-20" dirty="0">
                <a:latin typeface="Calibri"/>
                <a:cs typeface="Calibri"/>
              </a:rPr>
              <a:t>aforo,</a:t>
            </a:r>
            <a:r>
              <a:rPr sz="1700" spc="-5" dirty="0">
                <a:latin typeface="Calibri"/>
                <a:cs typeface="Calibri"/>
              </a:rPr>
              <a:t> calidad,</a:t>
            </a:r>
            <a:endParaRPr sz="1700">
              <a:latin typeface="Calibri"/>
              <a:cs typeface="Calibri"/>
            </a:endParaRPr>
          </a:p>
          <a:p>
            <a:pPr marL="812800" lvl="1" indent="-343535">
              <a:lnSpc>
                <a:spcPct val="100000"/>
              </a:lnSpc>
              <a:spcBef>
                <a:spcPts val="300"/>
              </a:spcBef>
              <a:buAutoNum type="alphaLcPeriod"/>
              <a:tabLst>
                <a:tab pos="812800" algn="l"/>
                <a:tab pos="813435" algn="l"/>
              </a:tabLst>
            </a:pPr>
            <a:r>
              <a:rPr sz="1700" spc="-10" dirty="0">
                <a:solidFill>
                  <a:srgbClr val="0D0D0D"/>
                </a:solidFill>
                <a:latin typeface="Calibri"/>
                <a:cs typeface="Calibri"/>
              </a:rPr>
              <a:t>Estado</a:t>
            </a:r>
            <a:r>
              <a:rPr sz="1700" spc="-30" dirty="0">
                <a:solidFill>
                  <a:srgbClr val="0D0D0D"/>
                </a:solidFill>
                <a:latin typeface="Calibri"/>
                <a:cs typeface="Calibri"/>
              </a:rPr>
              <a:t> </a:t>
            </a:r>
            <a:r>
              <a:rPr sz="1700" dirty="0">
                <a:solidFill>
                  <a:srgbClr val="0D0D0D"/>
                </a:solidFill>
                <a:latin typeface="Calibri"/>
                <a:cs typeface="Calibri"/>
              </a:rPr>
              <a:t>del</a:t>
            </a:r>
            <a:r>
              <a:rPr sz="1700" spc="-10" dirty="0">
                <a:solidFill>
                  <a:srgbClr val="0D0D0D"/>
                </a:solidFill>
                <a:latin typeface="Calibri"/>
                <a:cs typeface="Calibri"/>
              </a:rPr>
              <a:t> </a:t>
            </a:r>
            <a:r>
              <a:rPr sz="1700" dirty="0">
                <a:solidFill>
                  <a:srgbClr val="0D0D0D"/>
                </a:solidFill>
                <a:latin typeface="Calibri"/>
                <a:cs typeface="Calibri"/>
              </a:rPr>
              <a:t>sondeo</a:t>
            </a:r>
            <a:r>
              <a:rPr sz="1700" spc="-40" dirty="0">
                <a:solidFill>
                  <a:srgbClr val="0D0D0D"/>
                </a:solidFill>
                <a:latin typeface="Calibri"/>
                <a:cs typeface="Calibri"/>
              </a:rPr>
              <a:t> </a:t>
            </a:r>
            <a:r>
              <a:rPr sz="1700" dirty="0">
                <a:solidFill>
                  <a:srgbClr val="0D0D0D"/>
                </a:solidFill>
                <a:latin typeface="Calibri"/>
                <a:cs typeface="Calibri"/>
              </a:rPr>
              <a:t>y</a:t>
            </a:r>
            <a:r>
              <a:rPr sz="1700" spc="5" dirty="0">
                <a:solidFill>
                  <a:srgbClr val="0D0D0D"/>
                </a:solidFill>
                <a:latin typeface="Calibri"/>
                <a:cs typeface="Calibri"/>
              </a:rPr>
              <a:t> </a:t>
            </a:r>
            <a:r>
              <a:rPr sz="1700" dirty="0">
                <a:solidFill>
                  <a:srgbClr val="0D0D0D"/>
                </a:solidFill>
                <a:latin typeface="Calibri"/>
                <a:cs typeface="Calibri"/>
              </a:rPr>
              <a:t>la</a:t>
            </a:r>
            <a:r>
              <a:rPr sz="1700" spc="-15" dirty="0">
                <a:solidFill>
                  <a:srgbClr val="0D0D0D"/>
                </a:solidFill>
                <a:latin typeface="Calibri"/>
                <a:cs typeface="Calibri"/>
              </a:rPr>
              <a:t> </a:t>
            </a:r>
            <a:r>
              <a:rPr sz="1700" spc="-5" dirty="0">
                <a:solidFill>
                  <a:srgbClr val="0D0D0D"/>
                </a:solidFill>
                <a:latin typeface="Calibri"/>
                <a:cs typeface="Calibri"/>
              </a:rPr>
              <a:t>red</a:t>
            </a:r>
            <a:r>
              <a:rPr sz="1700" spc="-20" dirty="0">
                <a:solidFill>
                  <a:srgbClr val="0D0D0D"/>
                </a:solidFill>
                <a:latin typeface="Calibri"/>
                <a:cs typeface="Calibri"/>
              </a:rPr>
              <a:t> </a:t>
            </a:r>
            <a:r>
              <a:rPr sz="1700" spc="-10" dirty="0">
                <a:solidFill>
                  <a:srgbClr val="0D0D0D"/>
                </a:solidFill>
                <a:latin typeface="Calibri"/>
                <a:cs typeface="Calibri"/>
              </a:rPr>
              <a:t>hidráulica</a:t>
            </a:r>
            <a:endParaRPr sz="1700">
              <a:latin typeface="Calibri"/>
              <a:cs typeface="Calibri"/>
            </a:endParaRPr>
          </a:p>
          <a:p>
            <a:pPr marL="355600" indent="-342900">
              <a:lnSpc>
                <a:spcPct val="100000"/>
              </a:lnSpc>
              <a:spcBef>
                <a:spcPts val="790"/>
              </a:spcBef>
              <a:buAutoNum type="arabicPeriod"/>
              <a:tabLst>
                <a:tab pos="354965" algn="l"/>
                <a:tab pos="355600" algn="l"/>
              </a:tabLst>
            </a:pPr>
            <a:r>
              <a:rPr sz="1700" dirty="0">
                <a:solidFill>
                  <a:srgbClr val="0D0D0D"/>
                </a:solidFill>
                <a:latin typeface="Calibri"/>
                <a:cs typeface="Calibri"/>
              </a:rPr>
              <a:t>Calculamos</a:t>
            </a:r>
            <a:r>
              <a:rPr sz="1700" spc="-30" dirty="0">
                <a:solidFill>
                  <a:srgbClr val="0D0D0D"/>
                </a:solidFill>
                <a:latin typeface="Calibri"/>
                <a:cs typeface="Calibri"/>
              </a:rPr>
              <a:t> </a:t>
            </a:r>
            <a:r>
              <a:rPr sz="1700" dirty="0">
                <a:solidFill>
                  <a:srgbClr val="0D0D0D"/>
                </a:solidFill>
                <a:latin typeface="Calibri"/>
                <a:cs typeface="Calibri"/>
              </a:rPr>
              <a:t>de necesidades</a:t>
            </a:r>
            <a:r>
              <a:rPr sz="1700" spc="-30" dirty="0">
                <a:solidFill>
                  <a:srgbClr val="0D0D0D"/>
                </a:solidFill>
                <a:latin typeface="Calibri"/>
                <a:cs typeface="Calibri"/>
              </a:rPr>
              <a:t> </a:t>
            </a:r>
            <a:r>
              <a:rPr sz="1700" dirty="0">
                <a:solidFill>
                  <a:srgbClr val="0D0D0D"/>
                </a:solidFill>
                <a:latin typeface="Calibri"/>
                <a:cs typeface="Calibri"/>
              </a:rPr>
              <a:t>de</a:t>
            </a:r>
            <a:r>
              <a:rPr sz="1700" spc="-10" dirty="0">
                <a:solidFill>
                  <a:srgbClr val="0D0D0D"/>
                </a:solidFill>
                <a:latin typeface="Calibri"/>
                <a:cs typeface="Calibri"/>
              </a:rPr>
              <a:t> </a:t>
            </a:r>
            <a:r>
              <a:rPr sz="1700" spc="-5" dirty="0">
                <a:solidFill>
                  <a:srgbClr val="0D0D0D"/>
                </a:solidFill>
                <a:latin typeface="Calibri"/>
                <a:cs typeface="Calibri"/>
              </a:rPr>
              <a:t>riego.</a:t>
            </a:r>
            <a:endParaRPr sz="1700">
              <a:latin typeface="Calibri"/>
              <a:cs typeface="Calibri"/>
            </a:endParaRPr>
          </a:p>
          <a:p>
            <a:pPr marL="469900">
              <a:lnSpc>
                <a:spcPct val="100000"/>
              </a:lnSpc>
              <a:spcBef>
                <a:spcPts val="300"/>
              </a:spcBef>
              <a:tabLst>
                <a:tab pos="812800" algn="l"/>
              </a:tabLst>
            </a:pPr>
            <a:r>
              <a:rPr sz="1700" dirty="0">
                <a:solidFill>
                  <a:srgbClr val="0D0D0D"/>
                </a:solidFill>
                <a:latin typeface="Calibri"/>
                <a:cs typeface="Calibri"/>
              </a:rPr>
              <a:t>a)	</a:t>
            </a:r>
            <a:r>
              <a:rPr sz="1700" spc="-5" dirty="0">
                <a:solidFill>
                  <a:srgbClr val="0D0D0D"/>
                </a:solidFill>
                <a:latin typeface="Calibri"/>
                <a:cs typeface="Calibri"/>
              </a:rPr>
              <a:t>Superficies</a:t>
            </a:r>
            <a:r>
              <a:rPr sz="1700" spc="-50" dirty="0">
                <a:solidFill>
                  <a:srgbClr val="0D0D0D"/>
                </a:solidFill>
                <a:latin typeface="Calibri"/>
                <a:cs typeface="Calibri"/>
              </a:rPr>
              <a:t> </a:t>
            </a:r>
            <a:r>
              <a:rPr sz="1700" dirty="0">
                <a:solidFill>
                  <a:srgbClr val="0D0D0D"/>
                </a:solidFill>
                <a:latin typeface="Calibri"/>
                <a:cs typeface="Calibri"/>
              </a:rPr>
              <a:t>y cultivos,</a:t>
            </a:r>
            <a:r>
              <a:rPr sz="1700" spc="-45" dirty="0">
                <a:solidFill>
                  <a:srgbClr val="0D0D0D"/>
                </a:solidFill>
                <a:latin typeface="Calibri"/>
                <a:cs typeface="Calibri"/>
              </a:rPr>
              <a:t> </a:t>
            </a:r>
            <a:r>
              <a:rPr sz="1700" dirty="0">
                <a:solidFill>
                  <a:srgbClr val="0D0D0D"/>
                </a:solidFill>
                <a:latin typeface="Calibri"/>
                <a:cs typeface="Calibri"/>
              </a:rPr>
              <a:t>actuales</a:t>
            </a:r>
            <a:r>
              <a:rPr sz="1700" spc="-25" dirty="0">
                <a:solidFill>
                  <a:srgbClr val="0D0D0D"/>
                </a:solidFill>
                <a:latin typeface="Calibri"/>
                <a:cs typeface="Calibri"/>
              </a:rPr>
              <a:t> </a:t>
            </a:r>
            <a:r>
              <a:rPr sz="1700" dirty="0">
                <a:solidFill>
                  <a:srgbClr val="0D0D0D"/>
                </a:solidFill>
                <a:latin typeface="Calibri"/>
                <a:cs typeface="Calibri"/>
              </a:rPr>
              <a:t>y</a:t>
            </a:r>
            <a:r>
              <a:rPr sz="1700" spc="-5" dirty="0">
                <a:solidFill>
                  <a:srgbClr val="0D0D0D"/>
                </a:solidFill>
                <a:latin typeface="Calibri"/>
                <a:cs typeface="Calibri"/>
              </a:rPr>
              <a:t> futuros</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spc="-5" dirty="0">
                <a:latin typeface="Calibri"/>
                <a:cs typeface="Calibri"/>
              </a:rPr>
              <a:t>Proponemos</a:t>
            </a:r>
            <a:r>
              <a:rPr sz="1700" spc="-65" dirty="0">
                <a:latin typeface="Calibri"/>
                <a:cs typeface="Calibri"/>
              </a:rPr>
              <a:t> </a:t>
            </a:r>
            <a:r>
              <a:rPr sz="1700" dirty="0">
                <a:latin typeface="Calibri"/>
                <a:cs typeface="Calibri"/>
              </a:rPr>
              <a:t>soluciones</a:t>
            </a:r>
            <a:r>
              <a:rPr sz="1700" spc="-50" dirty="0">
                <a:latin typeface="Calibri"/>
                <a:cs typeface="Calibri"/>
              </a:rPr>
              <a:t> </a:t>
            </a:r>
            <a:r>
              <a:rPr sz="1700" dirty="0">
                <a:latin typeface="Calibri"/>
                <a:cs typeface="Calibri"/>
              </a:rPr>
              <a:t>posibles</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spc="-5" dirty="0">
                <a:latin typeface="Calibri"/>
                <a:cs typeface="Calibri"/>
              </a:rPr>
              <a:t>Estimamos</a:t>
            </a:r>
            <a:r>
              <a:rPr sz="1700" spc="-15" dirty="0">
                <a:latin typeface="Calibri"/>
                <a:cs typeface="Calibri"/>
              </a:rPr>
              <a:t> </a:t>
            </a:r>
            <a:r>
              <a:rPr sz="1700" dirty="0">
                <a:latin typeface="Calibri"/>
                <a:cs typeface="Calibri"/>
              </a:rPr>
              <a:t>el</a:t>
            </a:r>
            <a:r>
              <a:rPr sz="1700" spc="-5" dirty="0">
                <a:latin typeface="Calibri"/>
                <a:cs typeface="Calibri"/>
              </a:rPr>
              <a:t> ahorros</a:t>
            </a:r>
            <a:r>
              <a:rPr sz="1700" spc="-30" dirty="0">
                <a:latin typeface="Calibri"/>
                <a:cs typeface="Calibri"/>
              </a:rPr>
              <a:t> </a:t>
            </a:r>
            <a:r>
              <a:rPr sz="1700" dirty="0">
                <a:latin typeface="Calibri"/>
                <a:cs typeface="Calibri"/>
              </a:rPr>
              <a:t>y</a:t>
            </a:r>
            <a:r>
              <a:rPr sz="1700" spc="405" dirty="0">
                <a:latin typeface="Calibri"/>
                <a:cs typeface="Calibri"/>
              </a:rPr>
              <a:t> </a:t>
            </a:r>
            <a:r>
              <a:rPr sz="1700" spc="-10" dirty="0">
                <a:latin typeface="Calibri"/>
                <a:cs typeface="Calibri"/>
              </a:rPr>
              <a:t>rentabilidad</a:t>
            </a:r>
            <a:r>
              <a:rPr sz="1700" spc="-40" dirty="0">
                <a:latin typeface="Calibri"/>
                <a:cs typeface="Calibri"/>
              </a:rPr>
              <a:t> </a:t>
            </a:r>
            <a:r>
              <a:rPr sz="1700" dirty="0">
                <a:latin typeface="Calibri"/>
                <a:cs typeface="Calibri"/>
              </a:rPr>
              <a:t>de</a:t>
            </a:r>
            <a:r>
              <a:rPr sz="1700" spc="5" dirty="0">
                <a:latin typeface="Calibri"/>
                <a:cs typeface="Calibri"/>
              </a:rPr>
              <a:t> </a:t>
            </a:r>
            <a:r>
              <a:rPr sz="1700" dirty="0">
                <a:latin typeface="Calibri"/>
                <a:cs typeface="Calibri"/>
              </a:rPr>
              <a:t>la</a:t>
            </a:r>
            <a:r>
              <a:rPr sz="1700" spc="-5" dirty="0">
                <a:latin typeface="Calibri"/>
                <a:cs typeface="Calibri"/>
              </a:rPr>
              <a:t> </a:t>
            </a:r>
            <a:r>
              <a:rPr sz="1700" spc="-10" dirty="0">
                <a:latin typeface="Calibri"/>
                <a:cs typeface="Calibri"/>
              </a:rPr>
              <a:t>inversión</a:t>
            </a:r>
            <a:endParaRPr sz="1700">
              <a:latin typeface="Calibri"/>
              <a:cs typeface="Calibri"/>
            </a:endParaRPr>
          </a:p>
          <a:p>
            <a:pPr marL="355600" indent="-342900">
              <a:lnSpc>
                <a:spcPct val="100000"/>
              </a:lnSpc>
              <a:spcBef>
                <a:spcPts val="805"/>
              </a:spcBef>
              <a:buAutoNum type="arabicPeriod" startAt="3"/>
              <a:tabLst>
                <a:tab pos="354965" algn="l"/>
                <a:tab pos="355600" algn="l"/>
              </a:tabLst>
            </a:pPr>
            <a:r>
              <a:rPr sz="1700" spc="-5" dirty="0">
                <a:latin typeface="Calibri"/>
                <a:cs typeface="Calibri"/>
              </a:rPr>
              <a:t>Recomendamos</a:t>
            </a:r>
            <a:r>
              <a:rPr sz="1700" spc="-30" dirty="0">
                <a:latin typeface="Calibri"/>
                <a:cs typeface="Calibri"/>
              </a:rPr>
              <a:t> </a:t>
            </a:r>
            <a:r>
              <a:rPr sz="1700" spc="-10" dirty="0">
                <a:latin typeface="Calibri"/>
                <a:cs typeface="Calibri"/>
              </a:rPr>
              <a:t>proveedores</a:t>
            </a:r>
            <a:r>
              <a:rPr sz="1700" spc="-20" dirty="0">
                <a:latin typeface="Calibri"/>
                <a:cs typeface="Calibri"/>
              </a:rPr>
              <a:t> </a:t>
            </a:r>
            <a:r>
              <a:rPr sz="1700" spc="-10" dirty="0">
                <a:latin typeface="Calibri"/>
                <a:cs typeface="Calibri"/>
              </a:rPr>
              <a:t>para</a:t>
            </a:r>
            <a:r>
              <a:rPr sz="1700" spc="-20" dirty="0">
                <a:latin typeface="Calibri"/>
                <a:cs typeface="Calibri"/>
              </a:rPr>
              <a:t> </a:t>
            </a:r>
            <a:r>
              <a:rPr sz="1700" spc="-5" dirty="0">
                <a:latin typeface="Calibri"/>
                <a:cs typeface="Calibri"/>
              </a:rPr>
              <a:t>cada</a:t>
            </a:r>
            <a:r>
              <a:rPr sz="1700" spc="-10" dirty="0">
                <a:latin typeface="Calibri"/>
                <a:cs typeface="Calibri"/>
              </a:rPr>
              <a:t> </a:t>
            </a:r>
            <a:r>
              <a:rPr sz="1700" dirty="0">
                <a:latin typeface="Calibri"/>
                <a:cs typeface="Calibri"/>
              </a:rPr>
              <a:t>actuación.</a:t>
            </a:r>
            <a:endParaRPr sz="1700">
              <a:latin typeface="Calibri"/>
              <a:cs typeface="Calibri"/>
            </a:endParaRPr>
          </a:p>
          <a:p>
            <a:pPr marL="355600" indent="-342900">
              <a:lnSpc>
                <a:spcPct val="100000"/>
              </a:lnSpc>
              <a:spcBef>
                <a:spcPts val="790"/>
              </a:spcBef>
              <a:buAutoNum type="arabicPeriod" startAt="3"/>
              <a:tabLst>
                <a:tab pos="354965" algn="l"/>
                <a:tab pos="355600" algn="l"/>
              </a:tabLst>
            </a:pPr>
            <a:r>
              <a:rPr sz="1700" spc="-10" dirty="0">
                <a:latin typeface="Calibri"/>
                <a:cs typeface="Calibri"/>
              </a:rPr>
              <a:t>Verificamos</a:t>
            </a:r>
            <a:r>
              <a:rPr sz="1700" spc="-30" dirty="0">
                <a:latin typeface="Calibri"/>
                <a:cs typeface="Calibri"/>
              </a:rPr>
              <a:t> </a:t>
            </a:r>
            <a:r>
              <a:rPr sz="1700" spc="-5" dirty="0">
                <a:latin typeface="Calibri"/>
                <a:cs typeface="Calibri"/>
              </a:rPr>
              <a:t>funcionamiento.</a:t>
            </a:r>
            <a:endParaRPr sz="1700">
              <a:latin typeface="Calibri"/>
              <a:cs typeface="Calibri"/>
            </a:endParaRPr>
          </a:p>
          <a:p>
            <a:pPr marL="355600" indent="-342900">
              <a:lnSpc>
                <a:spcPct val="100000"/>
              </a:lnSpc>
              <a:spcBef>
                <a:spcPts val="795"/>
              </a:spcBef>
              <a:buAutoNum type="arabicPeriod" startAt="3"/>
              <a:tabLst>
                <a:tab pos="354965" algn="l"/>
                <a:tab pos="355600" algn="l"/>
              </a:tabLst>
            </a:pPr>
            <a:r>
              <a:rPr sz="1700" dirty="0">
                <a:latin typeface="Calibri"/>
                <a:cs typeface="Calibri"/>
              </a:rPr>
              <a:t>Calculamos</a:t>
            </a:r>
            <a:r>
              <a:rPr sz="1700" spc="-50" dirty="0">
                <a:latin typeface="Calibri"/>
                <a:cs typeface="Calibri"/>
              </a:rPr>
              <a:t> </a:t>
            </a:r>
            <a:r>
              <a:rPr sz="1700" spc="-5" dirty="0">
                <a:latin typeface="Calibri"/>
                <a:cs typeface="Calibri"/>
              </a:rPr>
              <a:t>ahorros</a:t>
            </a:r>
            <a:r>
              <a:rPr sz="1700" spc="-45" dirty="0">
                <a:latin typeface="Calibri"/>
                <a:cs typeface="Calibri"/>
              </a:rPr>
              <a:t> </a:t>
            </a:r>
            <a:r>
              <a:rPr sz="1700" dirty="0">
                <a:latin typeface="Calibri"/>
                <a:cs typeface="Calibri"/>
              </a:rPr>
              <a:t>y calidad</a:t>
            </a:r>
            <a:r>
              <a:rPr sz="1700" spc="-10" dirty="0">
                <a:latin typeface="Calibri"/>
                <a:cs typeface="Calibri"/>
              </a:rPr>
              <a:t> </a:t>
            </a:r>
            <a:r>
              <a:rPr sz="1700" spc="-5" dirty="0">
                <a:latin typeface="Calibri"/>
                <a:cs typeface="Calibri"/>
              </a:rPr>
              <a:t>del</a:t>
            </a:r>
            <a:r>
              <a:rPr sz="1700" spc="-40" dirty="0">
                <a:latin typeface="Calibri"/>
                <a:cs typeface="Calibri"/>
              </a:rPr>
              <a:t> </a:t>
            </a:r>
            <a:r>
              <a:rPr sz="1700" spc="-5" dirty="0">
                <a:latin typeface="Calibri"/>
                <a:cs typeface="Calibri"/>
              </a:rPr>
              <a:t>riego.</a:t>
            </a:r>
            <a:endParaRPr sz="1700">
              <a:latin typeface="Calibri"/>
              <a:cs typeface="Calibri"/>
            </a:endParaRPr>
          </a:p>
          <a:p>
            <a:pPr marL="355600" indent="-342900">
              <a:lnSpc>
                <a:spcPct val="100000"/>
              </a:lnSpc>
              <a:spcBef>
                <a:spcPts val="805"/>
              </a:spcBef>
              <a:buAutoNum type="arabicPeriod" startAt="3"/>
              <a:tabLst>
                <a:tab pos="354965" algn="l"/>
                <a:tab pos="355600" algn="l"/>
              </a:tabLst>
            </a:pPr>
            <a:r>
              <a:rPr sz="1700" dirty="0">
                <a:solidFill>
                  <a:srgbClr val="C00000"/>
                </a:solidFill>
                <a:latin typeface="Calibri"/>
                <a:cs typeface="Calibri"/>
              </a:rPr>
              <a:t>Impartimos</a:t>
            </a:r>
            <a:r>
              <a:rPr sz="1700" spc="-45" dirty="0">
                <a:solidFill>
                  <a:srgbClr val="C00000"/>
                </a:solidFill>
                <a:latin typeface="Calibri"/>
                <a:cs typeface="Calibri"/>
              </a:rPr>
              <a:t> </a:t>
            </a:r>
            <a:r>
              <a:rPr sz="1700" spc="-5" dirty="0">
                <a:solidFill>
                  <a:srgbClr val="C00000"/>
                </a:solidFill>
                <a:latin typeface="Calibri"/>
                <a:cs typeface="Calibri"/>
              </a:rPr>
              <a:t>formación </a:t>
            </a:r>
            <a:r>
              <a:rPr sz="1700" dirty="0">
                <a:solidFill>
                  <a:srgbClr val="C00000"/>
                </a:solidFill>
                <a:latin typeface="Calibri"/>
                <a:cs typeface="Calibri"/>
              </a:rPr>
              <a:t>al</a:t>
            </a:r>
            <a:r>
              <a:rPr sz="1700" spc="-10" dirty="0">
                <a:solidFill>
                  <a:srgbClr val="C00000"/>
                </a:solidFill>
                <a:latin typeface="Calibri"/>
                <a:cs typeface="Calibri"/>
              </a:rPr>
              <a:t> </a:t>
            </a:r>
            <a:r>
              <a:rPr sz="1700" spc="-20" dirty="0">
                <a:solidFill>
                  <a:srgbClr val="C00000"/>
                </a:solidFill>
                <a:latin typeface="Calibri"/>
                <a:cs typeface="Calibri"/>
              </a:rPr>
              <a:t>agricultor.</a:t>
            </a:r>
            <a:endParaRPr sz="1700">
              <a:latin typeface="Calibri"/>
              <a:cs typeface="Calibri"/>
            </a:endParaRPr>
          </a:p>
          <a:p>
            <a:pPr marL="355600" indent="-342900">
              <a:lnSpc>
                <a:spcPct val="100000"/>
              </a:lnSpc>
              <a:spcBef>
                <a:spcPts val="790"/>
              </a:spcBef>
              <a:buAutoNum type="arabicPeriod" startAt="3"/>
              <a:tabLst>
                <a:tab pos="354965" algn="l"/>
                <a:tab pos="355600" algn="l"/>
              </a:tabLst>
            </a:pPr>
            <a:r>
              <a:rPr sz="1700" dirty="0">
                <a:latin typeface="Calibri"/>
                <a:cs typeface="Calibri"/>
              </a:rPr>
              <a:t>Emitimos</a:t>
            </a:r>
            <a:r>
              <a:rPr sz="1700" spc="-10" dirty="0">
                <a:latin typeface="Calibri"/>
                <a:cs typeface="Calibri"/>
              </a:rPr>
              <a:t> </a:t>
            </a:r>
            <a:r>
              <a:rPr sz="1700" spc="-5" dirty="0">
                <a:latin typeface="Calibri"/>
                <a:cs typeface="Calibri"/>
              </a:rPr>
              <a:t>recomendaciones</a:t>
            </a:r>
            <a:r>
              <a:rPr sz="1700" spc="-65" dirty="0">
                <a:latin typeface="Calibri"/>
                <a:cs typeface="Calibri"/>
              </a:rPr>
              <a:t> </a:t>
            </a:r>
            <a:r>
              <a:rPr sz="1700" dirty="0">
                <a:latin typeface="Calibri"/>
                <a:cs typeface="Calibri"/>
              </a:rPr>
              <a:t>semanales </a:t>
            </a:r>
            <a:r>
              <a:rPr sz="1700" spc="-5" dirty="0">
                <a:latin typeface="Calibri"/>
                <a:cs typeface="Calibri"/>
              </a:rPr>
              <a:t>de</a:t>
            </a:r>
            <a:r>
              <a:rPr sz="1700" spc="-10" dirty="0">
                <a:latin typeface="Calibri"/>
                <a:cs typeface="Calibri"/>
              </a:rPr>
              <a:t> </a:t>
            </a:r>
            <a:r>
              <a:rPr sz="1700" spc="-5" dirty="0">
                <a:latin typeface="Calibri"/>
                <a:cs typeface="Calibri"/>
              </a:rPr>
              <a:t>riego.</a:t>
            </a:r>
            <a:endParaRPr sz="1700">
              <a:latin typeface="Calibri"/>
              <a:cs typeface="Calibri"/>
            </a:endParaRPr>
          </a:p>
        </p:txBody>
      </p:sp>
      <p:pic>
        <p:nvPicPr>
          <p:cNvPr id="4" name="object 4"/>
          <p:cNvPicPr/>
          <p:nvPr/>
        </p:nvPicPr>
        <p:blipFill>
          <a:blip r:embed="rId2" cstate="print"/>
          <a:stretch>
            <a:fillRect/>
          </a:stretch>
        </p:blipFill>
        <p:spPr>
          <a:xfrm>
            <a:off x="6345935" y="1417319"/>
            <a:ext cx="4803647" cy="3602735"/>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136</a:t>
            </a:fld>
            <a:endParaRPr b="0" dirty="0">
              <a:solidFill>
                <a:srgbClr val="888888"/>
              </a:solidFill>
              <a:latin typeface="Calibri"/>
              <a:cs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67888" y="699261"/>
            <a:ext cx="5626735" cy="635000"/>
          </a:xfrm>
          <a:prstGeom prst="rect">
            <a:avLst/>
          </a:prstGeom>
        </p:spPr>
        <p:txBody>
          <a:bodyPr vert="horz" wrap="square" lIns="0" tIns="12065" rIns="0" bIns="0" rtlCol="0">
            <a:spAutoFit/>
          </a:bodyPr>
          <a:lstStyle/>
          <a:p>
            <a:pPr marL="12700">
              <a:lnSpc>
                <a:spcPct val="100000"/>
              </a:lnSpc>
              <a:spcBef>
                <a:spcPts val="95"/>
              </a:spcBef>
            </a:pPr>
            <a:r>
              <a:rPr sz="4000" spc="-25" dirty="0"/>
              <a:t>Errores</a:t>
            </a:r>
            <a:r>
              <a:rPr sz="4000" spc="-30" dirty="0"/>
              <a:t> </a:t>
            </a:r>
            <a:r>
              <a:rPr sz="4000" spc="-5" dirty="0"/>
              <a:t>que</a:t>
            </a:r>
            <a:r>
              <a:rPr sz="4000" spc="-15" dirty="0"/>
              <a:t> </a:t>
            </a:r>
            <a:r>
              <a:rPr sz="4000" spc="-5" dirty="0"/>
              <a:t>se</a:t>
            </a:r>
            <a:r>
              <a:rPr sz="4000" dirty="0"/>
              <a:t> </a:t>
            </a:r>
            <a:r>
              <a:rPr sz="4000" spc="-5" dirty="0"/>
              <a:t>deben</a:t>
            </a:r>
            <a:r>
              <a:rPr sz="4000" spc="-20" dirty="0"/>
              <a:t> evitar</a:t>
            </a:r>
            <a:endParaRPr sz="40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137</a:t>
            </a:fld>
            <a:endParaRPr b="0" dirty="0">
              <a:solidFill>
                <a:srgbClr val="888888"/>
              </a:solidFill>
              <a:latin typeface="Calibri"/>
              <a:cs typeface="Calibri"/>
            </a:endParaRPr>
          </a:p>
        </p:txBody>
      </p:sp>
      <p:sp>
        <p:nvSpPr>
          <p:cNvPr id="3" name="object 3"/>
          <p:cNvSpPr txBox="1"/>
          <p:nvPr/>
        </p:nvSpPr>
        <p:spPr>
          <a:xfrm>
            <a:off x="1297050" y="1538376"/>
            <a:ext cx="6811009" cy="4372610"/>
          </a:xfrm>
          <a:prstGeom prst="rect">
            <a:avLst/>
          </a:prstGeom>
        </p:spPr>
        <p:txBody>
          <a:bodyPr vert="horz" wrap="square" lIns="0" tIns="71755" rIns="0" bIns="0" rtlCol="0">
            <a:spAutoFit/>
          </a:bodyPr>
          <a:lstStyle/>
          <a:p>
            <a:pPr marL="355600" indent="-342900">
              <a:lnSpc>
                <a:spcPct val="100000"/>
              </a:lnSpc>
              <a:spcBef>
                <a:spcPts val="565"/>
              </a:spcBef>
              <a:buFont typeface="Arial MT"/>
              <a:buChar char="•"/>
              <a:tabLst>
                <a:tab pos="354965" algn="l"/>
                <a:tab pos="355600" algn="l"/>
              </a:tabLst>
            </a:pPr>
            <a:r>
              <a:rPr sz="2200" spc="-30" dirty="0">
                <a:latin typeface="Calibri"/>
                <a:cs typeface="Calibri"/>
              </a:rPr>
              <a:t>Pozos</a:t>
            </a:r>
            <a:r>
              <a:rPr sz="2200" dirty="0">
                <a:latin typeface="Calibri"/>
                <a:cs typeface="Calibri"/>
              </a:rPr>
              <a:t> </a:t>
            </a:r>
            <a:r>
              <a:rPr sz="2200" spc="-10" dirty="0">
                <a:latin typeface="Calibri"/>
                <a:cs typeface="Calibri"/>
              </a:rPr>
              <a:t>que</a:t>
            </a:r>
            <a:r>
              <a:rPr sz="2200" spc="-5" dirty="0">
                <a:latin typeface="Calibri"/>
                <a:cs typeface="Calibri"/>
              </a:rPr>
              <a:t> no</a:t>
            </a:r>
            <a:r>
              <a:rPr sz="2200" dirty="0">
                <a:latin typeface="Calibri"/>
                <a:cs typeface="Calibri"/>
              </a:rPr>
              <a:t> </a:t>
            </a:r>
            <a:r>
              <a:rPr sz="2200" spc="-10" dirty="0">
                <a:latin typeface="Calibri"/>
                <a:cs typeface="Calibri"/>
              </a:rPr>
              <a:t>dan</a:t>
            </a:r>
            <a:r>
              <a:rPr sz="2200" spc="-5" dirty="0">
                <a:latin typeface="Calibri"/>
                <a:cs typeface="Calibri"/>
              </a:rPr>
              <a:t> </a:t>
            </a:r>
            <a:r>
              <a:rPr sz="2200" spc="-10" dirty="0">
                <a:latin typeface="Calibri"/>
                <a:cs typeface="Calibri"/>
              </a:rPr>
              <a:t>el</a:t>
            </a:r>
            <a:r>
              <a:rPr sz="2200" spc="5" dirty="0">
                <a:latin typeface="Calibri"/>
                <a:cs typeface="Calibri"/>
              </a:rPr>
              <a:t> </a:t>
            </a:r>
            <a:r>
              <a:rPr sz="2200" spc="-5" dirty="0">
                <a:latin typeface="Calibri"/>
                <a:cs typeface="Calibri"/>
              </a:rPr>
              <a:t>agua</a:t>
            </a:r>
            <a:r>
              <a:rPr sz="2200" spc="-10" dirty="0">
                <a:latin typeface="Calibri"/>
                <a:cs typeface="Calibri"/>
              </a:rPr>
              <a:t> </a:t>
            </a:r>
            <a:r>
              <a:rPr sz="2200" spc="-5" dirty="0">
                <a:latin typeface="Calibri"/>
                <a:cs typeface="Calibri"/>
              </a:rPr>
              <a:t>necesaria.</a:t>
            </a:r>
            <a:endParaRPr sz="2200">
              <a:latin typeface="Calibri"/>
              <a:cs typeface="Calibri"/>
            </a:endParaRPr>
          </a:p>
          <a:p>
            <a:pPr marL="355600" indent="-342900">
              <a:lnSpc>
                <a:spcPct val="100000"/>
              </a:lnSpc>
              <a:spcBef>
                <a:spcPts val="470"/>
              </a:spcBef>
              <a:buFont typeface="Arial MT"/>
              <a:buChar char="•"/>
              <a:tabLst>
                <a:tab pos="354965" algn="l"/>
                <a:tab pos="355600" algn="l"/>
              </a:tabLst>
            </a:pPr>
            <a:r>
              <a:rPr sz="2200" spc="-5" dirty="0">
                <a:latin typeface="Calibri"/>
                <a:cs typeface="Calibri"/>
              </a:rPr>
              <a:t>Bombas</a:t>
            </a:r>
            <a:r>
              <a:rPr sz="2200" spc="5" dirty="0">
                <a:latin typeface="Calibri"/>
                <a:cs typeface="Calibri"/>
              </a:rPr>
              <a:t> </a:t>
            </a:r>
            <a:r>
              <a:rPr sz="2200" spc="-10" dirty="0">
                <a:latin typeface="Calibri"/>
                <a:cs typeface="Calibri"/>
              </a:rPr>
              <a:t>averiadas</a:t>
            </a:r>
            <a:r>
              <a:rPr sz="2200" spc="-20" dirty="0">
                <a:latin typeface="Calibri"/>
                <a:cs typeface="Calibri"/>
              </a:rPr>
              <a:t> </a:t>
            </a:r>
            <a:r>
              <a:rPr sz="2200" spc="-5" dirty="0">
                <a:latin typeface="Calibri"/>
                <a:cs typeface="Calibri"/>
              </a:rPr>
              <a:t>o</a:t>
            </a:r>
            <a:r>
              <a:rPr sz="2200" dirty="0">
                <a:latin typeface="Calibri"/>
                <a:cs typeface="Calibri"/>
              </a:rPr>
              <a:t> </a:t>
            </a:r>
            <a:r>
              <a:rPr sz="2200" spc="-15" dirty="0">
                <a:latin typeface="Calibri"/>
                <a:cs typeface="Calibri"/>
              </a:rPr>
              <a:t>desgastadas.</a:t>
            </a:r>
            <a:endParaRPr sz="2200">
              <a:latin typeface="Calibri"/>
              <a:cs typeface="Calibri"/>
            </a:endParaRPr>
          </a:p>
          <a:p>
            <a:pPr marL="355600" indent="-342900">
              <a:lnSpc>
                <a:spcPct val="100000"/>
              </a:lnSpc>
              <a:spcBef>
                <a:spcPts val="480"/>
              </a:spcBef>
              <a:buFont typeface="Arial MT"/>
              <a:buChar char="•"/>
              <a:tabLst>
                <a:tab pos="354965" algn="l"/>
                <a:tab pos="355600" algn="l"/>
              </a:tabLst>
            </a:pPr>
            <a:r>
              <a:rPr sz="2200" spc="-15" dirty="0">
                <a:latin typeface="Calibri"/>
                <a:cs typeface="Calibri"/>
              </a:rPr>
              <a:t>Estructuras</a:t>
            </a:r>
            <a:r>
              <a:rPr sz="2200" spc="10" dirty="0">
                <a:latin typeface="Calibri"/>
                <a:cs typeface="Calibri"/>
              </a:rPr>
              <a:t> </a:t>
            </a:r>
            <a:r>
              <a:rPr sz="2200" spc="-10" dirty="0">
                <a:latin typeface="Calibri"/>
                <a:cs typeface="Calibri"/>
              </a:rPr>
              <a:t>que</a:t>
            </a:r>
            <a:r>
              <a:rPr sz="2200" spc="5" dirty="0">
                <a:latin typeface="Calibri"/>
                <a:cs typeface="Calibri"/>
              </a:rPr>
              <a:t> </a:t>
            </a:r>
            <a:r>
              <a:rPr sz="2200" spc="-5" dirty="0">
                <a:latin typeface="Calibri"/>
                <a:cs typeface="Calibri"/>
              </a:rPr>
              <a:t>no</a:t>
            </a:r>
            <a:r>
              <a:rPr sz="2200" spc="10" dirty="0">
                <a:latin typeface="Calibri"/>
                <a:cs typeface="Calibri"/>
              </a:rPr>
              <a:t> </a:t>
            </a:r>
            <a:r>
              <a:rPr sz="2200" spc="-15" dirty="0">
                <a:latin typeface="Calibri"/>
                <a:cs typeface="Calibri"/>
              </a:rPr>
              <a:t>resisten</a:t>
            </a:r>
            <a:r>
              <a:rPr sz="2200" spc="10" dirty="0">
                <a:latin typeface="Calibri"/>
                <a:cs typeface="Calibri"/>
              </a:rPr>
              <a:t> </a:t>
            </a:r>
            <a:r>
              <a:rPr sz="2200" spc="-5" dirty="0">
                <a:latin typeface="Calibri"/>
                <a:cs typeface="Calibri"/>
              </a:rPr>
              <a:t>la</a:t>
            </a:r>
            <a:r>
              <a:rPr sz="2200" spc="15" dirty="0">
                <a:latin typeface="Calibri"/>
                <a:cs typeface="Calibri"/>
              </a:rPr>
              <a:t> </a:t>
            </a:r>
            <a:r>
              <a:rPr sz="2200" spc="-25" dirty="0">
                <a:latin typeface="Calibri"/>
                <a:cs typeface="Calibri"/>
              </a:rPr>
              <a:t>carga</a:t>
            </a:r>
            <a:r>
              <a:rPr sz="2200" spc="-10" dirty="0">
                <a:latin typeface="Calibri"/>
                <a:cs typeface="Calibri"/>
              </a:rPr>
              <a:t> </a:t>
            </a:r>
            <a:r>
              <a:rPr sz="2200" spc="-5" dirty="0">
                <a:latin typeface="Calibri"/>
                <a:cs typeface="Calibri"/>
              </a:rPr>
              <a:t>de</a:t>
            </a:r>
            <a:r>
              <a:rPr sz="2200" spc="5" dirty="0">
                <a:latin typeface="Calibri"/>
                <a:cs typeface="Calibri"/>
              </a:rPr>
              <a:t> </a:t>
            </a:r>
            <a:r>
              <a:rPr sz="2200" spc="-15" dirty="0">
                <a:latin typeface="Calibri"/>
                <a:cs typeface="Calibri"/>
              </a:rPr>
              <a:t>viento</a:t>
            </a:r>
            <a:r>
              <a:rPr sz="2200" spc="15" dirty="0">
                <a:latin typeface="Calibri"/>
                <a:cs typeface="Calibri"/>
              </a:rPr>
              <a:t> </a:t>
            </a:r>
            <a:r>
              <a:rPr sz="2200" spc="-5" dirty="0">
                <a:latin typeface="Calibri"/>
                <a:cs typeface="Calibri"/>
              </a:rPr>
              <a:t>o</a:t>
            </a:r>
            <a:r>
              <a:rPr sz="2200" spc="5" dirty="0">
                <a:latin typeface="Calibri"/>
                <a:cs typeface="Calibri"/>
              </a:rPr>
              <a:t> </a:t>
            </a:r>
            <a:r>
              <a:rPr sz="2200" spc="-15" dirty="0">
                <a:latin typeface="Calibri"/>
                <a:cs typeface="Calibri"/>
              </a:rPr>
              <a:t>nieve.</a:t>
            </a:r>
            <a:endParaRPr sz="2200">
              <a:latin typeface="Calibri"/>
              <a:cs typeface="Calibri"/>
            </a:endParaRPr>
          </a:p>
          <a:p>
            <a:pPr marL="355600" indent="-342900">
              <a:lnSpc>
                <a:spcPct val="100000"/>
              </a:lnSpc>
              <a:spcBef>
                <a:spcPts val="470"/>
              </a:spcBef>
              <a:buFont typeface="Arial MT"/>
              <a:buChar char="•"/>
              <a:tabLst>
                <a:tab pos="354965" algn="l"/>
                <a:tab pos="355600" algn="l"/>
              </a:tabLst>
            </a:pPr>
            <a:r>
              <a:rPr sz="2200" spc="-10" dirty="0">
                <a:latin typeface="Calibri"/>
                <a:cs typeface="Calibri"/>
              </a:rPr>
              <a:t>Utilización</a:t>
            </a:r>
            <a:r>
              <a:rPr sz="2200" spc="5" dirty="0">
                <a:latin typeface="Calibri"/>
                <a:cs typeface="Calibri"/>
              </a:rPr>
              <a:t> </a:t>
            </a:r>
            <a:r>
              <a:rPr sz="2200" spc="-5" dirty="0">
                <a:latin typeface="Calibri"/>
                <a:cs typeface="Calibri"/>
              </a:rPr>
              <a:t>de</a:t>
            </a:r>
            <a:r>
              <a:rPr sz="2200" dirty="0">
                <a:latin typeface="Calibri"/>
                <a:cs typeface="Calibri"/>
              </a:rPr>
              <a:t> </a:t>
            </a:r>
            <a:r>
              <a:rPr sz="2200" spc="-10" dirty="0">
                <a:latin typeface="Calibri"/>
                <a:cs typeface="Calibri"/>
              </a:rPr>
              <a:t>baterías</a:t>
            </a:r>
            <a:r>
              <a:rPr sz="2200" dirty="0">
                <a:latin typeface="Calibri"/>
                <a:cs typeface="Calibri"/>
              </a:rPr>
              <a:t> </a:t>
            </a:r>
            <a:r>
              <a:rPr sz="2200" spc="-5" dirty="0">
                <a:latin typeface="Calibri"/>
                <a:cs typeface="Calibri"/>
              </a:rPr>
              <a:t>de</a:t>
            </a:r>
            <a:r>
              <a:rPr sz="2200" dirty="0">
                <a:latin typeface="Calibri"/>
                <a:cs typeface="Calibri"/>
              </a:rPr>
              <a:t> </a:t>
            </a:r>
            <a:r>
              <a:rPr sz="2200" spc="-5" dirty="0">
                <a:latin typeface="Calibri"/>
                <a:cs typeface="Calibri"/>
              </a:rPr>
              <a:t>plomo</a:t>
            </a:r>
            <a:r>
              <a:rPr sz="2200" spc="10" dirty="0">
                <a:latin typeface="Calibri"/>
                <a:cs typeface="Calibri"/>
              </a:rPr>
              <a:t> </a:t>
            </a:r>
            <a:r>
              <a:rPr sz="2200" spc="-20" dirty="0">
                <a:latin typeface="Calibri"/>
                <a:cs typeface="Calibri"/>
              </a:rPr>
              <a:t>para</a:t>
            </a:r>
            <a:r>
              <a:rPr sz="2200" spc="5" dirty="0">
                <a:latin typeface="Calibri"/>
                <a:cs typeface="Calibri"/>
              </a:rPr>
              <a:t> </a:t>
            </a:r>
            <a:r>
              <a:rPr sz="2200" spc="-5" dirty="0">
                <a:latin typeface="Calibri"/>
                <a:cs typeface="Calibri"/>
              </a:rPr>
              <a:t>almacenar</a:t>
            </a:r>
            <a:r>
              <a:rPr sz="2200" dirty="0">
                <a:latin typeface="Calibri"/>
                <a:cs typeface="Calibri"/>
              </a:rPr>
              <a:t> </a:t>
            </a:r>
            <a:r>
              <a:rPr sz="2200" spc="-10" dirty="0">
                <a:latin typeface="Calibri"/>
                <a:cs typeface="Calibri"/>
              </a:rPr>
              <a:t>energía.</a:t>
            </a:r>
            <a:endParaRPr sz="2200">
              <a:latin typeface="Calibri"/>
              <a:cs typeface="Calibri"/>
            </a:endParaRPr>
          </a:p>
          <a:p>
            <a:pPr marL="355600" indent="-342900">
              <a:lnSpc>
                <a:spcPct val="100000"/>
              </a:lnSpc>
              <a:spcBef>
                <a:spcPts val="470"/>
              </a:spcBef>
              <a:buFont typeface="Arial MT"/>
              <a:buChar char="•"/>
              <a:tabLst>
                <a:tab pos="354965" algn="l"/>
                <a:tab pos="355600" algn="l"/>
              </a:tabLst>
            </a:pPr>
            <a:r>
              <a:rPr sz="2200" spc="-5" dirty="0">
                <a:latin typeface="Calibri"/>
                <a:cs typeface="Calibri"/>
              </a:rPr>
              <a:t>No </a:t>
            </a:r>
            <a:r>
              <a:rPr sz="2200" spc="-10" dirty="0">
                <a:latin typeface="Calibri"/>
                <a:cs typeface="Calibri"/>
              </a:rPr>
              <a:t>utilización </a:t>
            </a:r>
            <a:r>
              <a:rPr sz="2200" spc="-5" dirty="0">
                <a:latin typeface="Calibri"/>
                <a:cs typeface="Calibri"/>
              </a:rPr>
              <a:t>de</a:t>
            </a:r>
            <a:r>
              <a:rPr sz="2200" spc="-10" dirty="0">
                <a:latin typeface="Calibri"/>
                <a:cs typeface="Calibri"/>
              </a:rPr>
              <a:t> </a:t>
            </a:r>
            <a:r>
              <a:rPr sz="2200" spc="-5" dirty="0">
                <a:latin typeface="Calibri"/>
                <a:cs typeface="Calibri"/>
              </a:rPr>
              <a:t>balsa</a:t>
            </a:r>
            <a:r>
              <a:rPr sz="2200" spc="-20" dirty="0">
                <a:latin typeface="Calibri"/>
                <a:cs typeface="Calibri"/>
              </a:rPr>
              <a:t> </a:t>
            </a:r>
            <a:r>
              <a:rPr sz="2200" spc="-5" dirty="0">
                <a:latin typeface="Calibri"/>
                <a:cs typeface="Calibri"/>
              </a:rPr>
              <a:t>de</a:t>
            </a:r>
            <a:r>
              <a:rPr sz="2200" spc="-10" dirty="0">
                <a:latin typeface="Calibri"/>
                <a:cs typeface="Calibri"/>
              </a:rPr>
              <a:t> </a:t>
            </a:r>
            <a:r>
              <a:rPr sz="2200" spc="-5" dirty="0">
                <a:latin typeface="Calibri"/>
                <a:cs typeface="Calibri"/>
              </a:rPr>
              <a:t>regulación.</a:t>
            </a:r>
            <a:endParaRPr sz="2200">
              <a:latin typeface="Calibri"/>
              <a:cs typeface="Calibri"/>
            </a:endParaRPr>
          </a:p>
          <a:p>
            <a:pPr marL="355600" indent="-342900">
              <a:lnSpc>
                <a:spcPct val="100000"/>
              </a:lnSpc>
              <a:spcBef>
                <a:spcPts val="480"/>
              </a:spcBef>
              <a:buFont typeface="Arial MT"/>
              <a:buChar char="•"/>
              <a:tabLst>
                <a:tab pos="354965" algn="l"/>
                <a:tab pos="355600" algn="l"/>
              </a:tabLst>
            </a:pPr>
            <a:r>
              <a:rPr sz="2200" spc="-10" dirty="0">
                <a:latin typeface="Calibri"/>
                <a:cs typeface="Calibri"/>
              </a:rPr>
              <a:t>Orientación</a:t>
            </a:r>
            <a:r>
              <a:rPr sz="2200" dirty="0">
                <a:latin typeface="Calibri"/>
                <a:cs typeface="Calibri"/>
              </a:rPr>
              <a:t> </a:t>
            </a:r>
            <a:r>
              <a:rPr sz="2200" spc="-15" dirty="0">
                <a:latin typeface="Calibri"/>
                <a:cs typeface="Calibri"/>
              </a:rPr>
              <a:t>incorrecta </a:t>
            </a:r>
            <a:r>
              <a:rPr sz="2200" spc="-5" dirty="0">
                <a:latin typeface="Calibri"/>
                <a:cs typeface="Calibri"/>
              </a:rPr>
              <a:t>de</a:t>
            </a:r>
            <a:r>
              <a:rPr sz="2200" spc="10" dirty="0">
                <a:latin typeface="Calibri"/>
                <a:cs typeface="Calibri"/>
              </a:rPr>
              <a:t> </a:t>
            </a:r>
            <a:r>
              <a:rPr sz="2200" spc="-5" dirty="0">
                <a:latin typeface="Calibri"/>
                <a:cs typeface="Calibri"/>
              </a:rPr>
              <a:t>los</a:t>
            </a:r>
            <a:r>
              <a:rPr sz="2200" spc="5" dirty="0">
                <a:latin typeface="Calibri"/>
                <a:cs typeface="Calibri"/>
              </a:rPr>
              <a:t> </a:t>
            </a:r>
            <a:r>
              <a:rPr sz="2200" spc="-10" dirty="0">
                <a:latin typeface="Calibri"/>
                <a:cs typeface="Calibri"/>
              </a:rPr>
              <a:t>paneles.</a:t>
            </a:r>
            <a:endParaRPr sz="2200">
              <a:latin typeface="Calibri"/>
              <a:cs typeface="Calibri"/>
            </a:endParaRPr>
          </a:p>
          <a:p>
            <a:pPr marL="355600" indent="-342900">
              <a:lnSpc>
                <a:spcPct val="100000"/>
              </a:lnSpc>
              <a:spcBef>
                <a:spcPts val="465"/>
              </a:spcBef>
              <a:buFont typeface="Arial MT"/>
              <a:buChar char="•"/>
              <a:tabLst>
                <a:tab pos="354965" algn="l"/>
                <a:tab pos="355600" algn="l"/>
              </a:tabLst>
            </a:pPr>
            <a:r>
              <a:rPr sz="2200" spc="-10" dirty="0">
                <a:latin typeface="Calibri"/>
                <a:cs typeface="Calibri"/>
              </a:rPr>
              <a:t>Placas</a:t>
            </a:r>
            <a:r>
              <a:rPr sz="2200" spc="5" dirty="0">
                <a:latin typeface="Calibri"/>
                <a:cs typeface="Calibri"/>
              </a:rPr>
              <a:t> </a:t>
            </a:r>
            <a:r>
              <a:rPr sz="2200" spc="-10" dirty="0">
                <a:latin typeface="Calibri"/>
                <a:cs typeface="Calibri"/>
              </a:rPr>
              <a:t>bajo </a:t>
            </a:r>
            <a:r>
              <a:rPr sz="2200" spc="-5" dirty="0">
                <a:latin typeface="Calibri"/>
                <a:cs typeface="Calibri"/>
              </a:rPr>
              <a:t>el</a:t>
            </a:r>
            <a:r>
              <a:rPr sz="2200" spc="5" dirty="0">
                <a:latin typeface="Calibri"/>
                <a:cs typeface="Calibri"/>
              </a:rPr>
              <a:t> </a:t>
            </a:r>
            <a:r>
              <a:rPr sz="2200" spc="-15" dirty="0">
                <a:latin typeface="Calibri"/>
                <a:cs typeface="Calibri"/>
              </a:rPr>
              <a:t>pivote</a:t>
            </a:r>
            <a:r>
              <a:rPr sz="2200" dirty="0">
                <a:latin typeface="Calibri"/>
                <a:cs typeface="Calibri"/>
              </a:rPr>
              <a:t> </a:t>
            </a:r>
            <a:r>
              <a:rPr sz="2200" spc="-10" dirty="0">
                <a:latin typeface="Calibri"/>
                <a:cs typeface="Calibri"/>
              </a:rPr>
              <a:t>que</a:t>
            </a:r>
            <a:r>
              <a:rPr sz="2200" spc="10" dirty="0">
                <a:latin typeface="Calibri"/>
                <a:cs typeface="Calibri"/>
              </a:rPr>
              <a:t> </a:t>
            </a:r>
            <a:r>
              <a:rPr sz="2200" spc="-5" dirty="0">
                <a:latin typeface="Calibri"/>
                <a:cs typeface="Calibri"/>
              </a:rPr>
              <a:t>se</a:t>
            </a:r>
            <a:r>
              <a:rPr sz="2200" spc="10" dirty="0">
                <a:latin typeface="Calibri"/>
                <a:cs typeface="Calibri"/>
              </a:rPr>
              <a:t> </a:t>
            </a:r>
            <a:r>
              <a:rPr sz="2200" spc="-5" dirty="0">
                <a:latin typeface="Calibri"/>
                <a:cs typeface="Calibri"/>
              </a:rPr>
              <a:t>manchan </a:t>
            </a:r>
            <a:r>
              <a:rPr sz="2200" spc="-15" dirty="0">
                <a:latin typeface="Calibri"/>
                <a:cs typeface="Calibri"/>
              </a:rPr>
              <a:t>con</a:t>
            </a:r>
            <a:r>
              <a:rPr sz="2200" spc="5" dirty="0">
                <a:latin typeface="Calibri"/>
                <a:cs typeface="Calibri"/>
              </a:rPr>
              <a:t> </a:t>
            </a:r>
            <a:r>
              <a:rPr sz="2200" spc="-5" dirty="0">
                <a:latin typeface="Calibri"/>
                <a:cs typeface="Calibri"/>
              </a:rPr>
              <a:t>la</a:t>
            </a:r>
            <a:r>
              <a:rPr sz="2200" spc="5" dirty="0">
                <a:latin typeface="Calibri"/>
                <a:cs typeface="Calibri"/>
              </a:rPr>
              <a:t> </a:t>
            </a:r>
            <a:r>
              <a:rPr sz="2200" spc="-15" dirty="0">
                <a:latin typeface="Calibri"/>
                <a:cs typeface="Calibri"/>
              </a:rPr>
              <a:t>cal.</a:t>
            </a:r>
            <a:endParaRPr sz="2200">
              <a:latin typeface="Calibri"/>
              <a:cs typeface="Calibri"/>
            </a:endParaRPr>
          </a:p>
          <a:p>
            <a:pPr marL="355600" indent="-342900">
              <a:lnSpc>
                <a:spcPct val="100000"/>
              </a:lnSpc>
              <a:spcBef>
                <a:spcPts val="470"/>
              </a:spcBef>
              <a:buFont typeface="Arial MT"/>
              <a:buChar char="•"/>
              <a:tabLst>
                <a:tab pos="354965" algn="l"/>
                <a:tab pos="355600" algn="l"/>
              </a:tabLst>
            </a:pPr>
            <a:r>
              <a:rPr sz="2200" spc="-10" dirty="0">
                <a:latin typeface="Calibri"/>
                <a:cs typeface="Calibri"/>
              </a:rPr>
              <a:t>Seguidores</a:t>
            </a:r>
            <a:r>
              <a:rPr sz="2200" spc="-5" dirty="0">
                <a:latin typeface="Calibri"/>
                <a:cs typeface="Calibri"/>
              </a:rPr>
              <a:t> que</a:t>
            </a:r>
            <a:r>
              <a:rPr sz="2200" spc="-15" dirty="0">
                <a:latin typeface="Calibri"/>
                <a:cs typeface="Calibri"/>
              </a:rPr>
              <a:t> </a:t>
            </a:r>
            <a:r>
              <a:rPr sz="2200" spc="-5" dirty="0">
                <a:latin typeface="Calibri"/>
                <a:cs typeface="Calibri"/>
              </a:rPr>
              <a:t>no</a:t>
            </a:r>
            <a:r>
              <a:rPr sz="2200" spc="-15" dirty="0">
                <a:latin typeface="Calibri"/>
                <a:cs typeface="Calibri"/>
              </a:rPr>
              <a:t> </a:t>
            </a:r>
            <a:r>
              <a:rPr sz="2200" spc="-10" dirty="0">
                <a:latin typeface="Calibri"/>
                <a:cs typeface="Calibri"/>
              </a:rPr>
              <a:t>siguen.</a:t>
            </a:r>
            <a:endParaRPr sz="2200">
              <a:latin typeface="Calibri"/>
              <a:cs typeface="Calibri"/>
            </a:endParaRPr>
          </a:p>
          <a:p>
            <a:pPr marL="355600" indent="-342900">
              <a:lnSpc>
                <a:spcPct val="100000"/>
              </a:lnSpc>
              <a:spcBef>
                <a:spcPts val="480"/>
              </a:spcBef>
              <a:buFont typeface="Arial MT"/>
              <a:buChar char="•"/>
              <a:tabLst>
                <a:tab pos="354965" algn="l"/>
                <a:tab pos="355600" algn="l"/>
              </a:tabLst>
            </a:pPr>
            <a:r>
              <a:rPr sz="2200" spc="-10" dirty="0">
                <a:latin typeface="Calibri"/>
                <a:cs typeface="Calibri"/>
              </a:rPr>
              <a:t>Automatismos</a:t>
            </a:r>
            <a:r>
              <a:rPr sz="2200" spc="25" dirty="0">
                <a:latin typeface="Calibri"/>
                <a:cs typeface="Calibri"/>
              </a:rPr>
              <a:t> </a:t>
            </a:r>
            <a:r>
              <a:rPr sz="2200" spc="-10" dirty="0">
                <a:latin typeface="Calibri"/>
                <a:cs typeface="Calibri"/>
              </a:rPr>
              <a:t>que</a:t>
            </a:r>
            <a:r>
              <a:rPr sz="2200" spc="-15" dirty="0">
                <a:latin typeface="Calibri"/>
                <a:cs typeface="Calibri"/>
              </a:rPr>
              <a:t> </a:t>
            </a:r>
            <a:r>
              <a:rPr sz="2200" spc="-10" dirty="0">
                <a:latin typeface="Calibri"/>
                <a:cs typeface="Calibri"/>
              </a:rPr>
              <a:t>fallan.</a:t>
            </a:r>
            <a:endParaRPr sz="2200">
              <a:latin typeface="Calibri"/>
              <a:cs typeface="Calibri"/>
            </a:endParaRPr>
          </a:p>
          <a:p>
            <a:pPr marL="355600" indent="-342900">
              <a:lnSpc>
                <a:spcPct val="100000"/>
              </a:lnSpc>
              <a:spcBef>
                <a:spcPts val="470"/>
              </a:spcBef>
              <a:buFont typeface="Arial MT"/>
              <a:buChar char="•"/>
              <a:tabLst>
                <a:tab pos="354965" algn="l"/>
                <a:tab pos="355600" algn="l"/>
              </a:tabLst>
            </a:pPr>
            <a:r>
              <a:rPr sz="2200" spc="-5" dirty="0">
                <a:latin typeface="Calibri"/>
                <a:cs typeface="Calibri"/>
              </a:rPr>
              <a:t>Golpes</a:t>
            </a:r>
            <a:r>
              <a:rPr sz="2200" spc="-15" dirty="0">
                <a:latin typeface="Calibri"/>
                <a:cs typeface="Calibri"/>
              </a:rPr>
              <a:t> </a:t>
            </a:r>
            <a:r>
              <a:rPr sz="2200" spc="-5" dirty="0">
                <a:latin typeface="Calibri"/>
                <a:cs typeface="Calibri"/>
              </a:rPr>
              <a:t>de</a:t>
            </a:r>
            <a:r>
              <a:rPr sz="2200" spc="-15" dirty="0">
                <a:latin typeface="Calibri"/>
                <a:cs typeface="Calibri"/>
              </a:rPr>
              <a:t> </a:t>
            </a:r>
            <a:r>
              <a:rPr sz="2200" spc="-10" dirty="0">
                <a:latin typeface="Calibri"/>
                <a:cs typeface="Calibri"/>
              </a:rPr>
              <a:t>ariete.</a:t>
            </a:r>
            <a:endParaRPr sz="2200">
              <a:latin typeface="Calibri"/>
              <a:cs typeface="Calibri"/>
            </a:endParaRPr>
          </a:p>
          <a:p>
            <a:pPr marL="355600" indent="-342900">
              <a:lnSpc>
                <a:spcPct val="100000"/>
              </a:lnSpc>
              <a:spcBef>
                <a:spcPts val="470"/>
              </a:spcBef>
              <a:buFont typeface="Arial MT"/>
              <a:buChar char="•"/>
              <a:tabLst>
                <a:tab pos="354965" algn="l"/>
                <a:tab pos="355600" algn="l"/>
              </a:tabLst>
            </a:pPr>
            <a:r>
              <a:rPr sz="2200" spc="-5" dirty="0">
                <a:latin typeface="Calibri"/>
                <a:cs typeface="Calibri"/>
              </a:rPr>
              <a:t>Necesidad</a:t>
            </a:r>
            <a:r>
              <a:rPr sz="2200" spc="5" dirty="0">
                <a:latin typeface="Calibri"/>
                <a:cs typeface="Calibri"/>
              </a:rPr>
              <a:t> </a:t>
            </a:r>
            <a:r>
              <a:rPr sz="2200" spc="-5" dirty="0">
                <a:latin typeface="Calibri"/>
                <a:cs typeface="Calibri"/>
              </a:rPr>
              <a:t>de </a:t>
            </a:r>
            <a:r>
              <a:rPr sz="2200" spc="-15" dirty="0">
                <a:latin typeface="Calibri"/>
                <a:cs typeface="Calibri"/>
              </a:rPr>
              <a:t>conectar</a:t>
            </a:r>
            <a:r>
              <a:rPr sz="2200" spc="5" dirty="0">
                <a:latin typeface="Calibri"/>
                <a:cs typeface="Calibri"/>
              </a:rPr>
              <a:t> </a:t>
            </a:r>
            <a:r>
              <a:rPr sz="2200" spc="-5" dirty="0">
                <a:latin typeface="Calibri"/>
                <a:cs typeface="Calibri"/>
              </a:rPr>
              <a:t>un</a:t>
            </a:r>
            <a:r>
              <a:rPr sz="2200" dirty="0">
                <a:latin typeface="Calibri"/>
                <a:cs typeface="Calibri"/>
              </a:rPr>
              <a:t> </a:t>
            </a:r>
            <a:r>
              <a:rPr sz="2200" spc="-35" dirty="0">
                <a:latin typeface="Calibri"/>
                <a:cs typeface="Calibri"/>
              </a:rPr>
              <a:t>generador.</a:t>
            </a:r>
            <a:endParaRPr sz="2200">
              <a:latin typeface="Calibri"/>
              <a:cs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6240016" y="1850335"/>
            <a:ext cx="4824536" cy="369332"/>
          </a:xfrm>
          <a:prstGeom prst="rect">
            <a:avLst/>
          </a:prstGeom>
          <a:noFill/>
        </p:spPr>
        <p:txBody>
          <a:bodyPr wrap="square" rtlCol="0">
            <a:spAutoFit/>
          </a:bodyPr>
          <a:lstStyle/>
          <a:p>
            <a:r>
              <a:rPr lang="es-ES" dirty="0"/>
              <a:t>	 </a:t>
            </a:r>
          </a:p>
        </p:txBody>
      </p:sp>
      <p:sp>
        <p:nvSpPr>
          <p:cNvPr id="4" name="Título 3">
            <a:extLst>
              <a:ext uri="{FF2B5EF4-FFF2-40B4-BE49-F238E27FC236}">
                <a16:creationId xmlns:a16="http://schemas.microsoft.com/office/drawing/2014/main" id="{87320CB0-69F6-2EF2-D335-C2438A88E3A5}"/>
              </a:ext>
            </a:extLst>
          </p:cNvPr>
          <p:cNvSpPr>
            <a:spLocks noGrp="1"/>
          </p:cNvSpPr>
          <p:nvPr>
            <p:ph type="title"/>
          </p:nvPr>
        </p:nvSpPr>
        <p:spPr/>
        <p:txBody>
          <a:bodyPr/>
          <a:lstStyle/>
          <a:p>
            <a:endParaRPr lang="es-ES"/>
          </a:p>
        </p:txBody>
      </p:sp>
      <p:pic>
        <p:nvPicPr>
          <p:cNvPr id="5" name="Picture 2" descr="C:\Users\JM\Desktop\ARCHIVO ACTUAL\6. PLAN 2020\6.2 ACTUACIONES\6.2.10 Eficiencia energética\10. FOTOS\Fotos automatismos y eficiencia\IMG_1089.JPG">
            <a:extLst>
              <a:ext uri="{FF2B5EF4-FFF2-40B4-BE49-F238E27FC236}">
                <a16:creationId xmlns:a16="http://schemas.microsoft.com/office/drawing/2014/main" id="{627D0823-AE83-A424-E040-11FBA08E06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303" y="4176344"/>
            <a:ext cx="2117426" cy="158807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2" descr="https://www.gefran.com/system/uploads/product_category/93/photo/Drives.jpg">
            <a:extLst>
              <a:ext uri="{FF2B5EF4-FFF2-40B4-BE49-F238E27FC236}">
                <a16:creationId xmlns:a16="http://schemas.microsoft.com/office/drawing/2014/main" id="{475B4846-AD92-8D56-DE17-1D2CC0B7E5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123" y="1946493"/>
            <a:ext cx="2510545" cy="171030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891A56B2-B9A1-8900-CB48-95F497F4D287}"/>
              </a:ext>
            </a:extLst>
          </p:cNvPr>
          <p:cNvPicPr>
            <a:picLocks noChangeAspect="1"/>
          </p:cNvPicPr>
          <p:nvPr/>
        </p:nvPicPr>
        <p:blipFill>
          <a:blip r:embed="rId4"/>
          <a:stretch>
            <a:fillRect/>
          </a:stretch>
        </p:blipFill>
        <p:spPr>
          <a:xfrm>
            <a:off x="8289329" y="1754176"/>
            <a:ext cx="2514966" cy="1902626"/>
          </a:xfrm>
          <a:prstGeom prst="rect">
            <a:avLst/>
          </a:prstGeom>
        </p:spPr>
      </p:pic>
      <p:pic>
        <p:nvPicPr>
          <p:cNvPr id="11" name="object 2">
            <a:extLst>
              <a:ext uri="{FF2B5EF4-FFF2-40B4-BE49-F238E27FC236}">
                <a16:creationId xmlns:a16="http://schemas.microsoft.com/office/drawing/2014/main" id="{4430D9D2-0C64-601B-42BE-1C166C321CF0}"/>
              </a:ext>
            </a:extLst>
          </p:cNvPr>
          <p:cNvPicPr/>
          <p:nvPr/>
        </p:nvPicPr>
        <p:blipFill>
          <a:blip r:embed="rId5" cstate="print"/>
          <a:stretch>
            <a:fillRect/>
          </a:stretch>
        </p:blipFill>
        <p:spPr>
          <a:xfrm>
            <a:off x="5330336" y="2062125"/>
            <a:ext cx="1531325" cy="1462851"/>
          </a:xfrm>
          <a:prstGeom prst="rect">
            <a:avLst/>
          </a:prstGeom>
        </p:spPr>
      </p:pic>
      <p:pic>
        <p:nvPicPr>
          <p:cNvPr id="12" name="Picture 1">
            <a:extLst>
              <a:ext uri="{FF2B5EF4-FFF2-40B4-BE49-F238E27FC236}">
                <a16:creationId xmlns:a16="http://schemas.microsoft.com/office/drawing/2014/main" id="{52E3610A-FDD0-D9DD-69E7-B5B49D02616F}"/>
              </a:ext>
            </a:extLst>
          </p:cNvPr>
          <p:cNvPicPr>
            <a:picLocks noChangeAspect="1"/>
          </p:cNvPicPr>
          <p:nvPr/>
        </p:nvPicPr>
        <p:blipFill>
          <a:blip r:embed="rId6"/>
          <a:stretch>
            <a:fillRect/>
          </a:stretch>
        </p:blipFill>
        <p:spPr>
          <a:xfrm>
            <a:off x="1497213" y="4328349"/>
            <a:ext cx="2780302" cy="1306742"/>
          </a:xfrm>
          <a:prstGeom prst="rect">
            <a:avLst/>
          </a:prstGeom>
        </p:spPr>
      </p:pic>
      <p:pic>
        <p:nvPicPr>
          <p:cNvPr id="13" name="Imagen 12">
            <a:extLst>
              <a:ext uri="{FF2B5EF4-FFF2-40B4-BE49-F238E27FC236}">
                <a16:creationId xmlns:a16="http://schemas.microsoft.com/office/drawing/2014/main" id="{28F1337F-0E6E-5151-D42A-FC12BB3765F0}"/>
              </a:ext>
            </a:extLst>
          </p:cNvPr>
          <p:cNvPicPr>
            <a:picLocks noChangeAspect="1"/>
          </p:cNvPicPr>
          <p:nvPr/>
        </p:nvPicPr>
        <p:blipFill rotWithShape="1">
          <a:blip r:embed="rId7"/>
          <a:srcRect l="55672" t="8680" r="4885" b="35897"/>
          <a:stretch/>
        </p:blipFill>
        <p:spPr>
          <a:xfrm>
            <a:off x="8603276" y="4176344"/>
            <a:ext cx="1845272" cy="1477220"/>
          </a:xfrm>
          <a:prstGeom prst="rect">
            <a:avLst/>
          </a:prstGeom>
        </p:spPr>
      </p:pic>
    </p:spTree>
    <p:extLst>
      <p:ext uri="{BB962C8B-B14F-4D97-AF65-F5344CB8AC3E}">
        <p14:creationId xmlns:p14="http://schemas.microsoft.com/office/powerpoint/2010/main" val="14937022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81100" y="1905000"/>
            <a:ext cx="9829800" cy="2618024"/>
          </a:xfrm>
          <a:prstGeom prst="rect">
            <a:avLst/>
          </a:prstGeom>
        </p:spPr>
        <p:txBody>
          <a:bodyPr vert="horz" wrap="square" lIns="0" tIns="116205" rIns="0" bIns="0" rtlCol="0">
            <a:spAutoFit/>
          </a:bodyPr>
          <a:lstStyle/>
          <a:p>
            <a:pPr marL="12700" marR="5080" algn="ctr">
              <a:lnSpc>
                <a:spcPts val="6480"/>
              </a:lnSpc>
              <a:spcBef>
                <a:spcPts val="915"/>
              </a:spcBef>
            </a:pPr>
            <a:r>
              <a:rPr lang="es-ES" sz="6000" dirty="0">
                <a:solidFill>
                  <a:srgbClr val="44536A"/>
                </a:solidFill>
              </a:rPr>
              <a:t>Si quieres ir rápido vete tu solo, pero si quieres llegar lejos forma un buen equipo</a:t>
            </a:r>
            <a:endParaRPr sz="6000" dirty="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139</a:t>
            </a:fld>
            <a:endParaRPr b="0" dirty="0">
              <a:solidFill>
                <a:srgbClr val="888888"/>
              </a:solidFill>
              <a:latin typeface="Calibri"/>
              <a:cs typeface="Calibri"/>
            </a:endParaRPr>
          </a:p>
        </p:txBody>
      </p:sp>
    </p:spTree>
    <p:extLst>
      <p:ext uri="{BB962C8B-B14F-4D97-AF65-F5344CB8AC3E}">
        <p14:creationId xmlns:p14="http://schemas.microsoft.com/office/powerpoint/2010/main" val="3190222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502640" y="342064"/>
          <a:ext cx="9165360" cy="6255289"/>
        </p:xfrm>
        <a:graphic>
          <a:graphicData uri="http://schemas.openxmlformats.org/drawingml/2006/chart">
            <c:chart xmlns:c="http://schemas.openxmlformats.org/drawingml/2006/chart" xmlns:r="http://schemas.openxmlformats.org/officeDocument/2006/relationships" r:id="rId2"/>
          </a:graphicData>
        </a:graphic>
      </p:graphicFrame>
      <p:sp>
        <p:nvSpPr>
          <p:cNvPr id="2" name="1 Elipse"/>
          <p:cNvSpPr/>
          <p:nvPr/>
        </p:nvSpPr>
        <p:spPr>
          <a:xfrm>
            <a:off x="4439817" y="2636912"/>
            <a:ext cx="864094" cy="100811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redondeado"/>
          <p:cNvSpPr/>
          <p:nvPr/>
        </p:nvSpPr>
        <p:spPr>
          <a:xfrm>
            <a:off x="6816081" y="3560150"/>
            <a:ext cx="3308339" cy="7920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CuadroTexto"/>
          <p:cNvSpPr txBox="1"/>
          <p:nvPr/>
        </p:nvSpPr>
        <p:spPr>
          <a:xfrm>
            <a:off x="1919536" y="328982"/>
            <a:ext cx="8496944" cy="830997"/>
          </a:xfrm>
          <a:prstGeom prst="rect">
            <a:avLst/>
          </a:prstGeom>
          <a:noFill/>
        </p:spPr>
        <p:txBody>
          <a:bodyPr wrap="square" rtlCol="0">
            <a:spAutoFit/>
          </a:bodyPr>
          <a:lstStyle/>
          <a:p>
            <a:endParaRPr lang="es-ES_tradnl" sz="1200" dirty="0">
              <a:solidFill>
                <a:srgbClr val="003300"/>
              </a:solidFill>
            </a:endParaRPr>
          </a:p>
          <a:p>
            <a:r>
              <a:rPr lang="es-ES_tradnl" sz="3600" dirty="0">
                <a:solidFill>
                  <a:srgbClr val="003300"/>
                </a:solidFill>
              </a:rPr>
              <a:t>2. Eficiencia eléctrica</a:t>
            </a:r>
            <a:endParaRPr lang="es-ES" sz="3600" dirty="0">
              <a:solidFill>
                <a:srgbClr val="003300"/>
              </a:solidFill>
            </a:endParaRPr>
          </a:p>
        </p:txBody>
      </p:sp>
      <p:pic>
        <p:nvPicPr>
          <p:cNvPr id="6" name="Picture 2" descr="C:\Users\JM\Desktop\50 añ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2" y="332657"/>
            <a:ext cx="1440158" cy="96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8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2" presetClass="entr" presetSubtype="4"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UUExQVFhUXGBsZGRgYGB0YHRwZHxoXGhgdHRcYHCggGRwlGxgXITEiJSkrLi4uGCAzODMsNygtLisBCgoKDg0OGhAQGy0kHyQsLCwsLCwsLTYsLCwvNywsLCwsLSwsLCwsLC8sLCwsLCwsLCwsLCwsLCwsLCwsLCwsLP/AABEIAMkA+gMBIgACEQEDEQH/xAAcAAEAAgIDAQAAAAAAAAAAAAAABQYEBwECAwj/xABEEAACAQIEAwYEAggDBgcBAAABAhEAAwQSITEFBkETIlFhcYEykaGxBxQjQlJyksHR8IKy4SRiY6LC8RUXM0NTc5MW/8QAGgEBAAIDAQAAAAAAAAAAAAAAAAIDAQQFBv/EACsRAAICAQQBBAEEAgMAAAAAAAABAgMRBBIhMQUTIkFRYSNxgcEykQYUFf/aAAwDAQACEQMRAD8A3jSlKAUpSgFKUoBSlKAUpSgFKUoBSlKAUpSgFQPNPHThkAtp2l1vhXoP95j4fep41VOZMSq3QGiWgCSB7CdzqajJ4ROuKb5IPA8c4iTLlJOy5RHpP+tWDgXNIuP2V5ezu/8AKx8AehqBxvEhYuW1YgFzpIJn5bdakOM4POoZRJ3BG+3Q1UpSRfKEXwXQVzWFwa+Xs22bcrr5nafes2r0arFKUoBSlKAUpSgFKUoBSlKAUpSgFKUoBSlKAUpSgFKUoBSlYt3iNpbi2muILjglULAMwG5C7mJoDKpXANc0ApSlAKp3N9i2bqM6oWUZgzbKRrP2q4Gq9zPgQ0OwlV30n3g9NqhPotpaUuSr4Xidu61uHRzJHd3Hh9J1q0YxQFDTlC6nTpt/fpVe4detEEAZcp02FZz8btMMoecrBW6iW0g+O/tBPSq4rJfOSTLTwk/ok0jTb3NZledqIEbdI8K9KvRqN5YpSlDApSlAKUpQClKUApSlAKUpQClKUApSlAKUpQClKUANa5/Ffltrqfm7RK3rIlGXQgrJGv8Af1rY1Uz8UuJvZwb5DlzAgmVGw/3pn2FAZX4b8ynH4JLzQLgJS4BtnEajyIKn3q0TWoPwT4oUCYcCRcR3JldMhAEAGdc2uYdBr0rY/G+Ldn3BIJBOeJCiR0O7GdB86rtsjVFzk+EZjFyeESt28qiWYKPEmPvS1eVhKsGHiDP2rXR5etY0l2wwv6/HeuFjPWNdPYRVc4xyxgMPiEtd7B4hxmQ2LpBIkgQD5jbStFeSWM7JY+8FvovrKNy4rEKiM7GFUST4Ab1rPF84WRcvMhdUuQT2hkNHdORR8JJAO8aHbUVHYy7xG3bZDiTibMEEkAXFHiw3aPET7VFnlzF4hReKZu6ApdxJHQKJAA1n3Nb2nuqvWYvgqnCcfgmMXzhg2U5LTB41YhSPbvfyqNPELsWWBUpP6ISigSrKxII70hivWd+s1hWuUsa2nZBf3mQfaasnBuTWUTdKFpkAAFR18AS0ga+FbL9OPRBRsl2SnC+M3VCjOyuuUQR+jhjqSBt5ASfvV64ZjO0UyCrKYYeft0IIPvWqreN/2g2bZCOVuC4zQc1xAHBJ6jTSddavvLrm2wtHcgkjVv1iZLny0jzFR4ayYWU8MstK4rmoExSlKAUpSgFKUoBSlKAUpSgFKUoBSlcE0BzSvLt1mMwnwnX5V44niNq3rcuov7zAfehjKMulVnE894BDBxCsfBAz/wCUGvH/APvsMdVW+w8rTD7xQh6sPstla3/GpyMLpPwtqFUjdd2Oo9qmP/MLDbZbvuFH/XVC50xV7HrehVgtFkMpBFuF1Lk5VJbMetDHr1/aMP8AAuyTjiSNsKSNPF1G/X1q+c+22Vg+U5dZcKWyyI6bQROseulVj8MsH+RvvcvtbVTYFsZWDHNmDGRPhFbCfmjCujhXDHKRlKtB0OkkRrVV1asi4ssr1UISTTRVuWuZOxF4XOzBsrMTlU2oBW4DroQZPgTHrp/mrm/81xBsYJA0W2p0yqoga+OrH1apLjeF7e0z3QbLoQpXcFc0hROokE/KoO1wM3Ua4RlQKSD5AwfkTUKHJxw1hounKMnlPJY8HzsRdtmGykr2gc5gFACkjyAE+e1bKwfFP2CzzDBtgRpBUTsd58vl89WQWWCAVB01gx19q2L+HN10JB0XMmUE9dQY12iKp1DhTF2pL+Pktpk37GbC41z1g8PAL9o86rbGbKRvJ2FYNr8RLFxSVR1WcpLZRqdtA0++1an41eDYi8bcZTcfL6ZjHzEV64eyxEyVbpBjX23FdGunfFP7NSeo2syONY0NjDeto2UmCw/a6fDOn3BreHJTXWto96JyATsP92PVSK0xg7jblSSNGAHhpMAbRGtWrgLpbFyybznuo1susEjvKFldCQuUSD4Vi+Eqa3KPPBCuatms8G6FuA7EGu9a45axDC6IJ1rYllpArlaHyC1MnHGGjcvodTPSlKV0zXFKUoBSlKAUpSgFKVwaATXjisWltS1x1RRuWYKPmTUPj+MN2z2UhcqKxbc94sBC7QMpqvcV4OtxYv3rt4bEM+UQddrYURQrlP6JPinPtm3ItW72Ib/hW2y/xkQR6TVK41z7jroI/KGza0zSHmAZg3CFAB2OmoJrKxOBwizmb+LE3D97lUjmjG27dxRh2ABHeIuM2vhLMYqOTSunbjv/AES1/mG6yEFxbn/41iPSCo+9Y+EsW3+CziMY/UtISfQT9YqV5KwWFu2u0uBHuBiDmaQPDuzHzq7WHWIUrA6LED2G1SSZVXXOay2VXA8Cxr7CxhU8EUM0e39a8LnJmMuXGGZGUHS5ed7hbz7JIC+hatj2bIUTcMeX97148S4/ZsLmuOqLtLkKPbqflUHLPRtR00FzIqeB/Du6INzFnQzlt2kRT5frEj3qVfkiydS7z5Ko/wCmoLiv4s4ZZFs3Lh/4aBR/Fcj6CstMa+JsJdkhbiBwCSx1EwdQPpVcoWS6eBZGmKy45PbF8q4S3AIuNMnRxI9o666eVYdzgGF3BvDpErO/RSNR5zppVextshjr1HgN58PasMEz/rWu9NZ8TZzLNZpYvDqJzi/AUS211HZgpCkOgB709ZMitXcGwxv4hbYH60e0/wBKvKudvGep6KSNJjoKxPwq4cO/iG2UaHzrZohKPEnk2vHzrnKUq1hccfksuOwQs9wAXLOUZ7NwZhI6oxk2z6beFVXmWbSnsLgyspI1/SKDIIIHwkZTtuCD1qX4dzL2+dyqhe1KLqe8BEtJEddqjOYcMG7YKPg+HXyBPtrUnpapT3NHW9WSWCo4Oxm+GYBA8N9vtU5wi3BZLrZFYiSRMDSSMupqH4czsezCMzMRlC6xHU+VWW1ytimIM2lHgXk+4UH710ILg1JnthrwZmS2ezznXNcKDT9o9YOo3qbtE91WW1FtSgNvUMQW7+bZtHifAxVdxfDL9lpLIZ9QAT5xoJ61ncIxZh1uFc9uQcpzLBPQjfY/SqPI2bKJP5xgs0UHK1L4Llym+a+R4Ctl2PhFaR5F5iHaXCi5iInMwXx2iSdvCtjcO5tllW5bVQxC5g8wSYGhUfSuB4zSWVTlKS4Z0tXZGcuC20rzF9SYkT4TXctXZUk+jTwc0rotwHau00TT6BzSuJpNZBzSuJrmgFcGuaGgKNzDgLj4q6UDkCyrxK6kFlyqWBjbb18ageFWLeMyi07ElM/eCiACAZhNwSBFWnmfjBw2ItZlPZ3EcZwJCspVlU+Z79a95P4+MOwZ0ydo90EkQVts5e2SPkI3gyawyDMh+FXPzf5X9ILhXMp7RgrIN2zAiAJAI8xVX/EblDEWwLgU3VX4irM5A8SG1jzHvFW3Hc72rWPskMHXJcS466hA+QjXr3kEjzqQ4lzThrX6W5ftldxlYMW8go3rPBngoH4chTbdWBkEHcjT2NXfh18Wr6jXs7oywSSA4kgidpE/w+dUvlPmQXr3ZC0qLmuFCPiCM5ZUMdFBA9quWOwpe2QphhDKfBgZX6j6mrVzEi0Wa6FGrtA9co9J3Pzqt81ct/nEdEhFIV1ZlIC3VOUkCJIa2xBMfqLU1wjHC9aRxuQJHUGNQfOswtUcGu+zRjW+GWPiuX8W46IOwtz+80uR5itncGFt8LZKqEU21K2wTcKqRIEtmn1gVnPyvgzdN04a0XJkkrInxynuz5xUllAEAADwGg+QqOMEbPcsFM4tbyjqD4eHlp5fWaikGsVP8yFQdSAdNP8ASq72onrUWeb1Mf1WTmL4WVwzXBuB95FRnMV8YDha2lMXLgj57n5VKtxXt7K4dFOZoEmNwZmQTpAPSqJztjTjeIJZXVQwQD37x+Un2rMXwd3xygk9n4Jjg1jssLZTvA5MxBAIl++dteoFQvOGdWDm4Cl1mIRTqpELqPOKsOOugbSB4ST6bnwqk4vBm/iXHaqsa96dBAnSKWNxSeTqxw8mdw5yiTmiQCxHXy9KmbOKdTbdHzq8ArsfOAeoj71FcvWZ7W0xDAKEBEwd40IB28ayeADU2z+qxK+Whn+fzrerXCaNOx8tFkv42R3lIgxrp7a9DUVgwga80hQ0DKOgA3HvU9wTlr8wjdrcYJ0iJmSTqRECqrxtLVi66KzNl8Y1+QrleR1cLM6eP+S7NzQ1uD9WXR1wHCUvPlUhbk6EA/XKKseAs4uwVzN24Rgy5ZziOh0OhBI7wHrUdyS4tJiMS3/t2yF/ffuD7n5VIcvYq/cbs0bKCZJAg+JJbeAPtVNcdq7ZydT5G52ZXX4XJcV432ZzSUZh1RgdTJHeWrJwHHPdRi7E6xtGkelauw/HGa45tsuVZJuuoMKN27wIUabAUwP4o2g+VjcKnTtMqoPI5EjT1mufd42dcXKmT+8ZOvp9TbbH9ZJfX3/JuWwcoAHQRXt+ZNYPC3S7bRxclWUEMDofPWsl8P4XD7gf0rWp/wC1Gv2NL8ZRc9uTouN7NZutp1J2msl8WIJGp6CotMKb9sBtJg9Rr6g12xWDKKWIUga6MR1rFGq1Uady5XPPD/sw4e/BK2MQDvoayKicNZbSBoOs1K11PGam26rdYsfT+yE4pPg5pSldMgU78VsMW4e7rvaZX2B0nKdD5N9K0HieKnQ5bf8AAvTL4DrlPzr6g4zghesXbR/9xGX5ggV8m4m2ykqwgqSGHgRII9oNYbwQk8Hve4jI1RDt+10Yzs3XSse9i0KkG0Jk6hnHmNCT0isVv7+33FeLNWMjJncr4rs8TbaYGYfI1unDXvlWgbTwwPga23wjjAZFPiBV1b4wGWbgVzJiLlrZX/SJ7znA9Gk/41qeuMBuRVFx2Ng2rinvW3EehiR6SFP+GrBi+JYd1+IAnzrMkal84w+SWu31VSzEBRuT4VXkxT4x4skW0SR2h+IzEhR/Xyqp8ZxoLsqOzIG0BO8fYVJcAxpWyLFs21UEsC94hpJlgP0cHU1Vuy8Gk79/D4/ssfDOE4XUgi6wOrMc2vXyqg38ALGLuqjZrVzvI2+xOZZ8RNWTCjsrHYI1vKCwJ7QljmEsZFvbvxMdKpHGeZnUphbVpQthiinMXZjqp6DeT0qMkZ9P1IyhBfBe+AYfJbuXTue4v/Uarh5btrcN1C6vrqG8RB+hNRg4vj7dlW7FjaaWBUg7nWQFJG3WuuB5uRh+md0PgEzz7iKnFpLB0NNT6VaiTR4SDq124ZgfENyYHTxqucU4VctvccLIMamJge/lUza5kwrkDtiNVPftlRoQfiEgbdazsSyDKzqblsgnuwQRlYAg7ETFZk+MoubaRQMBiWFwMjQwjQ6VdOHYbtGDgQTJP70H6aVSLWHDYjIhBn1Gs+db55X5Vt28NNxFJCkllYzESfCpVXOPGDEqVNZ6NeYjmp8KotK5HdmPMk+U9Kp/5k3bhYmZ1nzqP4hjmvXGuMdXM/0HlA09q9+H3Qo1mfStOVMPUlYlyydk5KnYiwW8SxQWh8JbMR4tqB8gT86sWJxn5fCdja1xOKGUxulnZvQudPQGq5bxdhLSXO9nlgZmCQFI3G+smsT/AMeFuXQh7z6Buieft0FZrh7ss5tGnbs3SXCJvijJatrhFIJ0fENvJ0yp9tPP1qKbCK7aBY8CFK/Md4Hz1qPsWWYTnOYySTrPTWd5IJrPsJdQqe6wBGaNCROunpWx2dMvv4e83flFNi+oWwh6AsVLE6jUkiZ0/wC1bbFyVDDVSJBGojeZHStEX7DXBcdUYovxEAkCf2j096vPAOczbwaWRazFVKZi8aaxplOwIrlazx9Njcs4/YxPVRoWbHhF6t3c4DLJBAIIB2O1cXHgd6QPMED6+dVXhvO/Z2bcWS3dAnNAIAiRp5VzxLn1XtkGwRsfjB2YHw8vrXCXh91Tk5tS+vgh/wCtpt+3cW/DO2YQTE1K1XOXuP8Abu1tbTrkEliRAnYeMnX5VZK7niNJLT0JSk3nnn4/Bb60LvdDo5pXE1zXVBwa+avxPwKW+IYgWyCrNmMdGYS6/OfnW7efOafyNpSqh3ckAMYAAGraDXUjSvnt8RdxRe42ZyzFgY8T8RPSd9dtBUZLKIWdEG6a/wB77/cGvBl/v12qVvYRl3EHwPzH2H8VR11dYH99RWEVow7og1Y+DcSi2BOxqAvCRXFi8RU4vDJrkuo4gXYCdFGb32H8/nXY4mP7/wBaiOAqWBjdjpJA0UTuYHQ13v4iP7/0NQlLLOVqIerd+EZYvSxnNMaQCdZ8ztXlhuM9m75ssACJE+tQ74g5hl38tPsBWRdum4QHM+G32FRRYtMs8/JbrHFEa3nBsmROXLB+XtVKwaul3tSRnksAdSSZ1iR41n2BCwNt46f60u4ZTq0k+NTNrT6VV5z8nqnMWKVVQNCIAq91ZgeZGtYJtC+5LaudSQAvzA0mslcNHVo8DWRh8PDhgI01rJt4IPE8JZDHlInY+XrXvwfiT2JRpay/xqN1P7a+DD5HUGrDdOlYRwQ7TNGkbef/AGoMGDw+0qYsSwEQQ5BKsIzAwNSG0j11itvcL5zLYK+tzIXNm52YtgyTkOhBJjca1qL8lnuFF3t6rG+U96APJp/iqxcO5W3dj3n0QxBV9SRGoIJIG+hqDlh9klHPwUSygNZ62qxsZiQ1wkCPUzJk+Hy9q5XEVIwZfMVzLZw1sfs3Lh9WuFR/y2hUNZrP5iaWtD9mxbHzBY/5qwLNZZgnrAXQEkRER5D+s1L4WzPeVmIG8wPoBNVvDEk6SfarbyqC9xLRWM1y2JmZBYCjlti39GMZZsDBWDYREjQCSP2p+KfEHUekVTeKYj8q122BIzlQTO36ug3JBGlbAxeYmG/VkfWtbfiMhGIGUGXCD3ZEHzMfevOeJvdt893zyb3kdNCdMYyR5cI4+5a3bdbnYr3ZVRcKLJk5VOupmJJ9a2r/AOXva2wRiAVYAghDqNx+tVa5a5TtvYzOzC0hyKEOQ3HGjuTGozSFHh9b3yUz2bj4S45uBVF20zbhCcrKfQx/FXTr1GmsudMf8kciXi6n+pKJN8v8HGGQjMXZjmZzuToPkIqWriK5roJJLCNiEFBbV0QnF+N9k2S2q3LkSVLhSAduhP0qv8R50xNoZmwoUeOYv9gKof4nmeJXfJU/yg1H4HmO/aIAcsIAIbXQtLQdxIAGlV7+cHOnq2puPRm84czJxAKLqRlBAKEjQ7gyT9qxeX+Pfk0ZLdtSrbhtZEQAZmR1j1rP/wDFMHif/Wtm1cOuZNASWyoJA7qgbyNYqJxuGsi66LfBVDGbITmPWAsiB4zrUslFl9vaeUR2MtWr983Lva2wxk9mQ4Go2S4NBvttpUieSbF2BhL+cmDFzulVXxjckkDbfw1rxZMON7l1v3UVfqzn7V4NxDDoyjJc1Oha51/wICPnTJGGotfBCcW5buWma2WTMN9ffSBUaOWsURmFlyp/WA0PvtVvx9y1cB76gz8Qzk/88E1D43EW4Azu0CBJ0HoCNKGxXqLPkiBiSiBShEaGYGvXr41hYjHk+HzrtiSnQVhO/lWUkbkIRbzgy8JZa7JmAPvUpgcMFXXfWT5CsXg9zTJHnUzbwhfKq9dT6LoPmdaGwkjHCsO8GIJ1idq72ncMCSWHma7X7bruFH1r2sJpWTJkBZIqx8J5Xu3VztFu3vmaZI8QorL5K5fLzfdQVXRAdi07kdQPv6VfsHhyFbPBLb+Y6Vy9Xr9j2Q7N2jTJrdIpV3kQRC4gZvBkgT6gn7VWeLcLuYdyl1YO48CPEHqKvfFbrpei33p+IT8j6168QwZxVg23WHjNbJI0b18GgitbT+QmpLe8pltuli17ezVmDu9jiEu6QTlY+AOgPptPoK2FhcfZKC4w7y7L4kkQR0PQz51r/EYeZUyNYPiNdRUtwHh7QzKVybQ9wKJ0M5cpJ6bRtXadam8nPVjgsGt7852nxP3NchTW0cRaUTmuWADuFss/1uHL9Kh8Ny2124PyuHu3mkEEqFQGdCSoyqPUirdhXuKbzEpGIZSIKhFPsiisKwe8PUfet7/iVyrYwnBSzWbT4qbYfEZAHLtcBuNmiY3Anoa0KuhmosEpg7m87VceTX/2iy4+EXUAPowJj0qgIDMedXnl7GgGyD+qysfSVmoWrdXJfhmYvlG3sagPeE96TWsuc708RS3Goe2R/gtjT51tMYUDQaL18h1OvlWk+Z8UzYwYsAxnzqIMQHJieuhUHwkeNeY/4/Buc5fXB0NbP2pG5eWwv5ayhEqbKOZ6sQG+5NSXDrccQt//AE3Z9M1qPqaqHL/MthLHZX3KoO9ZcKxzJJKjugwy/DB8KuvJua8XxTKyq4W3azCCbaySxHTMzH+EVLx+huhr5TkuE3z+5VZbF1pItVKUr1JqFW5x5NtY1c2iXgO7cA98rD9Zft0rSfH+FXsI+XEW2TUAPBKNqfheIPTTfyr6Vryv2FdSrKGU6EESCPMGoSgnya1ulhZz0z5hsOJH+H/Ma4tHf94/etycf/CnB3gWsA4e5uOzPcnpNs6AT+zFaV4lhr2EutZvrlYHY9fNTsQehqvDXZoW6OaXB7XDUbjlJZSBMGTWT+bU+R86xr1ymSiqEoPoxsZiyATlHzqKvY0nYCsrHNIipHkjle5xDFLYtwo+K45juIN2gnUyQAB1I6TVkUdWiuO3OCH4fwzEYlstizcut1FtC0TtMDTY7+Bq38M/B7il3U2ktD/i3APomY/St2/hxyEOFi/+lN1rrDWMoCLmyDLJ73eYk+dWHmbiv5XC3r+XN2algsxJ2AnpqRUzaR80cQ5Zu8PxBs3sucJmlSSpBkKQSAYJkajcGsvC3GUsQQBAUaSYG/1rz4xzBdx1579/Ln7qwogKgYlVHXSW311qPW65U94xJGw8aiZMtyHcAyRuZP8ASsrCYfMyqu7EKPUmB9aiLKwZDGfWrbyTZz4u1PQlv4QSPqBVds9kHL6JwjukkbLDph7du0OigADy3P8AfjWThHLjQEddarmOcvef1Cj0gfzJq4LaChY0gR6ivKP3ttnYl7IpFabDtbxDORIJB9NIP0rvicYrOGQ7ERG0b/OZqV4qdJMbVUeHGQKis8/gkuUmVXm+x2eKvgdWLD/EM33atpco8q4C9hrV1Fe4rLPfcjvTDAqpAkMCPatX8+POLvAbgKPcIv8AOt9cD4Zaw9lbVlQiDWBJ1OrHU9Sa9bp2/Tj+xxLUtzOuF5ewtvVMPaB8cgJ+ZE1IqgGg0rtSriBE808DTG4W7hrhhbixI3VgQVYejAH2r5I5g4U+FxN7DPq1pykxGaD3WA6BhB96+zTVA/E/8OrfEbZuWgiYtdVeAM+gGRz12EHp6E0B84XFh5neCOp1A/nUxwYHtAoDbEn2H86yBwp7TtavW2t3V1ysIMdY6GDrI0IOle2DxwSSO80EQsNvIEkaD50wYLbiOcbrYbsMoDRla4CcxTwjoSNCevvWzsPyJhWwaYe7bBA75IYyLhVQ7K+4BjbYjpWuORuTbuMNu68JaVibni2uiqPMbn/tW81FV1U11JqtYzySbb7KvwfkDA4cAJaLQZ/SMzif3Scv0qzqsaCu1KsMClKUApSlAcRUNzPyxh8dbNu/bDaEK8d5J6q38tj1FTVKA+eePfhNjrDE2AMRa6FSFePAox+xNVe7ytxHNlGBxf8A+Lx/FEfWvq6uKjtRFwi+0fNfDvwl4pegtat2VP8A8lwSPVUzH2+1b15N5WtYHD2rSqhuKsPdCBWdjBYk7wSBpPQeFT9c1lLBlJLoVFc0cK/NYW7YBym4sA7gEEMs+UgVK0rJk+XuK8JuYa6UvWyjyJBG47wBB6gkGD1ioWz8I3Op0962J+NBujHjOoCG0nZsBuFYlgT1IJPsRWvMOx7ygbMdem81EydgNddPIVb+QrkYu355h81MVV8Nbh9dTB1qS4fizbuI67owb5GYqu6O+tx/BZW8STNo8QwDC6WUTOvvp/SrBZvzDMNl28+v9+dR97ilvIlzN3XAy+cia9Tfm3mGxGnvtXkG3BtHYaUoojlxbYm4ybW5InrlGhPz2rwwvD1t3IzaAknoVA118oqL4cl5HbJGUkx6Ez8prnnPifZWjbGl29uB+rb67/tRHpNbNNTsmor5Iznsjko3FsV2t67c/bdm9iZA+UCt5/hkrjh1jOSZDFZ6JmbIPTLEeRFa9/CngVjFXbzX1S4LaqFttr8RPey+Ayx7mt020AAAAAAgAaADpXqYx2rBxZPLyd6UpUzArgiuaUBiY7hlm8IvWrdwDYOoaPSRpWNhOW8Hajs8Lh0jbLaQfWKlKUB1VANAIrtSlAKUpQClKUApSlAKUpQClKUApSlAKUpQGj/x0S8MZYcgmx2UL4Z8z9r75Tb+QrXfaxpHWP79RrX09zLwC1jbJtXQd5Vh8St0YfXTqCRWiud+RL+CGdouWSY7RARHhnU/CfDUj00FRZkqV25J/pXthLnSsNmjTrXpw8d8E7dPWhkuvAePKii1eGa1MqR8Vs+I8vLzq5YbidgooGJtwp/WMd3wKk+FapZ9YruD4a1oX+Prtlno2a9VKCx2bD4lzbYsgiz+ludDsg9+vtVBxeKa9cLu0sx1b/TwHhXXCWGu3rdlIz3GCqCQozHbU7Vs3DfhBDWy2KJXTtFFuD5hGzaA+JBP8r9PpYUr2ldt0p9l65V4FhsNaU4dF76JmuAd64AvdZj5yT71OV5YawqKqKAqqAqgbAAQAPQV61tFApSlAKUpQClKUApSlAKUpQClKUApSlAKUpQClKUApSlAKUpQCvO9aDAhgCCIIIkEeBB3FelKA1BzR+D2Zi+DuLEki1d0ieiuBt5Ee9UTiHI/EbXxYO6Y6pluf5Ca+maCsYB8qpy3j5P+x4ok7DsnHzJEVM8D5D4ozEnCMoaNbjogHsWzdegr6SrgUM5Kpyfydaw1qy12zZOKQHNdCgmSZgMROggT5VawKCuayYFKUoBSlKAUpSgFKUoBSlKAUpSgFKUoD//Z"/>
          <p:cNvSpPr>
            <a:spLocks noChangeAspect="1" noChangeArrowheads="1"/>
          </p:cNvSpPr>
          <p:nvPr/>
        </p:nvSpPr>
        <p:spPr bwMode="auto">
          <a:xfrm>
            <a:off x="1712956" y="9441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098" name="Picture 2" descr="C:\Users\JM\Desktop\50 añ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0" y="1917954"/>
            <a:ext cx="5944158" cy="3962772"/>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contenido"/>
          <p:cNvSpPr>
            <a:spLocks noGrp="1"/>
          </p:cNvSpPr>
          <p:nvPr>
            <p:ph idx="1"/>
          </p:nvPr>
        </p:nvSpPr>
        <p:spPr>
          <a:xfrm>
            <a:off x="2423592" y="586746"/>
            <a:ext cx="7469634" cy="1324362"/>
          </a:xfrm>
        </p:spPr>
        <p:txBody>
          <a:bodyPr>
            <a:noAutofit/>
          </a:bodyPr>
          <a:lstStyle/>
          <a:p>
            <a:pPr algn="ctr"/>
            <a:r>
              <a:rPr lang="es-ES_tradnl" sz="4800" dirty="0">
                <a:solidFill>
                  <a:srgbClr val="003300"/>
                </a:solidFill>
              </a:rPr>
              <a:t>MUCHAS GRACIAS</a:t>
            </a:r>
            <a:endParaRPr lang="es-ES" sz="4800" dirty="0">
              <a:solidFill>
                <a:srgbClr val="003300"/>
              </a:solidFill>
            </a:endParaRPr>
          </a:p>
        </p:txBody>
      </p:sp>
    </p:spTree>
    <p:extLst>
      <p:ext uri="{BB962C8B-B14F-4D97-AF65-F5344CB8AC3E}">
        <p14:creationId xmlns:p14="http://schemas.microsoft.com/office/powerpoint/2010/main" val="13924913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16374" y="2060848"/>
            <a:ext cx="7993632" cy="1143000"/>
          </a:xfrm>
        </p:spPr>
        <p:txBody>
          <a:bodyPr rtlCol="0">
            <a:noAutofit/>
          </a:bodyPr>
          <a:lstStyle/>
          <a:p>
            <a:pPr algn="l">
              <a:defRPr/>
            </a:pPr>
            <a:br>
              <a:rPr lang="es-ES_tradnl" sz="4800" dirty="0">
                <a:solidFill>
                  <a:srgbClr val="003300"/>
                </a:solidFill>
                <a:latin typeface="+mn-lt"/>
                <a:ea typeface="+mn-ea"/>
                <a:cs typeface="+mn-cs"/>
              </a:rPr>
            </a:br>
            <a:r>
              <a:rPr lang="es-ES_tradnl" sz="4800" dirty="0">
                <a:solidFill>
                  <a:srgbClr val="003300"/>
                </a:solidFill>
                <a:latin typeface="+mn-lt"/>
                <a:ea typeface="+mn-ea"/>
                <a:cs typeface="+mn-cs"/>
              </a:rPr>
              <a:t>	</a:t>
            </a:r>
            <a:r>
              <a:rPr lang="es-ES_tradnl" sz="3600" dirty="0">
                <a:solidFill>
                  <a:srgbClr val="003300"/>
                </a:solidFill>
                <a:latin typeface="+mn-lt"/>
                <a:ea typeface="+mn-ea"/>
                <a:cs typeface="+mn-cs"/>
              </a:rPr>
              <a:t>	</a:t>
            </a:r>
            <a:br>
              <a:rPr lang="es-ES_tradnl" sz="3600" b="1" dirty="0">
                <a:solidFill>
                  <a:srgbClr val="003300"/>
                </a:solidFill>
                <a:latin typeface="+mn-lt"/>
                <a:ea typeface="+mn-ea"/>
                <a:cs typeface="+mn-cs"/>
              </a:rPr>
            </a:br>
            <a:r>
              <a:rPr lang="es-ES_tradnl" sz="3600" b="1" dirty="0">
                <a:solidFill>
                  <a:srgbClr val="003300"/>
                </a:solidFill>
                <a:latin typeface="+mn-lt"/>
                <a:ea typeface="+mn-ea"/>
                <a:cs typeface="+mn-cs"/>
              </a:rPr>
              <a:t>                                               </a:t>
            </a:r>
            <a:br>
              <a:rPr lang="es-ES_tradnl" sz="3600" b="1" dirty="0">
                <a:solidFill>
                  <a:srgbClr val="C00000"/>
                </a:solidFill>
                <a:latin typeface="+mn-lt"/>
                <a:ea typeface="+mn-ea"/>
                <a:cs typeface="+mn-cs"/>
              </a:rPr>
            </a:br>
            <a:endParaRPr lang="es-ES" sz="3600" b="1" dirty="0">
              <a:solidFill>
                <a:srgbClr val="C00000"/>
              </a:solidFill>
              <a:latin typeface="+mn-lt"/>
              <a:ea typeface="+mn-ea"/>
              <a:cs typeface="+mn-cs"/>
            </a:endParaRPr>
          </a:p>
        </p:txBody>
      </p:sp>
      <p:graphicFrame>
        <p:nvGraphicFramePr>
          <p:cNvPr id="4" name="3 Tabla"/>
          <p:cNvGraphicFramePr>
            <a:graphicFrameLocks noGrp="1"/>
          </p:cNvGraphicFramePr>
          <p:nvPr/>
        </p:nvGraphicFramePr>
        <p:xfrm>
          <a:off x="2423592" y="1915663"/>
          <a:ext cx="7200800" cy="3627120"/>
        </p:xfrm>
        <a:graphic>
          <a:graphicData uri="http://schemas.openxmlformats.org/drawingml/2006/table">
            <a:tbl>
              <a:tblPr firstRow="1" bandRow="1">
                <a:tableStyleId>{C083E6E3-FA7D-4D7B-A595-EF9225AFEA82}</a:tableStyleId>
              </a:tblPr>
              <a:tblGrid>
                <a:gridCol w="4176464">
                  <a:extLst>
                    <a:ext uri="{9D8B030D-6E8A-4147-A177-3AD203B41FA5}">
                      <a16:colId xmlns:a16="http://schemas.microsoft.com/office/drawing/2014/main" val="20000"/>
                    </a:ext>
                  </a:extLst>
                </a:gridCol>
                <a:gridCol w="1626122">
                  <a:extLst>
                    <a:ext uri="{9D8B030D-6E8A-4147-A177-3AD203B41FA5}">
                      <a16:colId xmlns:a16="http://schemas.microsoft.com/office/drawing/2014/main" val="20001"/>
                    </a:ext>
                  </a:extLst>
                </a:gridCol>
                <a:gridCol w="1398214">
                  <a:extLst>
                    <a:ext uri="{9D8B030D-6E8A-4147-A177-3AD203B41FA5}">
                      <a16:colId xmlns:a16="http://schemas.microsoft.com/office/drawing/2014/main" val="20002"/>
                    </a:ext>
                  </a:extLst>
                </a:gridCol>
              </a:tblGrid>
              <a:tr h="473195">
                <a:tc>
                  <a:txBody>
                    <a:bodyPr/>
                    <a:lstStyle/>
                    <a:p>
                      <a:endParaRPr lang="es-ES" sz="2800" b="0" dirty="0"/>
                    </a:p>
                  </a:txBody>
                  <a:tcPr/>
                </a:tc>
                <a:tc>
                  <a:txBody>
                    <a:bodyPr/>
                    <a:lstStyle/>
                    <a:p>
                      <a:pPr algn="ctr"/>
                      <a:r>
                        <a:rPr lang="es-ES_tradnl" sz="2800" b="0" dirty="0"/>
                        <a:t>Ahorro €</a:t>
                      </a:r>
                      <a:endParaRPr lang="es-ES" sz="2800" b="0" dirty="0"/>
                    </a:p>
                  </a:txBody>
                  <a:tcPr/>
                </a:tc>
                <a:tc>
                  <a:txBody>
                    <a:bodyPr/>
                    <a:lstStyle/>
                    <a:p>
                      <a:pPr algn="ctr"/>
                      <a:r>
                        <a:rPr lang="es-ES_tradnl" sz="2800" b="0" dirty="0"/>
                        <a:t>%</a:t>
                      </a:r>
                      <a:endParaRPr lang="es-ES" sz="2800" b="0" dirty="0"/>
                    </a:p>
                  </a:txBody>
                  <a:tcPr/>
                </a:tc>
                <a:extLst>
                  <a:ext uri="{0D108BD9-81ED-4DB2-BD59-A6C34878D82A}">
                    <a16:rowId xmlns:a16="http://schemas.microsoft.com/office/drawing/2014/main" val="10000"/>
                  </a:ext>
                </a:extLst>
              </a:tr>
              <a:tr h="473195">
                <a:tc>
                  <a:txBody>
                    <a:bodyPr/>
                    <a:lstStyle/>
                    <a:p>
                      <a:r>
                        <a:rPr lang="es-ES_tradnl" sz="2800" b="0" dirty="0"/>
                        <a:t>Contratación eléctrica</a:t>
                      </a:r>
                      <a:endParaRPr lang="es-ES" sz="2800" b="0" dirty="0"/>
                    </a:p>
                  </a:txBody>
                  <a:tcPr/>
                </a:tc>
                <a:tc>
                  <a:txBody>
                    <a:bodyPr/>
                    <a:lstStyle/>
                    <a:p>
                      <a:pPr algn="ctr"/>
                      <a:r>
                        <a:rPr lang="es-ES_tradnl" sz="2800" b="0" dirty="0"/>
                        <a:t>2425 €</a:t>
                      </a:r>
                      <a:endParaRPr lang="es-ES" sz="2800" b="0" dirty="0"/>
                    </a:p>
                  </a:txBody>
                  <a:tcPr/>
                </a:tc>
                <a:tc>
                  <a:txBody>
                    <a:bodyPr/>
                    <a:lstStyle/>
                    <a:p>
                      <a:pPr algn="ctr"/>
                      <a:r>
                        <a:rPr lang="es-ES_tradnl" sz="2800" b="0" dirty="0"/>
                        <a:t>13%</a:t>
                      </a:r>
                      <a:endParaRPr lang="es-ES" sz="2800" b="0" dirty="0"/>
                    </a:p>
                  </a:txBody>
                  <a:tcPr/>
                </a:tc>
                <a:extLst>
                  <a:ext uri="{0D108BD9-81ED-4DB2-BD59-A6C34878D82A}">
                    <a16:rowId xmlns:a16="http://schemas.microsoft.com/office/drawing/2014/main" val="10001"/>
                  </a:ext>
                </a:extLst>
              </a:tr>
              <a:tr h="473195">
                <a:tc>
                  <a:txBody>
                    <a:bodyPr/>
                    <a:lstStyle/>
                    <a:p>
                      <a:r>
                        <a:rPr lang="es-ES_tradnl" sz="2800" dirty="0"/>
                        <a:t>Facturación</a:t>
                      </a:r>
                      <a:r>
                        <a:rPr lang="es-ES_tradnl" sz="2800" baseline="0" dirty="0"/>
                        <a:t> (sanciones)</a:t>
                      </a:r>
                      <a:endParaRPr lang="es-ES" sz="2800" dirty="0"/>
                    </a:p>
                  </a:txBody>
                  <a:tcPr/>
                </a:tc>
                <a:tc>
                  <a:txBody>
                    <a:bodyPr/>
                    <a:lstStyle/>
                    <a:p>
                      <a:pPr algn="ctr"/>
                      <a:r>
                        <a:rPr lang="es-ES_tradnl" sz="2800" dirty="0"/>
                        <a:t>1989 €     </a:t>
                      </a:r>
                      <a:endParaRPr lang="es-ES" sz="2800" dirty="0"/>
                    </a:p>
                  </a:txBody>
                  <a:tcPr/>
                </a:tc>
                <a:tc>
                  <a:txBody>
                    <a:bodyPr/>
                    <a:lstStyle/>
                    <a:p>
                      <a:pPr algn="ctr"/>
                      <a:r>
                        <a:rPr lang="es-ES_tradnl" sz="2800" dirty="0"/>
                        <a:t>11%</a:t>
                      </a:r>
                      <a:endParaRPr lang="es-ES" sz="2800" dirty="0"/>
                    </a:p>
                  </a:txBody>
                  <a:tcPr/>
                </a:tc>
                <a:extLst>
                  <a:ext uri="{0D108BD9-81ED-4DB2-BD59-A6C34878D82A}">
                    <a16:rowId xmlns:a16="http://schemas.microsoft.com/office/drawing/2014/main" val="10002"/>
                  </a:ext>
                </a:extLst>
              </a:tr>
              <a:tr h="473195">
                <a:tc>
                  <a:txBody>
                    <a:bodyPr/>
                    <a:lstStyle/>
                    <a:p>
                      <a:r>
                        <a:rPr lang="es-ES_tradnl" sz="2800" dirty="0"/>
                        <a:t>Eficiencia eléctrica</a:t>
                      </a:r>
                      <a:endParaRPr lang="es-ES" sz="2800" dirty="0"/>
                    </a:p>
                  </a:txBody>
                  <a:tcPr/>
                </a:tc>
                <a:tc>
                  <a:txBody>
                    <a:bodyPr/>
                    <a:lstStyle/>
                    <a:p>
                      <a:pPr algn="ctr"/>
                      <a:r>
                        <a:rPr lang="es-ES_tradnl" sz="2800" dirty="0"/>
                        <a:t>3431 €</a:t>
                      </a:r>
                      <a:endParaRPr lang="es-ES" sz="2800" dirty="0"/>
                    </a:p>
                  </a:txBody>
                  <a:tcPr/>
                </a:tc>
                <a:tc>
                  <a:txBody>
                    <a:bodyPr/>
                    <a:lstStyle/>
                    <a:p>
                      <a:pPr algn="ctr"/>
                      <a:r>
                        <a:rPr lang="es-ES_tradnl" sz="2800" dirty="0"/>
                        <a:t>19%</a:t>
                      </a:r>
                      <a:endParaRPr lang="es-ES" sz="2800" dirty="0"/>
                    </a:p>
                  </a:txBody>
                  <a:tcPr/>
                </a:tc>
                <a:extLst>
                  <a:ext uri="{0D108BD9-81ED-4DB2-BD59-A6C34878D82A}">
                    <a16:rowId xmlns:a16="http://schemas.microsoft.com/office/drawing/2014/main" val="10003"/>
                  </a:ext>
                </a:extLst>
              </a:tr>
              <a:tr h="473195">
                <a:tc>
                  <a:txBody>
                    <a:bodyPr/>
                    <a:lstStyle/>
                    <a:p>
                      <a:r>
                        <a:rPr lang="es-ES_tradnl" sz="2800" dirty="0"/>
                        <a:t>Eficiencia hidráulica</a:t>
                      </a:r>
                      <a:endParaRPr lang="es-ES" sz="2800" dirty="0"/>
                    </a:p>
                  </a:txBody>
                  <a:tcPr/>
                </a:tc>
                <a:tc>
                  <a:txBody>
                    <a:bodyPr/>
                    <a:lstStyle/>
                    <a:p>
                      <a:pPr algn="ctr"/>
                      <a:r>
                        <a:rPr lang="es-ES_tradnl" sz="2800" dirty="0"/>
                        <a:t>1728 €</a:t>
                      </a:r>
                      <a:endParaRPr lang="es-ES" sz="2800" dirty="0"/>
                    </a:p>
                  </a:txBody>
                  <a:tcPr/>
                </a:tc>
                <a:tc>
                  <a:txBody>
                    <a:bodyPr/>
                    <a:lstStyle/>
                    <a:p>
                      <a:pPr algn="ctr"/>
                      <a:r>
                        <a:rPr lang="es-ES_tradnl" sz="2800" dirty="0"/>
                        <a:t>10%</a:t>
                      </a:r>
                      <a:endParaRPr lang="es-ES" sz="2800" dirty="0"/>
                    </a:p>
                  </a:txBody>
                  <a:tcPr/>
                </a:tc>
                <a:extLst>
                  <a:ext uri="{0D108BD9-81ED-4DB2-BD59-A6C34878D82A}">
                    <a16:rowId xmlns:a16="http://schemas.microsoft.com/office/drawing/2014/main" val="10004"/>
                  </a:ext>
                </a:extLst>
              </a:tr>
              <a:tr h="473195">
                <a:tc>
                  <a:txBody>
                    <a:bodyPr/>
                    <a:lstStyle/>
                    <a:p>
                      <a:r>
                        <a:rPr lang="es-ES_tradnl" sz="2800" dirty="0"/>
                        <a:t>Riego inteligente</a:t>
                      </a:r>
                      <a:endParaRPr lang="es-ES" sz="2800" dirty="0"/>
                    </a:p>
                  </a:txBody>
                  <a:tcPr/>
                </a:tc>
                <a:tc>
                  <a:txBody>
                    <a:bodyPr/>
                    <a:lstStyle/>
                    <a:p>
                      <a:pPr algn="ctr"/>
                      <a:r>
                        <a:rPr lang="es-ES_tradnl" sz="2800" dirty="0"/>
                        <a:t>1089 €</a:t>
                      </a:r>
                      <a:endParaRPr lang="es-ES" sz="2800" dirty="0"/>
                    </a:p>
                  </a:txBody>
                  <a:tcPr/>
                </a:tc>
                <a:tc>
                  <a:txBody>
                    <a:bodyPr/>
                    <a:lstStyle/>
                    <a:p>
                      <a:pPr algn="ctr"/>
                      <a:r>
                        <a:rPr lang="es-ES_tradnl" sz="2800" dirty="0"/>
                        <a:t>6%</a:t>
                      </a:r>
                      <a:endParaRPr lang="es-ES" sz="2800" dirty="0"/>
                    </a:p>
                  </a:txBody>
                  <a:tcPr/>
                </a:tc>
                <a:extLst>
                  <a:ext uri="{0D108BD9-81ED-4DB2-BD59-A6C34878D82A}">
                    <a16:rowId xmlns:a16="http://schemas.microsoft.com/office/drawing/2014/main" val="10005"/>
                  </a:ext>
                </a:extLst>
              </a:tr>
              <a:tr h="473195">
                <a:tc>
                  <a:txBody>
                    <a:bodyPr/>
                    <a:lstStyle/>
                    <a:p>
                      <a:r>
                        <a:rPr lang="es-ES_tradnl" sz="2800" dirty="0"/>
                        <a:t>TOTAL</a:t>
                      </a:r>
                      <a:endParaRPr lang="es-ES" sz="2800" dirty="0"/>
                    </a:p>
                  </a:txBody>
                  <a:tcPr/>
                </a:tc>
                <a:tc>
                  <a:txBody>
                    <a:bodyPr/>
                    <a:lstStyle/>
                    <a:p>
                      <a:pPr algn="ctr"/>
                      <a:r>
                        <a:rPr lang="es-ES_tradnl" sz="2800" b="1" dirty="0"/>
                        <a:t>10.662 €</a:t>
                      </a:r>
                      <a:endParaRPr lang="es-ES" sz="2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800" b="1" dirty="0">
                          <a:solidFill>
                            <a:srgbClr val="C00000"/>
                          </a:solidFill>
                        </a:rPr>
                        <a:t>59%</a:t>
                      </a:r>
                      <a:endParaRPr lang="es-ES" sz="2800" b="1" dirty="0"/>
                    </a:p>
                  </a:txBody>
                  <a:tcPr/>
                </a:tc>
                <a:extLst>
                  <a:ext uri="{0D108BD9-81ED-4DB2-BD59-A6C34878D82A}">
                    <a16:rowId xmlns:a16="http://schemas.microsoft.com/office/drawing/2014/main" val="10006"/>
                  </a:ext>
                </a:extLst>
              </a:tr>
            </a:tbl>
          </a:graphicData>
        </a:graphic>
      </p:graphicFrame>
      <p:sp>
        <p:nvSpPr>
          <p:cNvPr id="6" name="5 Rectángulo"/>
          <p:cNvSpPr/>
          <p:nvPr/>
        </p:nvSpPr>
        <p:spPr>
          <a:xfrm>
            <a:off x="4655840" y="1066086"/>
            <a:ext cx="2949228" cy="830997"/>
          </a:xfrm>
          <a:prstGeom prst="rect">
            <a:avLst/>
          </a:prstGeom>
        </p:spPr>
        <p:txBody>
          <a:bodyPr wrap="square">
            <a:spAutoFit/>
          </a:bodyPr>
          <a:lstStyle/>
          <a:p>
            <a:r>
              <a:rPr lang="es-ES_tradnl" sz="4800" dirty="0">
                <a:solidFill>
                  <a:srgbClr val="003300"/>
                </a:solidFill>
                <a:ea typeface="+mj-ea"/>
                <a:cs typeface="+mj-cs"/>
              </a:rPr>
              <a:t>Resumen</a:t>
            </a:r>
            <a:endParaRPr lang="es-ES" dirty="0"/>
          </a:p>
        </p:txBody>
      </p:sp>
      <p:pic>
        <p:nvPicPr>
          <p:cNvPr id="7" name="Picture 2" descr="C:\Users\JM\Desktop\50 añ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4312" y="332657"/>
            <a:ext cx="1440158" cy="96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1607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6115A9-66B3-BD46-968D-7ABCE8C9D710}"/>
              </a:ext>
            </a:extLst>
          </p:cNvPr>
          <p:cNvSpPr>
            <a:spLocks noGrp="1"/>
          </p:cNvSpPr>
          <p:nvPr>
            <p:ph type="title"/>
          </p:nvPr>
        </p:nvSpPr>
        <p:spPr/>
        <p:txBody>
          <a:bodyPr/>
          <a:lstStyle/>
          <a:p>
            <a:endParaRPr lang="es-ES"/>
          </a:p>
        </p:txBody>
      </p:sp>
      <p:sp>
        <p:nvSpPr>
          <p:cNvPr id="3" name="Marcador de texto 2">
            <a:extLst>
              <a:ext uri="{FF2B5EF4-FFF2-40B4-BE49-F238E27FC236}">
                <a16:creationId xmlns:a16="http://schemas.microsoft.com/office/drawing/2014/main" id="{66AA2498-D010-2BCC-FF18-E8C9E274FE7B}"/>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179678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5603" y="1048623"/>
            <a:ext cx="3810000" cy="1243930"/>
          </a:xfrm>
          <a:prstGeom prst="rect">
            <a:avLst/>
          </a:prstGeom>
        </p:spPr>
        <p:txBody>
          <a:bodyPr vert="horz" wrap="square" lIns="0" tIns="12700" rIns="0" bIns="0" rtlCol="0">
            <a:spAutoFit/>
          </a:bodyPr>
          <a:lstStyle/>
          <a:p>
            <a:pPr marL="12700">
              <a:spcBef>
                <a:spcPts val="100"/>
              </a:spcBef>
            </a:pPr>
            <a:r>
              <a:rPr lang="es-ES" sz="4400" dirty="0"/>
              <a:t>Bomba</a:t>
            </a:r>
            <a:br>
              <a:rPr lang="es-ES" sz="3600" spc="75" dirty="0"/>
            </a:br>
            <a:endParaRPr sz="3600" spc="75" dirty="0"/>
          </a:p>
        </p:txBody>
      </p:sp>
      <p:sp>
        <p:nvSpPr>
          <p:cNvPr id="4" name="object 4"/>
          <p:cNvSpPr/>
          <p:nvPr/>
        </p:nvSpPr>
        <p:spPr>
          <a:xfrm flipH="1">
            <a:off x="5418388" y="1295400"/>
            <a:ext cx="677612" cy="2628453"/>
          </a:xfrm>
          <a:custGeom>
            <a:avLst/>
            <a:gdLst/>
            <a:ahLst/>
            <a:cxnLst/>
            <a:rect l="l" t="t" r="r" b="b"/>
            <a:pathLst>
              <a:path h="5143500">
                <a:moveTo>
                  <a:pt x="0" y="0"/>
                </a:moveTo>
                <a:lnTo>
                  <a:pt x="0" y="5143500"/>
                </a:lnTo>
              </a:path>
            </a:pathLst>
          </a:custGeom>
          <a:ln w="6096">
            <a:solidFill>
              <a:srgbClr val="A6A6A6"/>
            </a:solidFill>
          </a:ln>
        </p:spPr>
        <p:txBody>
          <a:bodyPr wrap="square" lIns="0" tIns="0" rIns="0" bIns="0" rtlCol="0"/>
          <a:lstStyle/>
          <a:p>
            <a:endParaRPr/>
          </a:p>
        </p:txBody>
      </p:sp>
      <p:sp>
        <p:nvSpPr>
          <p:cNvPr id="13" name="object 2">
            <a:extLst>
              <a:ext uri="{FF2B5EF4-FFF2-40B4-BE49-F238E27FC236}">
                <a16:creationId xmlns:a16="http://schemas.microsoft.com/office/drawing/2014/main" id="{62A1B472-9131-4458-81B8-658EDED5158C}"/>
              </a:ext>
            </a:extLst>
          </p:cNvPr>
          <p:cNvSpPr txBox="1"/>
          <p:nvPr/>
        </p:nvSpPr>
        <p:spPr>
          <a:xfrm>
            <a:off x="2090239" y="1828800"/>
            <a:ext cx="3251949" cy="3598421"/>
          </a:xfrm>
          <a:prstGeom prst="rect">
            <a:avLst/>
          </a:prstGeom>
        </p:spPr>
        <p:txBody>
          <a:bodyPr vert="horz" wrap="square" lIns="0" tIns="12700" rIns="0" bIns="0" rtlCol="0">
            <a:spAutoFit/>
          </a:bodyPr>
          <a:lstStyle/>
          <a:p>
            <a:pPr marL="12700" marR="5715">
              <a:spcBef>
                <a:spcPts val="100"/>
              </a:spcBef>
            </a:pPr>
            <a:r>
              <a:rPr lang="es-ES" sz="1200" spc="-5" dirty="0">
                <a:solidFill>
                  <a:srgbClr val="49452A"/>
                </a:solidFill>
                <a:latin typeface="Trebuchet MS"/>
              </a:rPr>
              <a:t>Se ha elegido una bomba de primera marca y alta gama, Grundfos SP 125-8, con un motor Franklin síncrono 8¨ 75 kW, con rotor de </a:t>
            </a:r>
            <a:r>
              <a:rPr lang="es-ES" sz="1200" spc="-5" dirty="0">
                <a:solidFill>
                  <a:srgbClr val="49452A"/>
                </a:solidFill>
                <a:highlight>
                  <a:srgbClr val="FFFF00"/>
                </a:highlight>
                <a:latin typeface="Trebuchet MS"/>
              </a:rPr>
              <a:t>imanes permanentes.</a:t>
            </a:r>
          </a:p>
          <a:p>
            <a:pPr marL="12700" marR="5715">
              <a:spcBef>
                <a:spcPts val="100"/>
              </a:spcBef>
            </a:pPr>
            <a:endParaRPr lang="es-ES" sz="1200" spc="-5" dirty="0">
              <a:solidFill>
                <a:srgbClr val="49452A"/>
              </a:solidFill>
              <a:latin typeface="Trebuchet MS"/>
            </a:endParaRPr>
          </a:p>
          <a:p>
            <a:pPr marL="12700" marR="5715">
              <a:spcBef>
                <a:spcPts val="100"/>
              </a:spcBef>
            </a:pPr>
            <a:r>
              <a:rPr lang="es-ES" sz="1200" spc="-5" dirty="0">
                <a:solidFill>
                  <a:srgbClr val="49452A"/>
                </a:solidFill>
                <a:latin typeface="Trebuchet MS"/>
              </a:rPr>
              <a:t>El </a:t>
            </a:r>
            <a:r>
              <a:rPr lang="es-ES" sz="1200" b="1" u="sng" spc="-5" dirty="0">
                <a:solidFill>
                  <a:srgbClr val="49452A"/>
                </a:solidFill>
                <a:latin typeface="Trebuchet MS"/>
              </a:rPr>
              <a:t>rendimiento global </a:t>
            </a:r>
            <a:r>
              <a:rPr lang="es-ES" sz="1200" spc="-5" dirty="0">
                <a:solidFill>
                  <a:srgbClr val="49452A"/>
                </a:solidFill>
                <a:latin typeface="Trebuchet MS"/>
              </a:rPr>
              <a:t>de este tipo de bombas es un </a:t>
            </a:r>
            <a:r>
              <a:rPr lang="es-ES" sz="1200" spc="-5" dirty="0">
                <a:solidFill>
                  <a:srgbClr val="49452A"/>
                </a:solidFill>
                <a:highlight>
                  <a:srgbClr val="FFFF00"/>
                </a:highlight>
                <a:latin typeface="Trebuchet MS"/>
              </a:rPr>
              <a:t>10 %</a:t>
            </a:r>
            <a:r>
              <a:rPr lang="es-ES" sz="1200" spc="-5" dirty="0">
                <a:solidFill>
                  <a:srgbClr val="49452A"/>
                </a:solidFill>
                <a:latin typeface="Trebuchet MS"/>
              </a:rPr>
              <a:t> mayor que en el resto, lo cual justifica la sustitución de la bomba antigua, pues disminuye la potencia necesaria en paneles solares para obtener el mismo agua que con una bomba convencional nueva de la misma marca. Como además se trata de </a:t>
            </a:r>
            <a:r>
              <a:rPr lang="es-ES" sz="1200" b="1" u="sng" spc="-5" dirty="0">
                <a:solidFill>
                  <a:srgbClr val="49452A"/>
                </a:solidFill>
                <a:latin typeface="Trebuchet MS"/>
              </a:rPr>
              <a:t>sustituir una bomba de más de 15 años</a:t>
            </a:r>
            <a:r>
              <a:rPr lang="es-ES" sz="1200" spc="-5" dirty="0">
                <a:solidFill>
                  <a:srgbClr val="49452A"/>
                </a:solidFill>
                <a:latin typeface="Trebuchet MS"/>
              </a:rPr>
              <a:t>, es de esperar que el rendimiento bomba sea superior en </a:t>
            </a:r>
            <a:r>
              <a:rPr lang="es-ES" sz="1200" spc="-5" dirty="0">
                <a:solidFill>
                  <a:srgbClr val="49452A"/>
                </a:solidFill>
                <a:highlight>
                  <a:srgbClr val="FFFF00"/>
                </a:highlight>
                <a:latin typeface="Trebuchet MS"/>
              </a:rPr>
              <a:t>un 25%. </a:t>
            </a:r>
          </a:p>
          <a:p>
            <a:pPr marL="12700" marR="5715">
              <a:spcBef>
                <a:spcPts val="100"/>
              </a:spcBef>
            </a:pPr>
            <a:endParaRPr lang="es-ES" sz="1200" spc="-5" dirty="0">
              <a:solidFill>
                <a:srgbClr val="49452A"/>
              </a:solidFill>
              <a:highlight>
                <a:srgbClr val="FFFF00"/>
              </a:highlight>
              <a:latin typeface="Trebuchet MS"/>
            </a:endParaRPr>
          </a:p>
          <a:p>
            <a:pPr marL="12700" marR="5715">
              <a:spcBef>
                <a:spcPts val="100"/>
              </a:spcBef>
            </a:pPr>
            <a:endParaRPr lang="es-ES" sz="1200" spc="-5" dirty="0">
              <a:solidFill>
                <a:srgbClr val="49452A"/>
              </a:solidFill>
              <a:latin typeface="Trebuchet MS"/>
            </a:endParaRPr>
          </a:p>
          <a:p>
            <a:pPr marL="12700" marR="5715">
              <a:spcBef>
                <a:spcPts val="100"/>
              </a:spcBef>
            </a:pPr>
            <a:endParaRPr lang="es-ES" sz="1200" spc="-5" dirty="0">
              <a:solidFill>
                <a:srgbClr val="49452A"/>
              </a:solidFill>
              <a:latin typeface="Trebuchet MS"/>
            </a:endParaRPr>
          </a:p>
          <a:p>
            <a:pPr marL="12700" marR="5715">
              <a:spcBef>
                <a:spcPts val="100"/>
              </a:spcBef>
            </a:pPr>
            <a:endParaRPr lang="es-ES" sz="1200" spc="-5" dirty="0">
              <a:solidFill>
                <a:srgbClr val="49452A"/>
              </a:solidFill>
              <a:latin typeface="Trebuchet MS"/>
            </a:endParaRPr>
          </a:p>
        </p:txBody>
      </p:sp>
      <p:pic>
        <p:nvPicPr>
          <p:cNvPr id="9" name="Picture 1">
            <a:extLst>
              <a:ext uri="{FF2B5EF4-FFF2-40B4-BE49-F238E27FC236}">
                <a16:creationId xmlns:a16="http://schemas.microsoft.com/office/drawing/2014/main" id="{EC0C94D6-C7FF-440A-AD02-71338E1DBDD3}"/>
              </a:ext>
            </a:extLst>
          </p:cNvPr>
          <p:cNvPicPr>
            <a:picLocks noChangeAspect="1"/>
          </p:cNvPicPr>
          <p:nvPr/>
        </p:nvPicPr>
        <p:blipFill>
          <a:blip r:embed="rId2"/>
          <a:stretch>
            <a:fillRect/>
          </a:stretch>
        </p:blipFill>
        <p:spPr>
          <a:xfrm>
            <a:off x="6248401" y="4343400"/>
            <a:ext cx="4034247" cy="1896096"/>
          </a:xfrm>
          <a:prstGeom prst="rect">
            <a:avLst/>
          </a:prstGeom>
        </p:spPr>
      </p:pic>
      <p:pic>
        <p:nvPicPr>
          <p:cNvPr id="10" name="Imagen 9">
            <a:extLst>
              <a:ext uri="{FF2B5EF4-FFF2-40B4-BE49-F238E27FC236}">
                <a16:creationId xmlns:a16="http://schemas.microsoft.com/office/drawing/2014/main" id="{1759749B-BCA2-4850-B487-8AA2CD33131A}"/>
              </a:ext>
            </a:extLst>
          </p:cNvPr>
          <p:cNvPicPr>
            <a:picLocks noChangeAspect="1"/>
          </p:cNvPicPr>
          <p:nvPr/>
        </p:nvPicPr>
        <p:blipFill>
          <a:blip r:embed="rId3"/>
          <a:stretch>
            <a:fillRect/>
          </a:stretch>
        </p:blipFill>
        <p:spPr>
          <a:xfrm>
            <a:off x="6248400" y="1215421"/>
            <a:ext cx="3962400" cy="2708433"/>
          </a:xfrm>
          <a:prstGeom prst="rect">
            <a:avLst/>
          </a:prstGeom>
        </p:spPr>
      </p:pic>
      <p:sp>
        <p:nvSpPr>
          <p:cNvPr id="5" name="CuadroTexto 4">
            <a:extLst>
              <a:ext uri="{FF2B5EF4-FFF2-40B4-BE49-F238E27FC236}">
                <a16:creationId xmlns:a16="http://schemas.microsoft.com/office/drawing/2014/main" id="{EBF4BD93-C1D9-9AE8-3AB3-1B769275A837}"/>
              </a:ext>
            </a:extLst>
          </p:cNvPr>
          <p:cNvSpPr txBox="1"/>
          <p:nvPr/>
        </p:nvSpPr>
        <p:spPr>
          <a:xfrm>
            <a:off x="1143000" y="4951326"/>
            <a:ext cx="5105400" cy="948978"/>
          </a:xfrm>
          <a:prstGeom prst="rect">
            <a:avLst/>
          </a:prstGeom>
          <a:noFill/>
        </p:spPr>
        <p:txBody>
          <a:bodyPr wrap="square">
            <a:spAutoFit/>
          </a:bodyPr>
          <a:lstStyle/>
          <a:p>
            <a:pPr marL="12700" marR="5715">
              <a:spcBef>
                <a:spcPts val="100"/>
              </a:spcBef>
            </a:pPr>
            <a:r>
              <a:rPr lang="es-ES" sz="1800" spc="-5" dirty="0">
                <a:solidFill>
                  <a:srgbClr val="49452A"/>
                </a:solidFill>
                <a:highlight>
                  <a:srgbClr val="00FF00"/>
                </a:highlight>
                <a:latin typeface="Trebuchet MS"/>
              </a:rPr>
              <a:t>SOBREDIMIENSIONAMIENTO, SIN VARIADOR</a:t>
            </a:r>
          </a:p>
          <a:p>
            <a:pPr marL="12700" marR="5715">
              <a:spcBef>
                <a:spcPts val="100"/>
              </a:spcBef>
            </a:pPr>
            <a:endParaRPr lang="es-ES" sz="1800" spc="-5" dirty="0">
              <a:solidFill>
                <a:srgbClr val="49452A"/>
              </a:solidFill>
              <a:highlight>
                <a:srgbClr val="00FF00"/>
              </a:highlight>
              <a:latin typeface="Trebuchet MS"/>
            </a:endParaRPr>
          </a:p>
          <a:p>
            <a:pPr marL="12700" marR="5715">
              <a:spcBef>
                <a:spcPts val="100"/>
              </a:spcBef>
            </a:pPr>
            <a:r>
              <a:rPr lang="es-ES" sz="1800" spc="-5" dirty="0">
                <a:solidFill>
                  <a:srgbClr val="49452A"/>
                </a:solidFill>
                <a:highlight>
                  <a:srgbClr val="00FF00"/>
                </a:highlight>
                <a:latin typeface="Trebuchet MS"/>
              </a:rPr>
              <a:t>MANEJO INADECUADO</a:t>
            </a:r>
          </a:p>
        </p:txBody>
      </p:sp>
    </p:spTree>
    <p:extLst>
      <p:ext uri="{BB962C8B-B14F-4D97-AF65-F5344CB8AC3E}">
        <p14:creationId xmlns:p14="http://schemas.microsoft.com/office/powerpoint/2010/main" val="2254747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dacpol.eu/isotope/f/falowniki_rx1.jpg">
            <a:extLst>
              <a:ext uri="{FF2B5EF4-FFF2-40B4-BE49-F238E27FC236}">
                <a16:creationId xmlns:a16="http://schemas.microsoft.com/office/drawing/2014/main" id="{FDF29492-4B08-4AB7-9E71-012BCFE7E0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1806639"/>
            <a:ext cx="3675969" cy="46531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9BC80DF1-9DE6-47F2-92B7-588A35F24E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1009"/>
          <a:stretch/>
        </p:blipFill>
        <p:spPr bwMode="auto">
          <a:xfrm>
            <a:off x="1676400" y="1806639"/>
            <a:ext cx="4552659" cy="464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a:extLst>
              <a:ext uri="{FF2B5EF4-FFF2-40B4-BE49-F238E27FC236}">
                <a16:creationId xmlns:a16="http://schemas.microsoft.com/office/drawing/2014/main" id="{68CA55C8-FDE1-D634-CA3C-A04FDD007084}"/>
              </a:ext>
            </a:extLst>
          </p:cNvPr>
          <p:cNvSpPr txBox="1">
            <a:spLocks/>
          </p:cNvSpPr>
          <p:nvPr/>
        </p:nvSpPr>
        <p:spPr>
          <a:xfrm>
            <a:off x="990600" y="533400"/>
            <a:ext cx="5791200" cy="492443"/>
          </a:xfrm>
          <a:prstGeom prst="rect">
            <a:avLst/>
          </a:prstGeom>
        </p:spPr>
        <p:txBody>
          <a:bodyPr>
            <a:noAutofit/>
          </a:bodyPr>
          <a:lstStyle>
            <a:lvl1pPr>
              <a:defRPr>
                <a:latin typeface="+mj-lt"/>
                <a:ea typeface="+mj-ea"/>
                <a:cs typeface="+mj-cs"/>
              </a:defRPr>
            </a:lvl1pPr>
          </a:lstStyle>
          <a:p>
            <a:r>
              <a:rPr lang="es-ES_tradnl" sz="4400" kern="0" dirty="0">
                <a:solidFill>
                  <a:sysClr val="windowText" lastClr="000000"/>
                </a:solidFill>
              </a:rPr>
              <a:t>Variador de velocidad</a:t>
            </a:r>
            <a:endParaRPr lang="es-ES" sz="4400" kern="0" dirty="0">
              <a:solidFill>
                <a:sysClr val="windowText" lastClr="000000"/>
              </a:solidFill>
            </a:endParaRPr>
          </a:p>
        </p:txBody>
      </p:sp>
    </p:spTree>
    <p:extLst>
      <p:ext uri="{BB962C8B-B14F-4D97-AF65-F5344CB8AC3E}">
        <p14:creationId xmlns:p14="http://schemas.microsoft.com/office/powerpoint/2010/main" val="96060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8962" r="4196" b="25433"/>
          <a:stretch/>
        </p:blipFill>
        <p:spPr bwMode="auto">
          <a:xfrm>
            <a:off x="1219200" y="1219200"/>
            <a:ext cx="9279467"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a:extLst>
              <a:ext uri="{FF2B5EF4-FFF2-40B4-BE49-F238E27FC236}">
                <a16:creationId xmlns:a16="http://schemas.microsoft.com/office/drawing/2014/main" id="{EB7122A4-752E-E6A2-D38B-D34A205E0F38}"/>
              </a:ext>
            </a:extLst>
          </p:cNvPr>
          <p:cNvSpPr txBox="1">
            <a:spLocks/>
          </p:cNvSpPr>
          <p:nvPr/>
        </p:nvSpPr>
        <p:spPr>
          <a:xfrm>
            <a:off x="990600" y="533400"/>
            <a:ext cx="5791200" cy="492443"/>
          </a:xfrm>
          <a:prstGeom prst="rect">
            <a:avLst/>
          </a:prstGeom>
        </p:spPr>
        <p:txBody>
          <a:bodyPr>
            <a:noAutofit/>
          </a:bodyPr>
          <a:lstStyle>
            <a:lvl1pPr>
              <a:defRPr>
                <a:latin typeface="+mj-lt"/>
                <a:ea typeface="+mj-ea"/>
                <a:cs typeface="+mj-cs"/>
              </a:defRPr>
            </a:lvl1pPr>
          </a:lstStyle>
          <a:p>
            <a:r>
              <a:rPr lang="es-ES_tradnl" sz="4400" kern="0" dirty="0">
                <a:solidFill>
                  <a:sysClr val="windowText" lastClr="000000"/>
                </a:solidFill>
              </a:rPr>
              <a:t>Variador de velocidad</a:t>
            </a:r>
            <a:endParaRPr lang="es-ES" sz="4400" kern="0" dirty="0">
              <a:solidFill>
                <a:sysClr val="windowText" lastClr="000000"/>
              </a:solidFill>
            </a:endParaRPr>
          </a:p>
        </p:txBody>
      </p:sp>
      <p:pic>
        <p:nvPicPr>
          <p:cNvPr id="3" name="Imagen 2">
            <a:extLst>
              <a:ext uri="{FF2B5EF4-FFF2-40B4-BE49-F238E27FC236}">
                <a16:creationId xmlns:a16="http://schemas.microsoft.com/office/drawing/2014/main" id="{B4B5447F-0375-FDCB-5F28-CA43C838C6CE}"/>
              </a:ext>
            </a:extLst>
          </p:cNvPr>
          <p:cNvPicPr>
            <a:picLocks noChangeAspect="1"/>
          </p:cNvPicPr>
          <p:nvPr/>
        </p:nvPicPr>
        <p:blipFill>
          <a:blip r:embed="rId3"/>
          <a:stretch>
            <a:fillRect/>
          </a:stretch>
        </p:blipFill>
        <p:spPr>
          <a:xfrm>
            <a:off x="9753600" y="225152"/>
            <a:ext cx="1749704" cy="512108"/>
          </a:xfrm>
          <a:prstGeom prst="rect">
            <a:avLst/>
          </a:prstGeom>
        </p:spPr>
      </p:pic>
    </p:spTree>
    <p:extLst>
      <p:ext uri="{BB962C8B-B14F-4D97-AF65-F5344CB8AC3E}">
        <p14:creationId xmlns:p14="http://schemas.microsoft.com/office/powerpoint/2010/main" val="3537666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8962" r="4196" b="25433"/>
          <a:stretch/>
        </p:blipFill>
        <p:spPr bwMode="auto">
          <a:xfrm>
            <a:off x="1219200" y="1219200"/>
            <a:ext cx="9279467"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a:extLst>
              <a:ext uri="{FF2B5EF4-FFF2-40B4-BE49-F238E27FC236}">
                <a16:creationId xmlns:a16="http://schemas.microsoft.com/office/drawing/2014/main" id="{EB7122A4-752E-E6A2-D38B-D34A205E0F38}"/>
              </a:ext>
            </a:extLst>
          </p:cNvPr>
          <p:cNvSpPr txBox="1">
            <a:spLocks/>
          </p:cNvSpPr>
          <p:nvPr/>
        </p:nvSpPr>
        <p:spPr>
          <a:xfrm>
            <a:off x="990600" y="533400"/>
            <a:ext cx="5791200" cy="492443"/>
          </a:xfrm>
          <a:prstGeom prst="rect">
            <a:avLst/>
          </a:prstGeom>
        </p:spPr>
        <p:txBody>
          <a:bodyPr>
            <a:noAutofit/>
          </a:bodyPr>
          <a:lstStyle>
            <a:lvl1pPr>
              <a:defRPr>
                <a:latin typeface="+mj-lt"/>
                <a:ea typeface="+mj-ea"/>
                <a:cs typeface="+mj-cs"/>
              </a:defRPr>
            </a:lvl1pPr>
          </a:lstStyle>
          <a:p>
            <a:r>
              <a:rPr lang="es-ES_tradnl" sz="4400" kern="0" dirty="0">
                <a:solidFill>
                  <a:sysClr val="windowText" lastClr="000000"/>
                </a:solidFill>
              </a:rPr>
              <a:t>Variador de velocidad</a:t>
            </a:r>
            <a:endParaRPr lang="es-ES" sz="4400" kern="0" dirty="0">
              <a:solidFill>
                <a:sysClr val="windowText" lastClr="000000"/>
              </a:solidFill>
            </a:endParaRPr>
          </a:p>
        </p:txBody>
      </p:sp>
      <p:pic>
        <p:nvPicPr>
          <p:cNvPr id="3" name="Imagen 2">
            <a:extLst>
              <a:ext uri="{FF2B5EF4-FFF2-40B4-BE49-F238E27FC236}">
                <a16:creationId xmlns:a16="http://schemas.microsoft.com/office/drawing/2014/main" id="{B4B5447F-0375-FDCB-5F28-CA43C838C6CE}"/>
              </a:ext>
            </a:extLst>
          </p:cNvPr>
          <p:cNvPicPr>
            <a:picLocks noChangeAspect="1"/>
          </p:cNvPicPr>
          <p:nvPr/>
        </p:nvPicPr>
        <p:blipFill>
          <a:blip r:embed="rId3"/>
          <a:stretch>
            <a:fillRect/>
          </a:stretch>
        </p:blipFill>
        <p:spPr>
          <a:xfrm>
            <a:off x="9753600" y="225152"/>
            <a:ext cx="1749704" cy="512108"/>
          </a:xfrm>
          <a:prstGeom prst="rect">
            <a:avLst/>
          </a:prstGeom>
        </p:spPr>
      </p:pic>
      <p:sp>
        <p:nvSpPr>
          <p:cNvPr id="5" name="Elipse 4">
            <a:extLst>
              <a:ext uri="{FF2B5EF4-FFF2-40B4-BE49-F238E27FC236}">
                <a16:creationId xmlns:a16="http://schemas.microsoft.com/office/drawing/2014/main" id="{7714ECE6-880F-06BC-3A86-9BFD56EE7ECD}"/>
              </a:ext>
            </a:extLst>
          </p:cNvPr>
          <p:cNvSpPr/>
          <p:nvPr/>
        </p:nvSpPr>
        <p:spPr>
          <a:xfrm>
            <a:off x="5486400" y="2133600"/>
            <a:ext cx="1066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280A5A59-F555-18A2-25EE-A3A89F1C2756}"/>
              </a:ext>
            </a:extLst>
          </p:cNvPr>
          <p:cNvSpPr/>
          <p:nvPr/>
        </p:nvSpPr>
        <p:spPr>
          <a:xfrm>
            <a:off x="6248400" y="2978698"/>
            <a:ext cx="1066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19 Cuadro de texto">
            <a:extLst>
              <a:ext uri="{FF2B5EF4-FFF2-40B4-BE49-F238E27FC236}">
                <a16:creationId xmlns:a16="http://schemas.microsoft.com/office/drawing/2014/main" id="{3C9B5DB5-B934-3A1E-C549-A86DE42350CA}"/>
              </a:ext>
            </a:extLst>
          </p:cNvPr>
          <p:cNvSpPr txBox="1"/>
          <p:nvPr/>
        </p:nvSpPr>
        <p:spPr>
          <a:xfrm>
            <a:off x="6400800" y="3093085"/>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b="1" dirty="0">
                <a:solidFill>
                  <a:srgbClr val="FF0000"/>
                </a:solidFill>
                <a:ea typeface="Calibri"/>
                <a:cs typeface="Times New Roman"/>
              </a:rPr>
              <a:t>56 kW</a:t>
            </a:r>
            <a:endParaRPr lang="es-ES" sz="1600" dirty="0">
              <a:ea typeface="Calibri"/>
              <a:cs typeface="Times New Roman"/>
            </a:endParaRPr>
          </a:p>
        </p:txBody>
      </p:sp>
      <p:sp>
        <p:nvSpPr>
          <p:cNvPr id="7" name="19 Cuadro de texto">
            <a:extLst>
              <a:ext uri="{FF2B5EF4-FFF2-40B4-BE49-F238E27FC236}">
                <a16:creationId xmlns:a16="http://schemas.microsoft.com/office/drawing/2014/main" id="{7B07E346-4DB5-02B4-21A8-1E92AC84F7E6}"/>
              </a:ext>
            </a:extLst>
          </p:cNvPr>
          <p:cNvSpPr txBox="1"/>
          <p:nvPr/>
        </p:nvSpPr>
        <p:spPr>
          <a:xfrm>
            <a:off x="5634613" y="2254885"/>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b="1" dirty="0">
                <a:solidFill>
                  <a:srgbClr val="FF0000"/>
                </a:solidFill>
                <a:ea typeface="Calibri"/>
                <a:cs typeface="Times New Roman"/>
              </a:rPr>
              <a:t>80 kW</a:t>
            </a:r>
            <a:endParaRPr lang="es-ES" sz="1600" dirty="0">
              <a:ea typeface="Calibri"/>
              <a:cs typeface="Times New Roman"/>
            </a:endParaRPr>
          </a:p>
        </p:txBody>
      </p:sp>
    </p:spTree>
    <p:extLst>
      <p:ext uri="{BB962C8B-B14F-4D97-AF65-F5344CB8AC3E}">
        <p14:creationId xmlns:p14="http://schemas.microsoft.com/office/powerpoint/2010/main" val="2611875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8962" r="4196" b="25433"/>
          <a:stretch/>
        </p:blipFill>
        <p:spPr bwMode="auto">
          <a:xfrm>
            <a:off x="1219200" y="1219200"/>
            <a:ext cx="9279467"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a:extLst>
              <a:ext uri="{FF2B5EF4-FFF2-40B4-BE49-F238E27FC236}">
                <a16:creationId xmlns:a16="http://schemas.microsoft.com/office/drawing/2014/main" id="{EB7122A4-752E-E6A2-D38B-D34A205E0F38}"/>
              </a:ext>
            </a:extLst>
          </p:cNvPr>
          <p:cNvSpPr txBox="1">
            <a:spLocks/>
          </p:cNvSpPr>
          <p:nvPr/>
        </p:nvSpPr>
        <p:spPr>
          <a:xfrm>
            <a:off x="990600" y="533400"/>
            <a:ext cx="5791200" cy="492443"/>
          </a:xfrm>
          <a:prstGeom prst="rect">
            <a:avLst/>
          </a:prstGeom>
        </p:spPr>
        <p:txBody>
          <a:bodyPr>
            <a:noAutofit/>
          </a:bodyPr>
          <a:lstStyle>
            <a:lvl1pPr>
              <a:defRPr>
                <a:latin typeface="+mj-lt"/>
                <a:ea typeface="+mj-ea"/>
                <a:cs typeface="+mj-cs"/>
              </a:defRPr>
            </a:lvl1pPr>
          </a:lstStyle>
          <a:p>
            <a:r>
              <a:rPr lang="es-ES_tradnl" sz="4400" kern="0" dirty="0">
                <a:solidFill>
                  <a:sysClr val="windowText" lastClr="000000"/>
                </a:solidFill>
              </a:rPr>
              <a:t>Variador de velocidad</a:t>
            </a:r>
            <a:endParaRPr lang="es-ES" sz="4400" kern="0" dirty="0">
              <a:solidFill>
                <a:sysClr val="windowText" lastClr="000000"/>
              </a:solidFill>
            </a:endParaRPr>
          </a:p>
        </p:txBody>
      </p:sp>
      <p:pic>
        <p:nvPicPr>
          <p:cNvPr id="3" name="Imagen 2">
            <a:extLst>
              <a:ext uri="{FF2B5EF4-FFF2-40B4-BE49-F238E27FC236}">
                <a16:creationId xmlns:a16="http://schemas.microsoft.com/office/drawing/2014/main" id="{B4B5447F-0375-FDCB-5F28-CA43C838C6CE}"/>
              </a:ext>
            </a:extLst>
          </p:cNvPr>
          <p:cNvPicPr>
            <a:picLocks noChangeAspect="1"/>
          </p:cNvPicPr>
          <p:nvPr/>
        </p:nvPicPr>
        <p:blipFill>
          <a:blip r:embed="rId3"/>
          <a:stretch>
            <a:fillRect/>
          </a:stretch>
        </p:blipFill>
        <p:spPr>
          <a:xfrm>
            <a:off x="9753600" y="225152"/>
            <a:ext cx="1749704" cy="512108"/>
          </a:xfrm>
          <a:prstGeom prst="rect">
            <a:avLst/>
          </a:prstGeom>
        </p:spPr>
      </p:pic>
      <p:sp>
        <p:nvSpPr>
          <p:cNvPr id="5" name="Elipse 4">
            <a:extLst>
              <a:ext uri="{FF2B5EF4-FFF2-40B4-BE49-F238E27FC236}">
                <a16:creationId xmlns:a16="http://schemas.microsoft.com/office/drawing/2014/main" id="{7714ECE6-880F-06BC-3A86-9BFD56EE7ECD}"/>
              </a:ext>
            </a:extLst>
          </p:cNvPr>
          <p:cNvSpPr/>
          <p:nvPr/>
        </p:nvSpPr>
        <p:spPr>
          <a:xfrm>
            <a:off x="5486400" y="2133600"/>
            <a:ext cx="1066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Elipse 3">
            <a:extLst>
              <a:ext uri="{FF2B5EF4-FFF2-40B4-BE49-F238E27FC236}">
                <a16:creationId xmlns:a16="http://schemas.microsoft.com/office/drawing/2014/main" id="{280A5A59-F555-18A2-25EE-A3A89F1C2756}"/>
              </a:ext>
            </a:extLst>
          </p:cNvPr>
          <p:cNvSpPr/>
          <p:nvPr/>
        </p:nvSpPr>
        <p:spPr>
          <a:xfrm>
            <a:off x="6248400" y="2978698"/>
            <a:ext cx="1066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19 Cuadro de texto">
            <a:extLst>
              <a:ext uri="{FF2B5EF4-FFF2-40B4-BE49-F238E27FC236}">
                <a16:creationId xmlns:a16="http://schemas.microsoft.com/office/drawing/2014/main" id="{3C9B5DB5-B934-3A1E-C549-A86DE42350CA}"/>
              </a:ext>
            </a:extLst>
          </p:cNvPr>
          <p:cNvSpPr txBox="1"/>
          <p:nvPr/>
        </p:nvSpPr>
        <p:spPr>
          <a:xfrm>
            <a:off x="6400800" y="3093085"/>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b="1" dirty="0">
                <a:solidFill>
                  <a:srgbClr val="FF0000"/>
                </a:solidFill>
                <a:ea typeface="Calibri"/>
                <a:cs typeface="Times New Roman"/>
              </a:rPr>
              <a:t>56 kW</a:t>
            </a:r>
            <a:endParaRPr lang="es-ES" sz="1600" dirty="0">
              <a:ea typeface="Calibri"/>
              <a:cs typeface="Times New Roman"/>
            </a:endParaRPr>
          </a:p>
        </p:txBody>
      </p:sp>
      <p:sp>
        <p:nvSpPr>
          <p:cNvPr id="7" name="19 Cuadro de texto">
            <a:extLst>
              <a:ext uri="{FF2B5EF4-FFF2-40B4-BE49-F238E27FC236}">
                <a16:creationId xmlns:a16="http://schemas.microsoft.com/office/drawing/2014/main" id="{7B07E346-4DB5-02B4-21A8-1E92AC84F7E6}"/>
              </a:ext>
            </a:extLst>
          </p:cNvPr>
          <p:cNvSpPr txBox="1"/>
          <p:nvPr/>
        </p:nvSpPr>
        <p:spPr>
          <a:xfrm>
            <a:off x="5634613" y="2254885"/>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b="1" dirty="0">
                <a:solidFill>
                  <a:srgbClr val="FF0000"/>
                </a:solidFill>
                <a:ea typeface="Calibri"/>
                <a:cs typeface="Times New Roman"/>
              </a:rPr>
              <a:t>80 kW</a:t>
            </a:r>
            <a:endParaRPr lang="es-ES" sz="1600" dirty="0">
              <a:ea typeface="Calibri"/>
              <a:cs typeface="Times New Roman"/>
            </a:endParaRPr>
          </a:p>
        </p:txBody>
      </p:sp>
    </p:spTree>
    <p:extLst>
      <p:ext uri="{BB962C8B-B14F-4D97-AF65-F5344CB8AC3E}">
        <p14:creationId xmlns:p14="http://schemas.microsoft.com/office/powerpoint/2010/main" val="327497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621092023"/>
              </p:ext>
            </p:extLst>
          </p:nvPr>
        </p:nvGraphicFramePr>
        <p:xfrm>
          <a:off x="1775520" y="1772816"/>
          <a:ext cx="8712968"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1775520" y="476673"/>
            <a:ext cx="8496944" cy="615553"/>
          </a:xfrm>
          <a:prstGeom prst="rect">
            <a:avLst/>
          </a:prstGeom>
          <a:noFill/>
        </p:spPr>
        <p:txBody>
          <a:bodyPr wrap="square" rtlCol="0">
            <a:spAutoFit/>
          </a:bodyPr>
          <a:lstStyle/>
          <a:p>
            <a:pPr algn="ctr"/>
            <a:endParaRPr lang="es-ES_tradnl" sz="1000" dirty="0"/>
          </a:p>
          <a:p>
            <a:pPr algn="ctr"/>
            <a:r>
              <a:rPr lang="es-ES_tradnl" sz="2400" dirty="0"/>
              <a:t>Bombeo en Bercero (Valladolid); 162.500 m</a:t>
            </a:r>
            <a:r>
              <a:rPr lang="es-ES_tradnl" sz="2400" baseline="30000" dirty="0"/>
              <a:t>3</a:t>
            </a:r>
            <a:r>
              <a:rPr lang="es-ES_tradnl" sz="2400" dirty="0"/>
              <a:t>/año (40 ha)</a:t>
            </a:r>
            <a:endParaRPr lang="es-ES" sz="2400" dirty="0"/>
          </a:p>
        </p:txBody>
      </p:sp>
      <p:sp>
        <p:nvSpPr>
          <p:cNvPr id="6" name="5 CuadroTexto"/>
          <p:cNvSpPr txBox="1"/>
          <p:nvPr/>
        </p:nvSpPr>
        <p:spPr>
          <a:xfrm>
            <a:off x="2643808" y="1390871"/>
            <a:ext cx="7128792"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_tradnl" sz="2400" b="1" dirty="0"/>
              <a:t>ANTES</a:t>
            </a:r>
            <a:r>
              <a:rPr lang="es-ES_tradnl" sz="2400" dirty="0"/>
              <a:t>: el coste para regar remolacha era de </a:t>
            </a:r>
            <a:r>
              <a:rPr lang="es-ES_tradnl" sz="2400" b="1" dirty="0"/>
              <a:t>791 €/ha </a:t>
            </a:r>
            <a:endParaRPr lang="es-ES" b="1" dirty="0"/>
          </a:p>
        </p:txBody>
      </p:sp>
      <p:sp>
        <p:nvSpPr>
          <p:cNvPr id="8" name="1 CuadroTexto"/>
          <p:cNvSpPr txBox="1"/>
          <p:nvPr/>
        </p:nvSpPr>
        <p:spPr>
          <a:xfrm>
            <a:off x="2063553" y="1967672"/>
            <a:ext cx="2520313" cy="50405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ES_tradnl" sz="1800" dirty="0"/>
              <a:t> Lo que costaba antes:</a:t>
            </a:r>
            <a:endParaRPr lang="es-ES" sz="1800" dirty="0"/>
          </a:p>
        </p:txBody>
      </p:sp>
      <p:pic>
        <p:nvPicPr>
          <p:cNvPr id="2" name="Imagen 1">
            <a:extLst>
              <a:ext uri="{FF2B5EF4-FFF2-40B4-BE49-F238E27FC236}">
                <a16:creationId xmlns:a16="http://schemas.microsoft.com/office/drawing/2014/main" id="{9F74F762-0F3A-DEE6-4438-1AA593C1464C}"/>
              </a:ext>
            </a:extLst>
          </p:cNvPr>
          <p:cNvPicPr>
            <a:picLocks noChangeAspect="1"/>
          </p:cNvPicPr>
          <p:nvPr/>
        </p:nvPicPr>
        <p:blipFill rotWithShape="1">
          <a:blip r:embed="rId3"/>
          <a:srcRect l="16683" t="-1" r="59638" b="6224"/>
          <a:stretch/>
        </p:blipFill>
        <p:spPr>
          <a:xfrm>
            <a:off x="9677400" y="152400"/>
            <a:ext cx="2327340" cy="1066800"/>
          </a:xfrm>
          <a:prstGeom prst="rect">
            <a:avLst/>
          </a:prstGeom>
        </p:spPr>
      </p:pic>
    </p:spTree>
    <p:extLst>
      <p:ext uri="{BB962C8B-B14F-4D97-AF65-F5344CB8AC3E}">
        <p14:creationId xmlns:p14="http://schemas.microsoft.com/office/powerpoint/2010/main" val="2554050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0" t="8962" r="4196" b="25433"/>
          <a:stretch/>
        </p:blipFill>
        <p:spPr bwMode="auto">
          <a:xfrm>
            <a:off x="1219200" y="1219200"/>
            <a:ext cx="9279467"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a:extLst>
              <a:ext uri="{FF2B5EF4-FFF2-40B4-BE49-F238E27FC236}">
                <a16:creationId xmlns:a16="http://schemas.microsoft.com/office/drawing/2014/main" id="{EB7122A4-752E-E6A2-D38B-D34A205E0F38}"/>
              </a:ext>
            </a:extLst>
          </p:cNvPr>
          <p:cNvSpPr txBox="1">
            <a:spLocks/>
          </p:cNvSpPr>
          <p:nvPr/>
        </p:nvSpPr>
        <p:spPr>
          <a:xfrm>
            <a:off x="990600" y="533400"/>
            <a:ext cx="5791200" cy="492443"/>
          </a:xfrm>
          <a:prstGeom prst="rect">
            <a:avLst/>
          </a:prstGeom>
        </p:spPr>
        <p:txBody>
          <a:bodyPr>
            <a:noAutofit/>
          </a:bodyPr>
          <a:lstStyle>
            <a:lvl1pPr>
              <a:defRPr>
                <a:latin typeface="+mj-lt"/>
                <a:ea typeface="+mj-ea"/>
                <a:cs typeface="+mj-cs"/>
              </a:defRPr>
            </a:lvl1pPr>
          </a:lstStyle>
          <a:p>
            <a:r>
              <a:rPr lang="es-ES_tradnl" sz="4400" kern="0" dirty="0">
                <a:solidFill>
                  <a:sysClr val="windowText" lastClr="000000"/>
                </a:solidFill>
              </a:rPr>
              <a:t>Variador de velocidad</a:t>
            </a:r>
            <a:endParaRPr lang="es-ES" sz="4400" kern="0" dirty="0">
              <a:solidFill>
                <a:sysClr val="windowText" lastClr="000000"/>
              </a:solidFill>
            </a:endParaRPr>
          </a:p>
        </p:txBody>
      </p:sp>
      <p:pic>
        <p:nvPicPr>
          <p:cNvPr id="3" name="Imagen 2">
            <a:extLst>
              <a:ext uri="{FF2B5EF4-FFF2-40B4-BE49-F238E27FC236}">
                <a16:creationId xmlns:a16="http://schemas.microsoft.com/office/drawing/2014/main" id="{B4B5447F-0375-FDCB-5F28-CA43C838C6CE}"/>
              </a:ext>
            </a:extLst>
          </p:cNvPr>
          <p:cNvPicPr>
            <a:picLocks noChangeAspect="1"/>
          </p:cNvPicPr>
          <p:nvPr/>
        </p:nvPicPr>
        <p:blipFill>
          <a:blip r:embed="rId3"/>
          <a:stretch>
            <a:fillRect/>
          </a:stretch>
        </p:blipFill>
        <p:spPr>
          <a:xfrm>
            <a:off x="9753600" y="225152"/>
            <a:ext cx="1749704" cy="512108"/>
          </a:xfrm>
          <a:prstGeom prst="rect">
            <a:avLst/>
          </a:prstGeom>
        </p:spPr>
      </p:pic>
      <p:sp>
        <p:nvSpPr>
          <p:cNvPr id="5" name="Elipse 4">
            <a:extLst>
              <a:ext uri="{FF2B5EF4-FFF2-40B4-BE49-F238E27FC236}">
                <a16:creationId xmlns:a16="http://schemas.microsoft.com/office/drawing/2014/main" id="{7714ECE6-880F-06BC-3A86-9BFD56EE7ECD}"/>
              </a:ext>
            </a:extLst>
          </p:cNvPr>
          <p:cNvSpPr/>
          <p:nvPr/>
        </p:nvSpPr>
        <p:spPr>
          <a:xfrm>
            <a:off x="7315200" y="3200400"/>
            <a:ext cx="1066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66183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p:cNvPicPr/>
          <p:nvPr/>
        </p:nvPicPr>
        <p:blipFill>
          <a:blip r:embed="rId2">
            <a:extLst>
              <a:ext uri="{28A0092B-C50C-407E-A947-70E740481C1C}">
                <a14:useLocalDpi xmlns:a14="http://schemas.microsoft.com/office/drawing/2010/main" val="0"/>
              </a:ext>
            </a:extLst>
          </a:blip>
          <a:stretch>
            <a:fillRect/>
          </a:stretch>
        </p:blipFill>
        <p:spPr>
          <a:xfrm>
            <a:off x="1965036" y="1371600"/>
            <a:ext cx="7864764" cy="5350363"/>
          </a:xfrm>
          <a:prstGeom prst="rect">
            <a:avLst/>
          </a:prstGeom>
        </p:spPr>
      </p:pic>
      <p:sp>
        <p:nvSpPr>
          <p:cNvPr id="3" name="19 Cuadro de texto"/>
          <p:cNvSpPr txBox="1"/>
          <p:nvPr/>
        </p:nvSpPr>
        <p:spPr>
          <a:xfrm>
            <a:off x="4953000" y="2057400"/>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800" b="1" dirty="0">
                <a:solidFill>
                  <a:srgbClr val="FF0000"/>
                </a:solidFill>
                <a:ea typeface="Calibri"/>
                <a:cs typeface="Times New Roman"/>
              </a:rPr>
              <a:t>56 kW</a:t>
            </a:r>
            <a:endParaRPr lang="es-ES" sz="2400" dirty="0">
              <a:ea typeface="Calibri"/>
              <a:cs typeface="Times New Roman"/>
            </a:endParaRPr>
          </a:p>
        </p:txBody>
      </p:sp>
      <p:sp>
        <p:nvSpPr>
          <p:cNvPr id="4" name="19 Cuadro de texto"/>
          <p:cNvSpPr txBox="1"/>
          <p:nvPr/>
        </p:nvSpPr>
        <p:spPr>
          <a:xfrm>
            <a:off x="9216013" y="2667000"/>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800" b="1" dirty="0">
                <a:solidFill>
                  <a:srgbClr val="FF0000"/>
                </a:solidFill>
                <a:ea typeface="Calibri"/>
                <a:cs typeface="Times New Roman"/>
              </a:rPr>
              <a:t>47 kW</a:t>
            </a:r>
            <a:endParaRPr lang="es-ES" sz="2400" dirty="0">
              <a:ea typeface="Calibri"/>
              <a:cs typeface="Times New Roman"/>
            </a:endParaRPr>
          </a:p>
        </p:txBody>
      </p:sp>
      <p:pic>
        <p:nvPicPr>
          <p:cNvPr id="5" name="Imagen 4">
            <a:extLst>
              <a:ext uri="{FF2B5EF4-FFF2-40B4-BE49-F238E27FC236}">
                <a16:creationId xmlns:a16="http://schemas.microsoft.com/office/drawing/2014/main" id="{859F5A05-9C12-DD07-781D-F482C06B1ADD}"/>
              </a:ext>
            </a:extLst>
          </p:cNvPr>
          <p:cNvPicPr>
            <a:picLocks noChangeAspect="1"/>
          </p:cNvPicPr>
          <p:nvPr/>
        </p:nvPicPr>
        <p:blipFill>
          <a:blip r:embed="rId3"/>
          <a:stretch>
            <a:fillRect/>
          </a:stretch>
        </p:blipFill>
        <p:spPr>
          <a:xfrm>
            <a:off x="9753600" y="225152"/>
            <a:ext cx="1749704" cy="512108"/>
          </a:xfrm>
          <a:prstGeom prst="rect">
            <a:avLst/>
          </a:prstGeom>
        </p:spPr>
      </p:pic>
      <p:sp>
        <p:nvSpPr>
          <p:cNvPr id="6" name="1 Título">
            <a:extLst>
              <a:ext uri="{FF2B5EF4-FFF2-40B4-BE49-F238E27FC236}">
                <a16:creationId xmlns:a16="http://schemas.microsoft.com/office/drawing/2014/main" id="{1317EF52-2925-5030-4652-20A3C0B5EB13}"/>
              </a:ext>
            </a:extLst>
          </p:cNvPr>
          <p:cNvSpPr txBox="1">
            <a:spLocks/>
          </p:cNvSpPr>
          <p:nvPr/>
        </p:nvSpPr>
        <p:spPr>
          <a:xfrm>
            <a:off x="990600" y="533400"/>
            <a:ext cx="5791200" cy="492443"/>
          </a:xfrm>
          <a:prstGeom prst="rect">
            <a:avLst/>
          </a:prstGeom>
        </p:spPr>
        <p:txBody>
          <a:bodyPr>
            <a:noAutofit/>
          </a:bodyPr>
          <a:lstStyle>
            <a:lvl1pPr>
              <a:defRPr>
                <a:latin typeface="+mj-lt"/>
                <a:ea typeface="+mj-ea"/>
                <a:cs typeface="+mj-cs"/>
              </a:defRPr>
            </a:lvl1pPr>
          </a:lstStyle>
          <a:p>
            <a:r>
              <a:rPr lang="es-ES_tradnl" sz="4400" kern="0" dirty="0">
                <a:solidFill>
                  <a:sysClr val="windowText" lastClr="000000"/>
                </a:solidFill>
              </a:rPr>
              <a:t>Variador de velocidad</a:t>
            </a:r>
            <a:endParaRPr lang="es-ES" sz="4400" kern="0" dirty="0">
              <a:solidFill>
                <a:sysClr val="windowText" lastClr="000000"/>
              </a:solidFill>
            </a:endParaRPr>
          </a:p>
        </p:txBody>
      </p:sp>
      <p:sp>
        <p:nvSpPr>
          <p:cNvPr id="7" name="CuadroTexto 6">
            <a:extLst>
              <a:ext uri="{FF2B5EF4-FFF2-40B4-BE49-F238E27FC236}">
                <a16:creationId xmlns:a16="http://schemas.microsoft.com/office/drawing/2014/main" id="{38D95312-BD95-07BB-D4EA-79F725A9E5D6}"/>
              </a:ext>
            </a:extLst>
          </p:cNvPr>
          <p:cNvSpPr txBox="1"/>
          <p:nvPr/>
        </p:nvSpPr>
        <p:spPr>
          <a:xfrm>
            <a:off x="4890438" y="4671045"/>
            <a:ext cx="5246255" cy="523220"/>
          </a:xfrm>
          <a:prstGeom prst="rect">
            <a:avLst/>
          </a:prstGeom>
          <a:noFill/>
        </p:spPr>
        <p:txBody>
          <a:bodyPr wrap="square">
            <a:spAutoFit/>
          </a:bodyPr>
          <a:lstStyle/>
          <a:p>
            <a:r>
              <a:rPr lang="es-ES" sz="2800" dirty="0">
                <a:solidFill>
                  <a:srgbClr val="585858"/>
                </a:solidFill>
                <a:latin typeface="Trebuchet MS"/>
              </a:rPr>
              <a:t>Desnivel del terreno y consumo</a:t>
            </a:r>
            <a:endParaRPr lang="es-ES" sz="2800" dirty="0"/>
          </a:p>
        </p:txBody>
      </p:sp>
    </p:spTree>
    <p:extLst>
      <p:ext uri="{BB962C8B-B14F-4D97-AF65-F5344CB8AC3E}">
        <p14:creationId xmlns:p14="http://schemas.microsoft.com/office/powerpoint/2010/main" val="2035632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5CD2F44-5E41-F579-EFFB-D62E5DBFABFA}"/>
              </a:ext>
            </a:extLst>
          </p:cNvPr>
          <p:cNvPicPr>
            <a:picLocks noChangeAspect="1"/>
          </p:cNvPicPr>
          <p:nvPr/>
        </p:nvPicPr>
        <p:blipFill>
          <a:blip r:embed="rId2"/>
          <a:stretch>
            <a:fillRect/>
          </a:stretch>
        </p:blipFill>
        <p:spPr>
          <a:xfrm>
            <a:off x="1219200" y="1447800"/>
            <a:ext cx="8356874" cy="5174298"/>
          </a:xfrm>
          <a:prstGeom prst="rect">
            <a:avLst/>
          </a:prstGeom>
        </p:spPr>
      </p:pic>
      <p:pic>
        <p:nvPicPr>
          <p:cNvPr id="5" name="Imagen 4">
            <a:extLst>
              <a:ext uri="{FF2B5EF4-FFF2-40B4-BE49-F238E27FC236}">
                <a16:creationId xmlns:a16="http://schemas.microsoft.com/office/drawing/2014/main" id="{859F5A05-9C12-DD07-781D-F482C06B1ADD}"/>
              </a:ext>
            </a:extLst>
          </p:cNvPr>
          <p:cNvPicPr>
            <a:picLocks noChangeAspect="1"/>
          </p:cNvPicPr>
          <p:nvPr/>
        </p:nvPicPr>
        <p:blipFill>
          <a:blip r:embed="rId3"/>
          <a:stretch>
            <a:fillRect/>
          </a:stretch>
        </p:blipFill>
        <p:spPr>
          <a:xfrm>
            <a:off x="9753600" y="225152"/>
            <a:ext cx="1749704" cy="512108"/>
          </a:xfrm>
          <a:prstGeom prst="rect">
            <a:avLst/>
          </a:prstGeom>
        </p:spPr>
      </p:pic>
      <p:sp>
        <p:nvSpPr>
          <p:cNvPr id="6" name="1 Título">
            <a:extLst>
              <a:ext uri="{FF2B5EF4-FFF2-40B4-BE49-F238E27FC236}">
                <a16:creationId xmlns:a16="http://schemas.microsoft.com/office/drawing/2014/main" id="{1317EF52-2925-5030-4652-20A3C0B5EB13}"/>
              </a:ext>
            </a:extLst>
          </p:cNvPr>
          <p:cNvSpPr txBox="1">
            <a:spLocks/>
          </p:cNvSpPr>
          <p:nvPr/>
        </p:nvSpPr>
        <p:spPr>
          <a:xfrm>
            <a:off x="990600" y="533400"/>
            <a:ext cx="5791200" cy="492443"/>
          </a:xfrm>
          <a:prstGeom prst="rect">
            <a:avLst/>
          </a:prstGeom>
        </p:spPr>
        <p:txBody>
          <a:bodyPr>
            <a:noAutofit/>
          </a:bodyPr>
          <a:lstStyle>
            <a:lvl1pPr>
              <a:defRPr>
                <a:latin typeface="+mj-lt"/>
                <a:ea typeface="+mj-ea"/>
                <a:cs typeface="+mj-cs"/>
              </a:defRPr>
            </a:lvl1pPr>
          </a:lstStyle>
          <a:p>
            <a:r>
              <a:rPr lang="es-ES_tradnl" sz="4400" kern="0" dirty="0">
                <a:solidFill>
                  <a:sysClr val="windowText" lastClr="000000"/>
                </a:solidFill>
              </a:rPr>
              <a:t>Variador de velocidad</a:t>
            </a:r>
            <a:endParaRPr lang="es-ES" sz="4400" kern="0" dirty="0">
              <a:solidFill>
                <a:sysClr val="windowText" lastClr="000000"/>
              </a:solidFill>
            </a:endParaRPr>
          </a:p>
        </p:txBody>
      </p:sp>
      <p:sp>
        <p:nvSpPr>
          <p:cNvPr id="11" name="CuadroTexto 10">
            <a:extLst>
              <a:ext uri="{FF2B5EF4-FFF2-40B4-BE49-F238E27FC236}">
                <a16:creationId xmlns:a16="http://schemas.microsoft.com/office/drawing/2014/main" id="{2E93F32C-45B9-4665-A080-128C544B815D}"/>
              </a:ext>
            </a:extLst>
          </p:cNvPr>
          <p:cNvSpPr txBox="1"/>
          <p:nvPr/>
        </p:nvSpPr>
        <p:spPr>
          <a:xfrm>
            <a:off x="9372600" y="4034949"/>
            <a:ext cx="2283104" cy="1815882"/>
          </a:xfrm>
          <a:prstGeom prst="rect">
            <a:avLst/>
          </a:prstGeom>
          <a:noFill/>
        </p:spPr>
        <p:txBody>
          <a:bodyPr wrap="square">
            <a:spAutoFit/>
          </a:bodyPr>
          <a:lstStyle/>
          <a:p>
            <a:pPr algn="ctr"/>
            <a:r>
              <a:rPr lang="es-ES" sz="2800" dirty="0">
                <a:solidFill>
                  <a:srgbClr val="585858"/>
                </a:solidFill>
                <a:latin typeface="Trebuchet MS"/>
              </a:rPr>
              <a:t>Variación del  nivel a lo largo de la campaña</a:t>
            </a:r>
            <a:endParaRPr lang="es-ES" sz="2800" dirty="0"/>
          </a:p>
        </p:txBody>
      </p:sp>
    </p:spTree>
    <p:extLst>
      <p:ext uri="{BB962C8B-B14F-4D97-AF65-F5344CB8AC3E}">
        <p14:creationId xmlns:p14="http://schemas.microsoft.com/office/powerpoint/2010/main" val="3781557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59F5A05-9C12-DD07-781D-F482C06B1ADD}"/>
              </a:ext>
            </a:extLst>
          </p:cNvPr>
          <p:cNvPicPr>
            <a:picLocks noChangeAspect="1"/>
          </p:cNvPicPr>
          <p:nvPr/>
        </p:nvPicPr>
        <p:blipFill>
          <a:blip r:embed="rId2"/>
          <a:stretch>
            <a:fillRect/>
          </a:stretch>
        </p:blipFill>
        <p:spPr>
          <a:xfrm>
            <a:off x="9753600" y="225152"/>
            <a:ext cx="1749704" cy="512108"/>
          </a:xfrm>
          <a:prstGeom prst="rect">
            <a:avLst/>
          </a:prstGeom>
        </p:spPr>
      </p:pic>
      <p:sp>
        <p:nvSpPr>
          <p:cNvPr id="6" name="1 Título">
            <a:extLst>
              <a:ext uri="{FF2B5EF4-FFF2-40B4-BE49-F238E27FC236}">
                <a16:creationId xmlns:a16="http://schemas.microsoft.com/office/drawing/2014/main" id="{1317EF52-2925-5030-4652-20A3C0B5EB13}"/>
              </a:ext>
            </a:extLst>
          </p:cNvPr>
          <p:cNvSpPr txBox="1">
            <a:spLocks/>
          </p:cNvSpPr>
          <p:nvPr/>
        </p:nvSpPr>
        <p:spPr>
          <a:xfrm>
            <a:off x="990600" y="533400"/>
            <a:ext cx="5791200" cy="492443"/>
          </a:xfrm>
          <a:prstGeom prst="rect">
            <a:avLst/>
          </a:prstGeom>
        </p:spPr>
        <p:txBody>
          <a:bodyPr>
            <a:noAutofit/>
          </a:bodyPr>
          <a:lstStyle>
            <a:lvl1pPr>
              <a:defRPr>
                <a:latin typeface="+mj-lt"/>
                <a:ea typeface="+mj-ea"/>
                <a:cs typeface="+mj-cs"/>
              </a:defRPr>
            </a:lvl1pPr>
          </a:lstStyle>
          <a:p>
            <a:r>
              <a:rPr lang="es-ES_tradnl" sz="4400" kern="0" dirty="0">
                <a:solidFill>
                  <a:sysClr val="windowText" lastClr="000000"/>
                </a:solidFill>
              </a:rPr>
              <a:t>Variador de velocidad</a:t>
            </a:r>
            <a:endParaRPr lang="es-ES" sz="4400" kern="0" dirty="0">
              <a:solidFill>
                <a:sysClr val="windowText" lastClr="000000"/>
              </a:solidFill>
            </a:endParaRPr>
          </a:p>
        </p:txBody>
      </p:sp>
      <p:pic>
        <p:nvPicPr>
          <p:cNvPr id="3" name="Imagen 2">
            <a:extLst>
              <a:ext uri="{FF2B5EF4-FFF2-40B4-BE49-F238E27FC236}">
                <a16:creationId xmlns:a16="http://schemas.microsoft.com/office/drawing/2014/main" id="{23FBE418-0BDD-E106-B5D1-CA7524CCECC6}"/>
              </a:ext>
            </a:extLst>
          </p:cNvPr>
          <p:cNvPicPr>
            <a:picLocks noChangeAspect="1"/>
          </p:cNvPicPr>
          <p:nvPr/>
        </p:nvPicPr>
        <p:blipFill>
          <a:blip r:embed="rId3"/>
          <a:stretch>
            <a:fillRect/>
          </a:stretch>
        </p:blipFill>
        <p:spPr>
          <a:xfrm>
            <a:off x="1143000" y="1367992"/>
            <a:ext cx="5112862" cy="4919663"/>
          </a:xfrm>
          <a:prstGeom prst="rect">
            <a:avLst/>
          </a:prstGeom>
        </p:spPr>
      </p:pic>
      <p:sp>
        <p:nvSpPr>
          <p:cNvPr id="4" name="19 Cuadro de texto">
            <a:extLst>
              <a:ext uri="{FF2B5EF4-FFF2-40B4-BE49-F238E27FC236}">
                <a16:creationId xmlns:a16="http://schemas.microsoft.com/office/drawing/2014/main" id="{15048C56-A09A-B157-FEAB-B9B24A80E8B7}"/>
              </a:ext>
            </a:extLst>
          </p:cNvPr>
          <p:cNvSpPr txBox="1"/>
          <p:nvPr/>
        </p:nvSpPr>
        <p:spPr>
          <a:xfrm>
            <a:off x="6230997" y="4267200"/>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400" b="1" dirty="0">
                <a:solidFill>
                  <a:schemeClr val="tx2">
                    <a:lumMod val="60000"/>
                    <a:lumOff val="40000"/>
                  </a:schemeClr>
                </a:solidFill>
                <a:ea typeface="Calibri"/>
                <a:cs typeface="Times New Roman"/>
              </a:rPr>
              <a:t>82 kW</a:t>
            </a:r>
            <a:endParaRPr lang="es-ES" sz="2000" dirty="0">
              <a:solidFill>
                <a:schemeClr val="tx2">
                  <a:lumMod val="60000"/>
                  <a:lumOff val="40000"/>
                </a:schemeClr>
              </a:solidFill>
              <a:ea typeface="Calibri"/>
              <a:cs typeface="Times New Roman"/>
            </a:endParaRPr>
          </a:p>
        </p:txBody>
      </p:sp>
      <p:sp>
        <p:nvSpPr>
          <p:cNvPr id="7" name="19 Cuadro de texto">
            <a:extLst>
              <a:ext uri="{FF2B5EF4-FFF2-40B4-BE49-F238E27FC236}">
                <a16:creationId xmlns:a16="http://schemas.microsoft.com/office/drawing/2014/main" id="{BFF2BD14-4B28-2197-F484-1D3A72F79B0E}"/>
              </a:ext>
            </a:extLst>
          </p:cNvPr>
          <p:cNvSpPr txBox="1"/>
          <p:nvPr/>
        </p:nvSpPr>
        <p:spPr>
          <a:xfrm>
            <a:off x="6221226" y="5109469"/>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400" b="1" dirty="0">
                <a:solidFill>
                  <a:schemeClr val="tx2">
                    <a:lumMod val="60000"/>
                    <a:lumOff val="40000"/>
                  </a:schemeClr>
                </a:solidFill>
                <a:ea typeface="Calibri"/>
                <a:cs typeface="Times New Roman"/>
              </a:rPr>
              <a:t>63 kW</a:t>
            </a:r>
            <a:endParaRPr lang="es-ES" sz="2000" dirty="0">
              <a:solidFill>
                <a:schemeClr val="tx2">
                  <a:lumMod val="60000"/>
                  <a:lumOff val="40000"/>
                </a:schemeClr>
              </a:solidFill>
              <a:ea typeface="Calibri"/>
              <a:cs typeface="Times New Roman"/>
            </a:endParaRPr>
          </a:p>
        </p:txBody>
      </p:sp>
      <p:sp>
        <p:nvSpPr>
          <p:cNvPr id="8" name="19 Cuadro de texto">
            <a:extLst>
              <a:ext uri="{FF2B5EF4-FFF2-40B4-BE49-F238E27FC236}">
                <a16:creationId xmlns:a16="http://schemas.microsoft.com/office/drawing/2014/main" id="{8B008FC0-71F5-9289-CF59-5774C9458167}"/>
              </a:ext>
            </a:extLst>
          </p:cNvPr>
          <p:cNvSpPr txBox="1"/>
          <p:nvPr/>
        </p:nvSpPr>
        <p:spPr>
          <a:xfrm>
            <a:off x="6019800" y="2292249"/>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400" b="1" dirty="0">
                <a:solidFill>
                  <a:srgbClr val="FF0000"/>
                </a:solidFill>
                <a:ea typeface="Calibri"/>
                <a:cs typeface="Times New Roman"/>
              </a:rPr>
              <a:t>50 Hz</a:t>
            </a:r>
            <a:endParaRPr lang="es-ES" sz="2000" dirty="0">
              <a:ea typeface="Calibri"/>
              <a:cs typeface="Times New Roman"/>
            </a:endParaRPr>
          </a:p>
        </p:txBody>
      </p:sp>
      <p:sp>
        <p:nvSpPr>
          <p:cNvPr id="9" name="19 Cuadro de texto">
            <a:extLst>
              <a:ext uri="{FF2B5EF4-FFF2-40B4-BE49-F238E27FC236}">
                <a16:creationId xmlns:a16="http://schemas.microsoft.com/office/drawing/2014/main" id="{BA78EA66-59B2-41FC-CCA5-042F39988615}"/>
              </a:ext>
            </a:extLst>
          </p:cNvPr>
          <p:cNvSpPr txBox="1"/>
          <p:nvPr/>
        </p:nvSpPr>
        <p:spPr>
          <a:xfrm>
            <a:off x="6019800" y="2915696"/>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400" b="1" dirty="0">
                <a:solidFill>
                  <a:srgbClr val="FF0000"/>
                </a:solidFill>
                <a:ea typeface="Calibri"/>
                <a:cs typeface="Times New Roman"/>
              </a:rPr>
              <a:t>40 Hz</a:t>
            </a:r>
            <a:endParaRPr lang="es-ES" sz="2000" dirty="0">
              <a:ea typeface="Calibri"/>
              <a:cs typeface="Times New Roman"/>
            </a:endParaRPr>
          </a:p>
        </p:txBody>
      </p:sp>
      <p:sp>
        <p:nvSpPr>
          <p:cNvPr id="11" name="CuadroTexto 10">
            <a:extLst>
              <a:ext uri="{FF2B5EF4-FFF2-40B4-BE49-F238E27FC236}">
                <a16:creationId xmlns:a16="http://schemas.microsoft.com/office/drawing/2014/main" id="{6A4ED70A-C904-BC5C-A8D6-7FB0B1A9F73A}"/>
              </a:ext>
            </a:extLst>
          </p:cNvPr>
          <p:cNvSpPr txBox="1"/>
          <p:nvPr/>
        </p:nvSpPr>
        <p:spPr>
          <a:xfrm>
            <a:off x="7242756" y="2292249"/>
            <a:ext cx="4191000" cy="954107"/>
          </a:xfrm>
          <a:prstGeom prst="rect">
            <a:avLst/>
          </a:prstGeom>
          <a:noFill/>
        </p:spPr>
        <p:txBody>
          <a:bodyPr wrap="square">
            <a:spAutoFit/>
          </a:bodyPr>
          <a:lstStyle/>
          <a:p>
            <a:r>
              <a:rPr lang="es-ES" sz="2800" dirty="0">
                <a:solidFill>
                  <a:srgbClr val="585858"/>
                </a:solidFill>
                <a:latin typeface="Trebuchet MS"/>
              </a:rPr>
              <a:t>Variación de frecuencia y consumo</a:t>
            </a:r>
            <a:endParaRPr lang="es-ES" sz="2800" dirty="0"/>
          </a:p>
        </p:txBody>
      </p:sp>
    </p:spTree>
    <p:extLst>
      <p:ext uri="{BB962C8B-B14F-4D97-AF65-F5344CB8AC3E}">
        <p14:creationId xmlns:p14="http://schemas.microsoft.com/office/powerpoint/2010/main" val="2960220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59F5A05-9C12-DD07-781D-F482C06B1ADD}"/>
              </a:ext>
            </a:extLst>
          </p:cNvPr>
          <p:cNvPicPr>
            <a:picLocks noChangeAspect="1"/>
          </p:cNvPicPr>
          <p:nvPr/>
        </p:nvPicPr>
        <p:blipFill>
          <a:blip r:embed="rId2"/>
          <a:stretch>
            <a:fillRect/>
          </a:stretch>
        </p:blipFill>
        <p:spPr>
          <a:xfrm>
            <a:off x="9753600" y="225152"/>
            <a:ext cx="1749704" cy="512108"/>
          </a:xfrm>
          <a:prstGeom prst="rect">
            <a:avLst/>
          </a:prstGeom>
        </p:spPr>
      </p:pic>
      <p:sp>
        <p:nvSpPr>
          <p:cNvPr id="6" name="1 Título">
            <a:extLst>
              <a:ext uri="{FF2B5EF4-FFF2-40B4-BE49-F238E27FC236}">
                <a16:creationId xmlns:a16="http://schemas.microsoft.com/office/drawing/2014/main" id="{1317EF52-2925-5030-4652-20A3C0B5EB13}"/>
              </a:ext>
            </a:extLst>
          </p:cNvPr>
          <p:cNvSpPr txBox="1">
            <a:spLocks/>
          </p:cNvSpPr>
          <p:nvPr/>
        </p:nvSpPr>
        <p:spPr>
          <a:xfrm>
            <a:off x="990600" y="533400"/>
            <a:ext cx="5791200" cy="492443"/>
          </a:xfrm>
          <a:prstGeom prst="rect">
            <a:avLst/>
          </a:prstGeom>
        </p:spPr>
        <p:txBody>
          <a:bodyPr>
            <a:noAutofit/>
          </a:bodyPr>
          <a:lstStyle>
            <a:lvl1pPr>
              <a:defRPr>
                <a:latin typeface="+mj-lt"/>
                <a:ea typeface="+mj-ea"/>
                <a:cs typeface="+mj-cs"/>
              </a:defRPr>
            </a:lvl1pPr>
          </a:lstStyle>
          <a:p>
            <a:r>
              <a:rPr lang="es-ES_tradnl" sz="4400" kern="0" dirty="0">
                <a:solidFill>
                  <a:sysClr val="windowText" lastClr="000000"/>
                </a:solidFill>
              </a:rPr>
              <a:t>Variador de velocidad</a:t>
            </a:r>
            <a:endParaRPr lang="es-ES" sz="4400" kern="0" dirty="0">
              <a:solidFill>
                <a:sysClr val="windowText" lastClr="000000"/>
              </a:solidFill>
            </a:endParaRPr>
          </a:p>
        </p:txBody>
      </p:sp>
      <p:sp>
        <p:nvSpPr>
          <p:cNvPr id="4" name="19 Cuadro de texto">
            <a:extLst>
              <a:ext uri="{FF2B5EF4-FFF2-40B4-BE49-F238E27FC236}">
                <a16:creationId xmlns:a16="http://schemas.microsoft.com/office/drawing/2014/main" id="{15048C56-A09A-B157-FEAB-B9B24A80E8B7}"/>
              </a:ext>
            </a:extLst>
          </p:cNvPr>
          <p:cNvSpPr txBox="1"/>
          <p:nvPr/>
        </p:nvSpPr>
        <p:spPr>
          <a:xfrm>
            <a:off x="6230997" y="4267200"/>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400" b="1" dirty="0">
                <a:solidFill>
                  <a:schemeClr val="tx2">
                    <a:lumMod val="60000"/>
                    <a:lumOff val="40000"/>
                  </a:schemeClr>
                </a:solidFill>
                <a:ea typeface="Calibri"/>
                <a:cs typeface="Times New Roman"/>
              </a:rPr>
              <a:t>82 kW</a:t>
            </a:r>
            <a:endParaRPr lang="es-ES" sz="2000" dirty="0">
              <a:solidFill>
                <a:schemeClr val="tx2">
                  <a:lumMod val="60000"/>
                  <a:lumOff val="40000"/>
                </a:schemeClr>
              </a:solidFill>
              <a:ea typeface="Calibri"/>
              <a:cs typeface="Times New Roman"/>
            </a:endParaRPr>
          </a:p>
        </p:txBody>
      </p:sp>
      <p:sp>
        <p:nvSpPr>
          <p:cNvPr id="7" name="19 Cuadro de texto">
            <a:extLst>
              <a:ext uri="{FF2B5EF4-FFF2-40B4-BE49-F238E27FC236}">
                <a16:creationId xmlns:a16="http://schemas.microsoft.com/office/drawing/2014/main" id="{BFF2BD14-4B28-2197-F484-1D3A72F79B0E}"/>
              </a:ext>
            </a:extLst>
          </p:cNvPr>
          <p:cNvSpPr txBox="1"/>
          <p:nvPr/>
        </p:nvSpPr>
        <p:spPr>
          <a:xfrm>
            <a:off x="6221226" y="5109469"/>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400" b="1" dirty="0">
                <a:solidFill>
                  <a:schemeClr val="tx2">
                    <a:lumMod val="60000"/>
                    <a:lumOff val="40000"/>
                  </a:schemeClr>
                </a:solidFill>
                <a:ea typeface="Calibri"/>
                <a:cs typeface="Times New Roman"/>
              </a:rPr>
              <a:t>63 kW</a:t>
            </a:r>
            <a:endParaRPr lang="es-ES" sz="2000" dirty="0">
              <a:solidFill>
                <a:schemeClr val="tx2">
                  <a:lumMod val="60000"/>
                  <a:lumOff val="40000"/>
                </a:schemeClr>
              </a:solidFill>
              <a:ea typeface="Calibri"/>
              <a:cs typeface="Times New Roman"/>
            </a:endParaRPr>
          </a:p>
        </p:txBody>
      </p:sp>
      <p:sp>
        <p:nvSpPr>
          <p:cNvPr id="8" name="19 Cuadro de texto">
            <a:extLst>
              <a:ext uri="{FF2B5EF4-FFF2-40B4-BE49-F238E27FC236}">
                <a16:creationId xmlns:a16="http://schemas.microsoft.com/office/drawing/2014/main" id="{8B008FC0-71F5-9289-CF59-5774C9458167}"/>
              </a:ext>
            </a:extLst>
          </p:cNvPr>
          <p:cNvSpPr txBox="1"/>
          <p:nvPr/>
        </p:nvSpPr>
        <p:spPr>
          <a:xfrm>
            <a:off x="6019800" y="2292249"/>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400" b="1" dirty="0">
                <a:solidFill>
                  <a:srgbClr val="FF0000"/>
                </a:solidFill>
                <a:ea typeface="Calibri"/>
                <a:cs typeface="Times New Roman"/>
              </a:rPr>
              <a:t>50 Hz</a:t>
            </a:r>
            <a:endParaRPr lang="es-ES" sz="2000" dirty="0">
              <a:ea typeface="Calibri"/>
              <a:cs typeface="Times New Roman"/>
            </a:endParaRPr>
          </a:p>
        </p:txBody>
      </p:sp>
      <p:sp>
        <p:nvSpPr>
          <p:cNvPr id="9" name="19 Cuadro de texto">
            <a:extLst>
              <a:ext uri="{FF2B5EF4-FFF2-40B4-BE49-F238E27FC236}">
                <a16:creationId xmlns:a16="http://schemas.microsoft.com/office/drawing/2014/main" id="{BA78EA66-59B2-41FC-CCA5-042F39988615}"/>
              </a:ext>
            </a:extLst>
          </p:cNvPr>
          <p:cNvSpPr txBox="1"/>
          <p:nvPr/>
        </p:nvSpPr>
        <p:spPr>
          <a:xfrm>
            <a:off x="6019800" y="2915696"/>
            <a:ext cx="1227574" cy="335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s-ES" sz="2400" b="1" dirty="0">
                <a:solidFill>
                  <a:srgbClr val="FF0000"/>
                </a:solidFill>
                <a:ea typeface="Calibri"/>
                <a:cs typeface="Times New Roman"/>
              </a:rPr>
              <a:t>40 Hz</a:t>
            </a:r>
            <a:endParaRPr lang="es-ES" sz="2000" dirty="0">
              <a:ea typeface="Calibri"/>
              <a:cs typeface="Times New Roman"/>
            </a:endParaRPr>
          </a:p>
        </p:txBody>
      </p:sp>
      <p:pic>
        <p:nvPicPr>
          <p:cNvPr id="10" name="Imagen 9">
            <a:extLst>
              <a:ext uri="{FF2B5EF4-FFF2-40B4-BE49-F238E27FC236}">
                <a16:creationId xmlns:a16="http://schemas.microsoft.com/office/drawing/2014/main" id="{B33A8E5D-1EE6-BBA7-5192-765E586F0EA2}"/>
              </a:ext>
            </a:extLst>
          </p:cNvPr>
          <p:cNvPicPr>
            <a:picLocks noChangeAspect="1"/>
          </p:cNvPicPr>
          <p:nvPr/>
        </p:nvPicPr>
        <p:blipFill>
          <a:blip r:embed="rId3"/>
          <a:stretch>
            <a:fillRect/>
          </a:stretch>
        </p:blipFill>
        <p:spPr>
          <a:xfrm>
            <a:off x="685800" y="1412616"/>
            <a:ext cx="8410575" cy="5143500"/>
          </a:xfrm>
          <a:prstGeom prst="rect">
            <a:avLst/>
          </a:prstGeom>
        </p:spPr>
      </p:pic>
      <p:sp>
        <p:nvSpPr>
          <p:cNvPr id="11" name="CuadroTexto 10">
            <a:extLst>
              <a:ext uri="{FF2B5EF4-FFF2-40B4-BE49-F238E27FC236}">
                <a16:creationId xmlns:a16="http://schemas.microsoft.com/office/drawing/2014/main" id="{98A90FB3-71BA-897A-84AA-9145A4A45FA6}"/>
              </a:ext>
            </a:extLst>
          </p:cNvPr>
          <p:cNvSpPr txBox="1"/>
          <p:nvPr/>
        </p:nvSpPr>
        <p:spPr>
          <a:xfrm>
            <a:off x="8763000" y="3429000"/>
            <a:ext cx="2616479" cy="1384995"/>
          </a:xfrm>
          <a:prstGeom prst="rect">
            <a:avLst/>
          </a:prstGeom>
          <a:noFill/>
        </p:spPr>
        <p:txBody>
          <a:bodyPr wrap="square">
            <a:spAutoFit/>
          </a:bodyPr>
          <a:lstStyle/>
          <a:p>
            <a:pPr algn="ctr"/>
            <a:r>
              <a:rPr lang="es-ES" sz="2800" dirty="0">
                <a:solidFill>
                  <a:srgbClr val="585858"/>
                </a:solidFill>
                <a:latin typeface="Trebuchet MS"/>
              </a:rPr>
              <a:t>Variación del  nivel durante el riego</a:t>
            </a:r>
            <a:endParaRPr lang="es-ES" sz="2800" dirty="0"/>
          </a:p>
        </p:txBody>
      </p:sp>
    </p:spTree>
    <p:extLst>
      <p:ext uri="{BB962C8B-B14F-4D97-AF65-F5344CB8AC3E}">
        <p14:creationId xmlns:p14="http://schemas.microsoft.com/office/powerpoint/2010/main" val="1820747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4708" y="971803"/>
            <a:ext cx="10439199" cy="4775666"/>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claves del ahorro y la mejora</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sz="3600" spc="-5" dirty="0">
                <a:solidFill>
                  <a:srgbClr val="585858"/>
                </a:solidFill>
                <a:latin typeface="Calibri"/>
                <a:cs typeface="Calibri"/>
              </a:rPr>
              <a:t>Contratación</a:t>
            </a:r>
            <a:r>
              <a:rPr sz="3600" spc="-45" dirty="0">
                <a:solidFill>
                  <a:srgbClr val="585858"/>
                </a:solidFill>
                <a:latin typeface="Calibri"/>
                <a:cs typeface="Calibri"/>
              </a:rPr>
              <a:t> </a:t>
            </a:r>
            <a:r>
              <a:rPr sz="3600" spc="-5" dirty="0">
                <a:solidFill>
                  <a:srgbClr val="585858"/>
                </a:solidFill>
                <a:latin typeface="Calibri"/>
                <a:cs typeface="Calibri"/>
              </a:rPr>
              <a:t>eléctrica</a:t>
            </a:r>
            <a:endParaRPr sz="3600" dirty="0">
              <a:latin typeface="Calibri"/>
              <a:cs typeface="Calibri"/>
            </a:endParaRPr>
          </a:p>
          <a:p>
            <a:pPr marL="1522095" indent="-515620">
              <a:lnSpc>
                <a:spcPct val="100000"/>
              </a:lnSpc>
              <a:spcBef>
                <a:spcPts val="2160"/>
              </a:spcBef>
              <a:buAutoNum type="arabicPeriod"/>
              <a:tabLst>
                <a:tab pos="1522095" algn="l"/>
                <a:tab pos="1522730" algn="l"/>
              </a:tabLst>
            </a:pPr>
            <a:r>
              <a:rPr sz="3600" spc="-5" dirty="0">
                <a:solidFill>
                  <a:srgbClr val="585858"/>
                </a:solidFill>
                <a:latin typeface="Calibri"/>
                <a:cs typeface="Calibri"/>
              </a:rPr>
              <a:t>Eficiencia</a:t>
            </a:r>
            <a:r>
              <a:rPr sz="3600" spc="-10" dirty="0">
                <a:solidFill>
                  <a:srgbClr val="585858"/>
                </a:solidFill>
                <a:latin typeface="Calibri"/>
                <a:cs typeface="Calibri"/>
              </a:rPr>
              <a:t> </a:t>
            </a:r>
            <a:r>
              <a:rPr sz="3600" spc="-5" dirty="0">
                <a:solidFill>
                  <a:srgbClr val="585858"/>
                </a:solidFill>
                <a:latin typeface="Calibri"/>
                <a:cs typeface="Calibri"/>
              </a:rPr>
              <a:t>energética</a:t>
            </a:r>
            <a:endParaRPr sz="3600" dirty="0">
              <a:latin typeface="Calibri"/>
              <a:cs typeface="Calibri"/>
            </a:endParaRPr>
          </a:p>
          <a:p>
            <a:pPr marL="2207895" lvl="1" indent="-744220">
              <a:lnSpc>
                <a:spcPct val="100000"/>
              </a:lnSpc>
              <a:spcBef>
                <a:spcPts val="675"/>
              </a:spcBef>
              <a:buAutoNum type="alphaLcParenR"/>
              <a:tabLst>
                <a:tab pos="2207895" algn="l"/>
                <a:tab pos="2208530" algn="l"/>
              </a:tabLst>
            </a:pPr>
            <a:r>
              <a:rPr sz="3600" spc="-5" dirty="0">
                <a:solidFill>
                  <a:srgbClr val="585858"/>
                </a:solidFill>
                <a:latin typeface="Calibri"/>
                <a:cs typeface="Calibri"/>
              </a:rPr>
              <a:t>Eléctrica:</a:t>
            </a:r>
            <a:r>
              <a:rPr sz="3600" spc="-25" dirty="0">
                <a:solidFill>
                  <a:srgbClr val="585858"/>
                </a:solidFill>
                <a:latin typeface="Calibri"/>
                <a:cs typeface="Calibri"/>
              </a:rPr>
              <a:t> </a:t>
            </a:r>
            <a:r>
              <a:rPr sz="3600" spc="-5" dirty="0">
                <a:solidFill>
                  <a:srgbClr val="585858"/>
                </a:solidFill>
                <a:latin typeface="Calibri"/>
                <a:cs typeface="Calibri"/>
              </a:rPr>
              <a:t>consumo</a:t>
            </a:r>
            <a:r>
              <a:rPr sz="3600" spc="-25" dirty="0">
                <a:solidFill>
                  <a:srgbClr val="585858"/>
                </a:solidFill>
                <a:latin typeface="Calibri"/>
                <a:cs typeface="Calibri"/>
              </a:rPr>
              <a:t> </a:t>
            </a:r>
            <a:r>
              <a:rPr sz="2400" spc="-5" dirty="0">
                <a:solidFill>
                  <a:srgbClr val="585858"/>
                </a:solidFill>
                <a:latin typeface="Calibri"/>
                <a:cs typeface="Calibri"/>
              </a:rPr>
              <a:t>(bomba,</a:t>
            </a:r>
            <a:r>
              <a:rPr sz="2400" spc="-25" dirty="0">
                <a:solidFill>
                  <a:srgbClr val="585858"/>
                </a:solidFill>
                <a:latin typeface="Calibri"/>
                <a:cs typeface="Calibri"/>
              </a:rPr>
              <a:t> </a:t>
            </a:r>
            <a:r>
              <a:rPr sz="2400" dirty="0">
                <a:solidFill>
                  <a:srgbClr val="585858"/>
                </a:solidFill>
                <a:latin typeface="Calibri"/>
                <a:cs typeface="Calibri"/>
              </a:rPr>
              <a:t>variador)</a:t>
            </a:r>
            <a:endParaRPr sz="2400" dirty="0">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highlight>
                  <a:srgbClr val="FFFF00"/>
                </a:highlight>
                <a:latin typeface="Calibri"/>
                <a:cs typeface="Calibri"/>
              </a:rPr>
              <a:t>Hidráulica:</a:t>
            </a:r>
            <a:r>
              <a:rPr sz="3600" spc="-40" dirty="0">
                <a:solidFill>
                  <a:srgbClr val="585858"/>
                </a:solidFill>
                <a:highlight>
                  <a:srgbClr val="FFFF00"/>
                </a:highlight>
                <a:latin typeface="Calibri"/>
                <a:cs typeface="Calibri"/>
              </a:rPr>
              <a:t> </a:t>
            </a:r>
            <a:r>
              <a:rPr sz="3600" spc="-5" dirty="0">
                <a:solidFill>
                  <a:srgbClr val="585858"/>
                </a:solidFill>
                <a:highlight>
                  <a:srgbClr val="FFFF00"/>
                </a:highlight>
                <a:latin typeface="Calibri"/>
                <a:cs typeface="Calibri"/>
              </a:rPr>
              <a:t>presión</a:t>
            </a:r>
            <a:r>
              <a:rPr sz="3600" spc="10" dirty="0">
                <a:solidFill>
                  <a:srgbClr val="585858"/>
                </a:solidFill>
                <a:highlight>
                  <a:srgbClr val="FFFF00"/>
                </a:highlight>
                <a:latin typeface="Calibri"/>
                <a:cs typeface="Calibri"/>
              </a:rPr>
              <a:t> </a:t>
            </a:r>
            <a:r>
              <a:rPr sz="2400" spc="-5" dirty="0">
                <a:solidFill>
                  <a:srgbClr val="585858"/>
                </a:solidFill>
                <a:highlight>
                  <a:srgbClr val="FFFF00"/>
                </a:highlight>
                <a:latin typeface="Calibri"/>
                <a:cs typeface="Calibri"/>
              </a:rPr>
              <a:t>(pérdidas</a:t>
            </a:r>
            <a:r>
              <a:rPr sz="2400" dirty="0">
                <a:solidFill>
                  <a:srgbClr val="585858"/>
                </a:solidFill>
                <a:highlight>
                  <a:srgbClr val="FFFF00"/>
                </a:highlight>
                <a:latin typeface="Calibri"/>
                <a:cs typeface="Calibri"/>
              </a:rPr>
              <a:t> carga,</a:t>
            </a:r>
            <a:r>
              <a:rPr sz="2400" spc="-30" dirty="0">
                <a:solidFill>
                  <a:srgbClr val="585858"/>
                </a:solidFill>
                <a:highlight>
                  <a:srgbClr val="FFFF00"/>
                </a:highlight>
                <a:latin typeface="Calibri"/>
                <a:cs typeface="Calibri"/>
              </a:rPr>
              <a:t> </a:t>
            </a:r>
            <a:r>
              <a:rPr sz="2400" spc="-5" dirty="0">
                <a:solidFill>
                  <a:srgbClr val="585858"/>
                </a:solidFill>
                <a:highlight>
                  <a:srgbClr val="FFFF00"/>
                </a:highlight>
                <a:latin typeface="Calibri"/>
                <a:cs typeface="Calibri"/>
              </a:rPr>
              <a:t>baja</a:t>
            </a:r>
            <a:r>
              <a:rPr sz="2400" dirty="0">
                <a:solidFill>
                  <a:srgbClr val="585858"/>
                </a:solidFill>
                <a:highlight>
                  <a:srgbClr val="FFFF00"/>
                </a:highlight>
                <a:latin typeface="Calibri"/>
                <a:cs typeface="Calibri"/>
              </a:rPr>
              <a:t> </a:t>
            </a:r>
            <a:r>
              <a:rPr sz="2400" spc="-5" dirty="0">
                <a:solidFill>
                  <a:srgbClr val="585858"/>
                </a:solidFill>
                <a:highlight>
                  <a:srgbClr val="FFFF00"/>
                </a:highlight>
                <a:latin typeface="Calibri"/>
                <a:cs typeface="Calibri"/>
              </a:rPr>
              <a:t>presión)</a:t>
            </a:r>
            <a:endParaRPr sz="2400" dirty="0">
              <a:highlight>
                <a:srgbClr val="FFFF00"/>
              </a:highlight>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latin typeface="Calibri"/>
                <a:cs typeface="Calibri"/>
              </a:rPr>
              <a:t>Hídrica: </a:t>
            </a:r>
            <a:r>
              <a:rPr sz="2400" dirty="0">
                <a:solidFill>
                  <a:srgbClr val="585858"/>
                </a:solidFill>
                <a:latin typeface="Calibri"/>
                <a:cs typeface="Calibri"/>
              </a:rPr>
              <a:t>(riego inteligente, </a:t>
            </a:r>
            <a:r>
              <a:rPr sz="2400" dirty="0" err="1">
                <a:solidFill>
                  <a:srgbClr val="585858"/>
                </a:solidFill>
                <a:latin typeface="Calibri"/>
                <a:cs typeface="Calibri"/>
              </a:rPr>
              <a:t>uniformidad</a:t>
            </a:r>
            <a:r>
              <a:rPr sz="2400" dirty="0">
                <a:solidFill>
                  <a:srgbClr val="585858"/>
                </a:solidFill>
                <a:latin typeface="Calibri"/>
                <a:cs typeface="Calibri"/>
              </a:rPr>
              <a:t>)</a:t>
            </a:r>
          </a:p>
          <a:p>
            <a:pPr marL="1522095" indent="-515620">
              <a:lnSpc>
                <a:spcPct val="100000"/>
              </a:lnSpc>
              <a:spcBef>
                <a:spcPts val="1490"/>
              </a:spcBef>
              <a:buAutoNum type="arabicPeriod"/>
              <a:tabLst>
                <a:tab pos="1522095" algn="l"/>
                <a:tab pos="1522730" algn="l"/>
              </a:tabLst>
            </a:pPr>
            <a:r>
              <a:rPr sz="3600" dirty="0">
                <a:solidFill>
                  <a:srgbClr val="585858"/>
                </a:solidFill>
                <a:latin typeface="Calibri"/>
                <a:cs typeface="Calibri"/>
              </a:rPr>
              <a:t>Riego</a:t>
            </a:r>
            <a:r>
              <a:rPr sz="3600" spc="-50" dirty="0">
                <a:solidFill>
                  <a:srgbClr val="585858"/>
                </a:solidFill>
                <a:latin typeface="Calibri"/>
                <a:cs typeface="Calibri"/>
              </a:rPr>
              <a:t> </a:t>
            </a:r>
            <a:r>
              <a:rPr sz="3600" spc="-5" dirty="0">
                <a:solidFill>
                  <a:srgbClr val="585858"/>
                </a:solidFill>
                <a:latin typeface="Calibri"/>
                <a:cs typeface="Calibri"/>
              </a:rPr>
              <a:t>solar</a:t>
            </a:r>
            <a:endParaRPr sz="3600" dirty="0">
              <a:latin typeface="Calibri"/>
              <a:cs typeface="Calibri"/>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25</a:t>
            </a:fld>
            <a:endParaRPr b="0" dirty="0">
              <a:solidFill>
                <a:srgbClr val="888888"/>
              </a:solidFill>
              <a:latin typeface="Calibri"/>
              <a:cs typeface="Calibri"/>
            </a:endParaRPr>
          </a:p>
        </p:txBody>
      </p:sp>
    </p:spTree>
    <p:extLst>
      <p:ext uri="{BB962C8B-B14F-4D97-AF65-F5344CB8AC3E}">
        <p14:creationId xmlns:p14="http://schemas.microsoft.com/office/powerpoint/2010/main" val="182057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Pivot">
            <a:extLst>
              <a:ext uri="{FF2B5EF4-FFF2-40B4-BE49-F238E27FC236}">
                <a16:creationId xmlns:a16="http://schemas.microsoft.com/office/drawing/2014/main" id="{0EE479AC-FBB4-4794-8B04-7B1D493A5B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5671" y="1905000"/>
            <a:ext cx="8934493" cy="4244390"/>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3">
            <a:extLst>
              <a:ext uri="{FF2B5EF4-FFF2-40B4-BE49-F238E27FC236}">
                <a16:creationId xmlns:a16="http://schemas.microsoft.com/office/drawing/2014/main" id="{F2741924-7464-873C-4BFB-44DA54D2E0E9}"/>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lang="es-ES" sz="3200" dirty="0">
                <a:solidFill>
                  <a:srgbClr val="48452A"/>
                </a:solidFill>
                <a:latin typeface="Trebuchet MS"/>
                <a:cs typeface="Trebuchet MS"/>
              </a:rPr>
              <a:t>2b. </a:t>
            </a: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Disminuir perdidas de carga y regar con baja </a:t>
            </a:r>
            <a:r>
              <a:rPr lang="es-ES" sz="2000" spc="-5" dirty="0" err="1">
                <a:latin typeface="Trebuchet MS"/>
                <a:cs typeface="Trebuchet MS"/>
              </a:rPr>
              <a:t>presion</a:t>
            </a:r>
            <a:endParaRPr sz="2000" b="1" dirty="0">
              <a:latin typeface="Trebuchet MS"/>
              <a:cs typeface="Trebuchet MS"/>
            </a:endParaRPr>
          </a:p>
        </p:txBody>
      </p:sp>
    </p:spTree>
    <p:extLst>
      <p:ext uri="{BB962C8B-B14F-4D97-AF65-F5344CB8AC3E}">
        <p14:creationId xmlns:p14="http://schemas.microsoft.com/office/powerpoint/2010/main" val="421434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9829" y="990374"/>
            <a:ext cx="6774815" cy="704039"/>
          </a:xfrm>
          <a:prstGeom prst="rect">
            <a:avLst/>
          </a:prstGeom>
        </p:spPr>
        <p:txBody>
          <a:bodyPr vert="horz" wrap="square" lIns="0" tIns="44450" rIns="0" bIns="0" rtlCol="0">
            <a:spAutoFit/>
          </a:bodyPr>
          <a:lstStyle/>
          <a:p>
            <a:pPr marL="12700">
              <a:lnSpc>
                <a:spcPct val="100000"/>
              </a:lnSpc>
              <a:spcBef>
                <a:spcPts val="350"/>
              </a:spcBef>
            </a:pPr>
            <a:r>
              <a:rPr sz="2400" b="1" dirty="0">
                <a:solidFill>
                  <a:schemeClr val="tx1">
                    <a:lumMod val="65000"/>
                    <a:lumOff val="35000"/>
                  </a:schemeClr>
                </a:solidFill>
                <a:latin typeface="Arial" panose="020B0604020202020204" pitchFamily="34" charset="0"/>
                <a:cs typeface="Lucida Sans Unicode" panose="020B0602030504020204" pitchFamily="34" charset="0"/>
              </a:rPr>
              <a:t>Altura manométrica total (</a:t>
            </a:r>
            <a:r>
              <a:rPr sz="2400" b="1" dirty="0" err="1">
                <a:solidFill>
                  <a:schemeClr val="tx1">
                    <a:lumMod val="65000"/>
                    <a:lumOff val="35000"/>
                  </a:schemeClr>
                </a:solidFill>
                <a:latin typeface="Arial" panose="020B0604020202020204" pitchFamily="34" charset="0"/>
                <a:cs typeface="Lucida Sans Unicode" panose="020B0602030504020204" pitchFamily="34" charset="0"/>
              </a:rPr>
              <a:t>m.c.a.</a:t>
            </a:r>
            <a:r>
              <a:rPr sz="2400" b="1" dirty="0">
                <a:solidFill>
                  <a:schemeClr val="tx1">
                    <a:lumMod val="65000"/>
                    <a:lumOff val="35000"/>
                  </a:schemeClr>
                </a:solidFill>
                <a:latin typeface="Arial" panose="020B0604020202020204" pitchFamily="34" charset="0"/>
                <a:cs typeface="Lucida Sans Unicode" panose="020B0602030504020204" pitchFamily="34" charset="0"/>
              </a:rPr>
              <a:t>)</a:t>
            </a:r>
          </a:p>
          <a:p>
            <a:pPr marL="12700">
              <a:lnSpc>
                <a:spcPct val="100000"/>
              </a:lnSpc>
              <a:spcBef>
                <a:spcPts val="140"/>
              </a:spcBef>
            </a:pPr>
            <a:r>
              <a:rPr sz="1800" b="1" spc="70" dirty="0">
                <a:solidFill>
                  <a:schemeClr val="tx1">
                    <a:lumMod val="65000"/>
                    <a:lumOff val="35000"/>
                  </a:schemeClr>
                </a:solidFill>
                <a:latin typeface="Trebuchet MS"/>
                <a:cs typeface="Trebuchet MS"/>
              </a:rPr>
              <a:t>¿Cuánto</a:t>
            </a:r>
            <a:r>
              <a:rPr sz="1800" b="1" spc="150" dirty="0">
                <a:solidFill>
                  <a:schemeClr val="tx1">
                    <a:lumMod val="65000"/>
                    <a:lumOff val="35000"/>
                  </a:schemeClr>
                </a:solidFill>
                <a:latin typeface="Trebuchet MS"/>
                <a:cs typeface="Trebuchet MS"/>
              </a:rPr>
              <a:t> </a:t>
            </a:r>
            <a:r>
              <a:rPr sz="1800" b="1" spc="40" dirty="0">
                <a:solidFill>
                  <a:schemeClr val="tx1">
                    <a:lumMod val="65000"/>
                    <a:lumOff val="35000"/>
                  </a:schemeClr>
                </a:solidFill>
                <a:latin typeface="Trebuchet MS"/>
                <a:cs typeface="Trebuchet MS"/>
              </a:rPr>
              <a:t>me</a:t>
            </a:r>
            <a:r>
              <a:rPr sz="1800" b="1" spc="165" dirty="0">
                <a:solidFill>
                  <a:schemeClr val="tx1">
                    <a:lumMod val="65000"/>
                    <a:lumOff val="35000"/>
                  </a:schemeClr>
                </a:solidFill>
                <a:latin typeface="Trebuchet MS"/>
                <a:cs typeface="Trebuchet MS"/>
              </a:rPr>
              <a:t> </a:t>
            </a:r>
            <a:r>
              <a:rPr sz="1800" b="1" spc="65" dirty="0">
                <a:solidFill>
                  <a:schemeClr val="tx1">
                    <a:lumMod val="65000"/>
                    <a:lumOff val="35000"/>
                  </a:schemeClr>
                </a:solidFill>
                <a:latin typeface="Trebuchet MS"/>
                <a:cs typeface="Trebuchet MS"/>
              </a:rPr>
              <a:t>debería</a:t>
            </a:r>
            <a:r>
              <a:rPr sz="1800" b="1" spc="200" dirty="0">
                <a:solidFill>
                  <a:schemeClr val="tx1">
                    <a:lumMod val="65000"/>
                    <a:lumOff val="35000"/>
                  </a:schemeClr>
                </a:solidFill>
                <a:latin typeface="Trebuchet MS"/>
                <a:cs typeface="Trebuchet MS"/>
              </a:rPr>
              <a:t> </a:t>
            </a:r>
            <a:r>
              <a:rPr sz="1800" b="1" spc="65" dirty="0">
                <a:solidFill>
                  <a:schemeClr val="tx1">
                    <a:lumMod val="65000"/>
                    <a:lumOff val="35000"/>
                  </a:schemeClr>
                </a:solidFill>
                <a:latin typeface="Trebuchet MS"/>
                <a:cs typeface="Trebuchet MS"/>
              </a:rPr>
              <a:t>costar</a:t>
            </a:r>
            <a:r>
              <a:rPr sz="1800" b="1" spc="175" dirty="0">
                <a:solidFill>
                  <a:schemeClr val="tx1">
                    <a:lumMod val="65000"/>
                    <a:lumOff val="35000"/>
                  </a:schemeClr>
                </a:solidFill>
                <a:latin typeface="Trebuchet MS"/>
                <a:cs typeface="Trebuchet MS"/>
              </a:rPr>
              <a:t> </a:t>
            </a:r>
            <a:r>
              <a:rPr sz="1800" b="1" spc="65" dirty="0">
                <a:solidFill>
                  <a:schemeClr val="tx1">
                    <a:lumMod val="65000"/>
                    <a:lumOff val="35000"/>
                  </a:schemeClr>
                </a:solidFill>
                <a:latin typeface="Trebuchet MS"/>
                <a:cs typeface="Trebuchet MS"/>
              </a:rPr>
              <a:t>regar?</a:t>
            </a:r>
            <a:r>
              <a:rPr sz="1800" b="1" spc="254" dirty="0">
                <a:solidFill>
                  <a:schemeClr val="tx1">
                    <a:lumMod val="65000"/>
                    <a:lumOff val="35000"/>
                  </a:schemeClr>
                </a:solidFill>
                <a:latin typeface="Trebuchet MS"/>
                <a:cs typeface="Trebuchet MS"/>
              </a:rPr>
              <a:t> </a:t>
            </a:r>
            <a:r>
              <a:rPr sz="1100" spc="65" dirty="0">
                <a:solidFill>
                  <a:schemeClr val="tx1">
                    <a:lumMod val="65000"/>
                    <a:lumOff val="35000"/>
                  </a:schemeClr>
                </a:solidFill>
                <a:latin typeface="Trebuchet MS"/>
                <a:cs typeface="Trebuchet MS"/>
              </a:rPr>
              <a:t>Revista</a:t>
            </a:r>
            <a:r>
              <a:rPr sz="1100" spc="165" dirty="0">
                <a:solidFill>
                  <a:schemeClr val="tx1">
                    <a:lumMod val="65000"/>
                    <a:lumOff val="35000"/>
                  </a:schemeClr>
                </a:solidFill>
                <a:latin typeface="Trebuchet MS"/>
                <a:cs typeface="Trebuchet MS"/>
              </a:rPr>
              <a:t> </a:t>
            </a:r>
            <a:r>
              <a:rPr sz="1100" spc="65" dirty="0">
                <a:solidFill>
                  <a:schemeClr val="tx1">
                    <a:lumMod val="65000"/>
                    <a:lumOff val="35000"/>
                  </a:schemeClr>
                </a:solidFill>
                <a:latin typeface="Trebuchet MS"/>
                <a:cs typeface="Trebuchet MS"/>
              </a:rPr>
              <a:t>AIMCRA</a:t>
            </a:r>
            <a:r>
              <a:rPr sz="1100" spc="155" dirty="0">
                <a:solidFill>
                  <a:schemeClr val="tx1">
                    <a:lumMod val="65000"/>
                    <a:lumOff val="35000"/>
                  </a:schemeClr>
                </a:solidFill>
                <a:latin typeface="Trebuchet MS"/>
                <a:cs typeface="Trebuchet MS"/>
              </a:rPr>
              <a:t> </a:t>
            </a:r>
            <a:r>
              <a:rPr sz="1100" spc="55" dirty="0">
                <a:solidFill>
                  <a:schemeClr val="tx1">
                    <a:lumMod val="65000"/>
                    <a:lumOff val="35000"/>
                  </a:schemeClr>
                </a:solidFill>
                <a:latin typeface="Trebuchet MS"/>
                <a:cs typeface="Trebuchet MS"/>
              </a:rPr>
              <a:t>Mayo</a:t>
            </a:r>
            <a:r>
              <a:rPr sz="1100" spc="165" dirty="0">
                <a:solidFill>
                  <a:schemeClr val="tx1">
                    <a:lumMod val="65000"/>
                    <a:lumOff val="35000"/>
                  </a:schemeClr>
                </a:solidFill>
                <a:latin typeface="Trebuchet MS"/>
                <a:cs typeface="Trebuchet MS"/>
              </a:rPr>
              <a:t> </a:t>
            </a:r>
            <a:r>
              <a:rPr sz="1100" spc="65" dirty="0">
                <a:solidFill>
                  <a:schemeClr val="tx1">
                    <a:lumMod val="65000"/>
                    <a:lumOff val="35000"/>
                  </a:schemeClr>
                </a:solidFill>
                <a:latin typeface="Trebuchet MS"/>
                <a:cs typeface="Trebuchet MS"/>
              </a:rPr>
              <a:t>2020,</a:t>
            </a:r>
            <a:r>
              <a:rPr sz="1100" spc="204" dirty="0">
                <a:solidFill>
                  <a:schemeClr val="tx1">
                    <a:lumMod val="65000"/>
                    <a:lumOff val="35000"/>
                  </a:schemeClr>
                </a:solidFill>
                <a:latin typeface="Trebuchet MS"/>
                <a:cs typeface="Trebuchet MS"/>
              </a:rPr>
              <a:t> </a:t>
            </a:r>
            <a:r>
              <a:rPr sz="1100" spc="55" dirty="0" err="1">
                <a:solidFill>
                  <a:schemeClr val="tx1">
                    <a:lumMod val="65000"/>
                    <a:lumOff val="35000"/>
                  </a:schemeClr>
                </a:solidFill>
                <a:latin typeface="Trebuchet MS"/>
                <a:cs typeface="Trebuchet MS"/>
              </a:rPr>
              <a:t>pag</a:t>
            </a:r>
            <a:r>
              <a:rPr sz="1100" spc="170" dirty="0">
                <a:solidFill>
                  <a:schemeClr val="tx1">
                    <a:lumMod val="65000"/>
                    <a:lumOff val="35000"/>
                  </a:schemeClr>
                </a:solidFill>
                <a:latin typeface="Trebuchet MS"/>
                <a:cs typeface="Trebuchet MS"/>
              </a:rPr>
              <a:t> </a:t>
            </a:r>
            <a:r>
              <a:rPr sz="1100" spc="80" dirty="0">
                <a:solidFill>
                  <a:schemeClr val="tx1">
                    <a:lumMod val="65000"/>
                    <a:lumOff val="35000"/>
                  </a:schemeClr>
                </a:solidFill>
                <a:latin typeface="Trebuchet MS"/>
                <a:cs typeface="Trebuchet MS"/>
              </a:rPr>
              <a:t>14-17</a:t>
            </a:r>
            <a:endParaRPr sz="1100" dirty="0">
              <a:solidFill>
                <a:schemeClr val="tx1">
                  <a:lumMod val="65000"/>
                  <a:lumOff val="35000"/>
                </a:schemeClr>
              </a:solidFill>
              <a:latin typeface="Trebuchet MS"/>
              <a:cs typeface="Trebuchet MS"/>
            </a:endParaRPr>
          </a:p>
        </p:txBody>
      </p:sp>
      <p:grpSp>
        <p:nvGrpSpPr>
          <p:cNvPr id="3" name="object 3"/>
          <p:cNvGrpSpPr/>
          <p:nvPr/>
        </p:nvGrpSpPr>
        <p:grpSpPr>
          <a:xfrm>
            <a:off x="2308860" y="2833941"/>
            <a:ext cx="3575685" cy="3297554"/>
            <a:chOff x="2308860" y="2833941"/>
            <a:chExt cx="3575685" cy="3297554"/>
          </a:xfrm>
        </p:grpSpPr>
        <p:pic>
          <p:nvPicPr>
            <p:cNvPr id="4" name="object 4"/>
            <p:cNvPicPr/>
            <p:nvPr/>
          </p:nvPicPr>
          <p:blipFill>
            <a:blip r:embed="rId2" cstate="print"/>
            <a:stretch>
              <a:fillRect/>
            </a:stretch>
          </p:blipFill>
          <p:spPr>
            <a:xfrm>
              <a:off x="2308860" y="2833941"/>
              <a:ext cx="1826349" cy="3297110"/>
            </a:xfrm>
            <a:prstGeom prst="rect">
              <a:avLst/>
            </a:prstGeom>
          </p:spPr>
        </p:pic>
        <p:sp>
          <p:nvSpPr>
            <p:cNvPr id="5" name="object 5"/>
            <p:cNvSpPr/>
            <p:nvPr/>
          </p:nvSpPr>
          <p:spPr>
            <a:xfrm>
              <a:off x="3584448" y="4608576"/>
              <a:ext cx="2299970" cy="259079"/>
            </a:xfrm>
            <a:custGeom>
              <a:avLst/>
              <a:gdLst/>
              <a:ahLst/>
              <a:cxnLst/>
              <a:rect l="l" t="t" r="r" b="b"/>
              <a:pathLst>
                <a:path w="2299970" h="259079">
                  <a:moveTo>
                    <a:pt x="2299716" y="0"/>
                  </a:moveTo>
                  <a:lnTo>
                    <a:pt x="0" y="0"/>
                  </a:lnTo>
                  <a:lnTo>
                    <a:pt x="0" y="259080"/>
                  </a:lnTo>
                  <a:lnTo>
                    <a:pt x="2299716" y="259080"/>
                  </a:lnTo>
                  <a:lnTo>
                    <a:pt x="2299716" y="0"/>
                  </a:lnTo>
                  <a:close/>
                </a:path>
              </a:pathLst>
            </a:custGeom>
            <a:solidFill>
              <a:srgbClr val="FFFFFF"/>
            </a:solidFill>
          </p:spPr>
          <p:txBody>
            <a:bodyPr wrap="square" lIns="0" tIns="0" rIns="0" bIns="0" rtlCol="0"/>
            <a:lstStyle/>
            <a:p>
              <a:endParaRPr/>
            </a:p>
          </p:txBody>
        </p:sp>
        <p:sp>
          <p:nvSpPr>
            <p:cNvPr id="6" name="object 6"/>
            <p:cNvSpPr/>
            <p:nvPr/>
          </p:nvSpPr>
          <p:spPr>
            <a:xfrm>
              <a:off x="2631948" y="4340352"/>
              <a:ext cx="1735455" cy="0"/>
            </a:xfrm>
            <a:custGeom>
              <a:avLst/>
              <a:gdLst/>
              <a:ahLst/>
              <a:cxnLst/>
              <a:rect l="l" t="t" r="r" b="b"/>
              <a:pathLst>
                <a:path w="1735454">
                  <a:moveTo>
                    <a:pt x="1734947" y="0"/>
                  </a:moveTo>
                  <a:lnTo>
                    <a:pt x="0" y="0"/>
                  </a:lnTo>
                </a:path>
              </a:pathLst>
            </a:custGeom>
            <a:ln w="12700">
              <a:solidFill>
                <a:srgbClr val="FF0000"/>
              </a:solidFill>
            </a:ln>
          </p:spPr>
          <p:txBody>
            <a:bodyPr wrap="square" lIns="0" tIns="0" rIns="0" bIns="0" rtlCol="0"/>
            <a:lstStyle/>
            <a:p>
              <a:endParaRPr/>
            </a:p>
          </p:txBody>
        </p:sp>
        <p:sp>
          <p:nvSpPr>
            <p:cNvPr id="7" name="object 7"/>
            <p:cNvSpPr/>
            <p:nvPr/>
          </p:nvSpPr>
          <p:spPr>
            <a:xfrm>
              <a:off x="3579876" y="4062984"/>
              <a:ext cx="2156460" cy="257810"/>
            </a:xfrm>
            <a:custGeom>
              <a:avLst/>
              <a:gdLst/>
              <a:ahLst/>
              <a:cxnLst/>
              <a:rect l="l" t="t" r="r" b="b"/>
              <a:pathLst>
                <a:path w="2156460" h="257810">
                  <a:moveTo>
                    <a:pt x="2156460" y="0"/>
                  </a:moveTo>
                  <a:lnTo>
                    <a:pt x="0" y="0"/>
                  </a:lnTo>
                  <a:lnTo>
                    <a:pt x="0" y="257556"/>
                  </a:lnTo>
                  <a:lnTo>
                    <a:pt x="2156460" y="257556"/>
                  </a:lnTo>
                  <a:lnTo>
                    <a:pt x="2156460" y="0"/>
                  </a:lnTo>
                  <a:close/>
                </a:path>
              </a:pathLst>
            </a:custGeom>
            <a:solidFill>
              <a:srgbClr val="FFFFFF"/>
            </a:solidFill>
          </p:spPr>
          <p:txBody>
            <a:bodyPr wrap="square" lIns="0" tIns="0" rIns="0" bIns="0" rtlCol="0"/>
            <a:lstStyle/>
            <a:p>
              <a:endParaRPr/>
            </a:p>
          </p:txBody>
        </p:sp>
      </p:grpSp>
      <p:grpSp>
        <p:nvGrpSpPr>
          <p:cNvPr id="8" name="object 8"/>
          <p:cNvGrpSpPr/>
          <p:nvPr/>
        </p:nvGrpSpPr>
        <p:grpSpPr>
          <a:xfrm>
            <a:off x="5957315" y="3226307"/>
            <a:ext cx="2566670" cy="2743200"/>
            <a:chOff x="5957315" y="3226307"/>
            <a:chExt cx="2566670" cy="2743200"/>
          </a:xfrm>
        </p:grpSpPr>
        <p:pic>
          <p:nvPicPr>
            <p:cNvPr id="9" name="object 9"/>
            <p:cNvPicPr/>
            <p:nvPr/>
          </p:nvPicPr>
          <p:blipFill>
            <a:blip r:embed="rId3" cstate="print"/>
            <a:stretch>
              <a:fillRect/>
            </a:stretch>
          </p:blipFill>
          <p:spPr>
            <a:xfrm>
              <a:off x="5957315" y="3226307"/>
              <a:ext cx="2566416" cy="2743200"/>
            </a:xfrm>
            <a:prstGeom prst="rect">
              <a:avLst/>
            </a:prstGeom>
          </p:spPr>
        </p:pic>
        <p:sp>
          <p:nvSpPr>
            <p:cNvPr id="10" name="object 10"/>
            <p:cNvSpPr/>
            <p:nvPr/>
          </p:nvSpPr>
          <p:spPr>
            <a:xfrm>
              <a:off x="6911847" y="3928871"/>
              <a:ext cx="532130" cy="219075"/>
            </a:xfrm>
            <a:custGeom>
              <a:avLst/>
              <a:gdLst/>
              <a:ahLst/>
              <a:cxnLst/>
              <a:rect l="l" t="t" r="r" b="b"/>
              <a:pathLst>
                <a:path w="532129" h="219075">
                  <a:moveTo>
                    <a:pt x="417990" y="35914"/>
                  </a:moveTo>
                  <a:lnTo>
                    <a:pt x="0" y="182752"/>
                  </a:lnTo>
                  <a:lnTo>
                    <a:pt x="12700" y="218694"/>
                  </a:lnTo>
                  <a:lnTo>
                    <a:pt x="430601" y="71844"/>
                  </a:lnTo>
                  <a:lnTo>
                    <a:pt x="417990" y="35914"/>
                  </a:lnTo>
                  <a:close/>
                </a:path>
                <a:path w="532129" h="219075">
                  <a:moveTo>
                    <a:pt x="518973" y="29590"/>
                  </a:moveTo>
                  <a:lnTo>
                    <a:pt x="435991" y="29590"/>
                  </a:lnTo>
                  <a:lnTo>
                    <a:pt x="448563" y="65531"/>
                  </a:lnTo>
                  <a:lnTo>
                    <a:pt x="430601" y="71844"/>
                  </a:lnTo>
                  <a:lnTo>
                    <a:pt x="443229" y="107822"/>
                  </a:lnTo>
                  <a:lnTo>
                    <a:pt x="518973" y="29590"/>
                  </a:lnTo>
                  <a:close/>
                </a:path>
                <a:path w="532129" h="219075">
                  <a:moveTo>
                    <a:pt x="435991" y="29590"/>
                  </a:moveTo>
                  <a:lnTo>
                    <a:pt x="417990" y="35914"/>
                  </a:lnTo>
                  <a:lnTo>
                    <a:pt x="430601" y="71844"/>
                  </a:lnTo>
                  <a:lnTo>
                    <a:pt x="448563" y="65531"/>
                  </a:lnTo>
                  <a:lnTo>
                    <a:pt x="435991" y="29590"/>
                  </a:lnTo>
                  <a:close/>
                </a:path>
                <a:path w="532129" h="219075">
                  <a:moveTo>
                    <a:pt x="405383" y="0"/>
                  </a:moveTo>
                  <a:lnTo>
                    <a:pt x="417990" y="35914"/>
                  </a:lnTo>
                  <a:lnTo>
                    <a:pt x="435991" y="29590"/>
                  </a:lnTo>
                  <a:lnTo>
                    <a:pt x="518973" y="29590"/>
                  </a:lnTo>
                  <a:lnTo>
                    <a:pt x="532129" y="16001"/>
                  </a:lnTo>
                  <a:lnTo>
                    <a:pt x="405383" y="0"/>
                  </a:lnTo>
                  <a:close/>
                </a:path>
              </a:pathLst>
            </a:custGeom>
            <a:solidFill>
              <a:srgbClr val="FF0000"/>
            </a:solidFill>
          </p:spPr>
          <p:txBody>
            <a:bodyPr wrap="square" lIns="0" tIns="0" rIns="0" bIns="0" rtlCol="0"/>
            <a:lstStyle/>
            <a:p>
              <a:endParaRPr/>
            </a:p>
          </p:txBody>
        </p:sp>
      </p:grpSp>
      <p:sp>
        <p:nvSpPr>
          <p:cNvPr id="11" name="object 11"/>
          <p:cNvSpPr txBox="1"/>
          <p:nvPr/>
        </p:nvSpPr>
        <p:spPr>
          <a:xfrm>
            <a:off x="5566028" y="2124201"/>
            <a:ext cx="2963545" cy="513715"/>
          </a:xfrm>
          <a:prstGeom prst="rect">
            <a:avLst/>
          </a:prstGeom>
        </p:spPr>
        <p:txBody>
          <a:bodyPr vert="horz" wrap="square" lIns="0" tIns="13335" rIns="0" bIns="0" rtlCol="0">
            <a:spAutoFit/>
          </a:bodyPr>
          <a:lstStyle/>
          <a:p>
            <a:pPr marL="12700">
              <a:lnSpc>
                <a:spcPct val="100000"/>
              </a:lnSpc>
              <a:spcBef>
                <a:spcPts val="105"/>
              </a:spcBef>
            </a:pPr>
            <a:r>
              <a:rPr sz="2000" b="1" spc="60" dirty="0">
                <a:solidFill>
                  <a:srgbClr val="C00000"/>
                </a:solidFill>
                <a:latin typeface="Trebuchet MS"/>
                <a:cs typeface="Trebuchet MS"/>
              </a:rPr>
              <a:t>5,5</a:t>
            </a:r>
            <a:r>
              <a:rPr sz="2000" b="1" spc="50" dirty="0">
                <a:solidFill>
                  <a:srgbClr val="C00000"/>
                </a:solidFill>
                <a:latin typeface="Trebuchet MS"/>
                <a:cs typeface="Trebuchet MS"/>
              </a:rPr>
              <a:t> </a:t>
            </a:r>
            <a:r>
              <a:rPr sz="2000" spc="60" dirty="0">
                <a:solidFill>
                  <a:srgbClr val="C00000"/>
                </a:solidFill>
                <a:latin typeface="Trebuchet MS"/>
                <a:cs typeface="Trebuchet MS"/>
              </a:rPr>
              <a:t>bar</a:t>
            </a:r>
            <a:r>
              <a:rPr sz="2000" spc="140" dirty="0">
                <a:solidFill>
                  <a:srgbClr val="C00000"/>
                </a:solidFill>
                <a:latin typeface="Trebuchet MS"/>
                <a:cs typeface="Trebuchet MS"/>
              </a:rPr>
              <a:t> </a:t>
            </a:r>
            <a:r>
              <a:rPr sz="2000" dirty="0">
                <a:solidFill>
                  <a:srgbClr val="C00000"/>
                </a:solidFill>
                <a:latin typeface="Trebuchet MS"/>
                <a:cs typeface="Trebuchet MS"/>
              </a:rPr>
              <a:t>x</a:t>
            </a:r>
            <a:r>
              <a:rPr sz="2000" spc="155" dirty="0">
                <a:solidFill>
                  <a:srgbClr val="C00000"/>
                </a:solidFill>
                <a:latin typeface="Trebuchet MS"/>
                <a:cs typeface="Trebuchet MS"/>
              </a:rPr>
              <a:t> </a:t>
            </a:r>
            <a:r>
              <a:rPr sz="2000" spc="45" dirty="0">
                <a:solidFill>
                  <a:srgbClr val="C00000"/>
                </a:solidFill>
                <a:latin typeface="Trebuchet MS"/>
                <a:cs typeface="Trebuchet MS"/>
              </a:rPr>
              <a:t>10</a:t>
            </a:r>
            <a:r>
              <a:rPr sz="2000" spc="170" dirty="0">
                <a:solidFill>
                  <a:srgbClr val="C00000"/>
                </a:solidFill>
                <a:latin typeface="Trebuchet MS"/>
                <a:cs typeface="Trebuchet MS"/>
              </a:rPr>
              <a:t> </a:t>
            </a:r>
            <a:r>
              <a:rPr sz="3200" dirty="0">
                <a:solidFill>
                  <a:srgbClr val="C00000"/>
                </a:solidFill>
                <a:latin typeface="Trebuchet MS"/>
                <a:cs typeface="Trebuchet MS"/>
              </a:rPr>
              <a:t>=</a:t>
            </a:r>
            <a:r>
              <a:rPr sz="3200" spc="155" dirty="0">
                <a:solidFill>
                  <a:srgbClr val="C00000"/>
                </a:solidFill>
                <a:latin typeface="Trebuchet MS"/>
                <a:cs typeface="Trebuchet MS"/>
              </a:rPr>
              <a:t> </a:t>
            </a:r>
            <a:r>
              <a:rPr sz="3200" b="1" spc="40" dirty="0">
                <a:solidFill>
                  <a:srgbClr val="C00000"/>
                </a:solidFill>
                <a:latin typeface="Trebuchet MS"/>
                <a:cs typeface="Trebuchet MS"/>
              </a:rPr>
              <a:t>55</a:t>
            </a:r>
            <a:r>
              <a:rPr sz="3200" b="1" spc="160" dirty="0">
                <a:solidFill>
                  <a:srgbClr val="C00000"/>
                </a:solidFill>
                <a:latin typeface="Trebuchet MS"/>
                <a:cs typeface="Trebuchet MS"/>
              </a:rPr>
              <a:t> </a:t>
            </a:r>
            <a:r>
              <a:rPr sz="3200" b="1" dirty="0">
                <a:solidFill>
                  <a:srgbClr val="C00000"/>
                </a:solidFill>
                <a:latin typeface="Trebuchet MS"/>
                <a:cs typeface="Trebuchet MS"/>
              </a:rPr>
              <a:t>m</a:t>
            </a:r>
            <a:endParaRPr sz="3200" dirty="0">
              <a:latin typeface="Trebuchet MS"/>
              <a:cs typeface="Trebuchet MS"/>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27</a:t>
            </a:fld>
            <a:endParaRPr b="0" dirty="0">
              <a:solidFill>
                <a:srgbClr val="888888"/>
              </a:solidFill>
              <a:latin typeface="Calibri"/>
              <a:cs typeface="Calibri"/>
            </a:endParaRPr>
          </a:p>
        </p:txBody>
      </p:sp>
      <p:sp>
        <p:nvSpPr>
          <p:cNvPr id="13" name="object 13"/>
          <p:cNvSpPr txBox="1"/>
          <p:nvPr/>
        </p:nvSpPr>
        <p:spPr>
          <a:xfrm>
            <a:off x="4367529" y="1867280"/>
            <a:ext cx="472440"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C00000"/>
                </a:solidFill>
                <a:latin typeface="Trebuchet MS"/>
                <a:cs typeface="Trebuchet MS"/>
              </a:rPr>
              <a:t>+</a:t>
            </a:r>
            <a:endParaRPr sz="6000" dirty="0">
              <a:latin typeface="Trebuchet MS"/>
              <a:cs typeface="Trebuchet MS"/>
            </a:endParaRPr>
          </a:p>
        </p:txBody>
      </p:sp>
      <p:sp>
        <p:nvSpPr>
          <p:cNvPr id="14" name="object 14"/>
          <p:cNvSpPr txBox="1"/>
          <p:nvPr/>
        </p:nvSpPr>
        <p:spPr>
          <a:xfrm>
            <a:off x="9074022" y="1895094"/>
            <a:ext cx="472440"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C00000"/>
                </a:solidFill>
                <a:latin typeface="Trebuchet MS"/>
                <a:cs typeface="Trebuchet MS"/>
              </a:rPr>
              <a:t>=</a:t>
            </a:r>
            <a:endParaRPr sz="6000">
              <a:latin typeface="Trebuchet MS"/>
              <a:cs typeface="Trebuchet MS"/>
            </a:endParaRPr>
          </a:p>
        </p:txBody>
      </p:sp>
      <p:sp>
        <p:nvSpPr>
          <p:cNvPr id="15" name="object 15"/>
          <p:cNvSpPr txBox="1"/>
          <p:nvPr/>
        </p:nvSpPr>
        <p:spPr>
          <a:xfrm>
            <a:off x="9848468" y="2088896"/>
            <a:ext cx="1405255" cy="566822"/>
          </a:xfrm>
          <a:prstGeom prst="rect">
            <a:avLst/>
          </a:prstGeom>
        </p:spPr>
        <p:txBody>
          <a:bodyPr vert="horz" wrap="square" lIns="0" tIns="12700" rIns="0" bIns="0" rtlCol="0">
            <a:spAutoFit/>
          </a:bodyPr>
          <a:lstStyle/>
          <a:p>
            <a:pPr marL="12700">
              <a:lnSpc>
                <a:spcPct val="100000"/>
              </a:lnSpc>
              <a:spcBef>
                <a:spcPts val="100"/>
              </a:spcBef>
            </a:pPr>
            <a:r>
              <a:rPr lang="es-ES" sz="3600" b="1" spc="60" dirty="0">
                <a:solidFill>
                  <a:srgbClr val="C00000"/>
                </a:solidFill>
                <a:latin typeface="Trebuchet MS"/>
                <a:cs typeface="Trebuchet MS"/>
              </a:rPr>
              <a:t>125</a:t>
            </a:r>
            <a:r>
              <a:rPr sz="3600" b="1" dirty="0">
                <a:solidFill>
                  <a:srgbClr val="C00000"/>
                </a:solidFill>
                <a:latin typeface="Trebuchet MS"/>
                <a:cs typeface="Trebuchet MS"/>
              </a:rPr>
              <a:t>m</a:t>
            </a:r>
            <a:endParaRPr sz="3600" dirty="0">
              <a:latin typeface="Trebuchet MS"/>
              <a:cs typeface="Trebuchet MS"/>
            </a:endParaRPr>
          </a:p>
        </p:txBody>
      </p:sp>
      <p:sp>
        <p:nvSpPr>
          <p:cNvPr id="16" name="object 16"/>
          <p:cNvSpPr txBox="1"/>
          <p:nvPr/>
        </p:nvSpPr>
        <p:spPr>
          <a:xfrm>
            <a:off x="2619248" y="4057015"/>
            <a:ext cx="3077845" cy="815340"/>
          </a:xfrm>
          <a:prstGeom prst="rect">
            <a:avLst/>
          </a:prstGeom>
        </p:spPr>
        <p:txBody>
          <a:bodyPr vert="horz" wrap="square" lIns="0" tIns="12065" rIns="0" bIns="0" rtlCol="0">
            <a:spAutoFit/>
          </a:bodyPr>
          <a:lstStyle/>
          <a:p>
            <a:pPr marL="973455">
              <a:lnSpc>
                <a:spcPct val="100000"/>
              </a:lnSpc>
              <a:spcBef>
                <a:spcPts val="95"/>
              </a:spcBef>
            </a:pPr>
            <a:r>
              <a:rPr sz="1600" spc="40" dirty="0">
                <a:solidFill>
                  <a:srgbClr val="C00000"/>
                </a:solidFill>
                <a:latin typeface="Trebuchet MS"/>
                <a:cs typeface="Trebuchet MS"/>
              </a:rPr>
              <a:t>60</a:t>
            </a:r>
            <a:r>
              <a:rPr sz="1600" spc="130" dirty="0">
                <a:solidFill>
                  <a:srgbClr val="C00000"/>
                </a:solidFill>
                <a:latin typeface="Trebuchet MS"/>
                <a:cs typeface="Trebuchet MS"/>
              </a:rPr>
              <a:t> </a:t>
            </a:r>
            <a:r>
              <a:rPr sz="1600" spc="-5" dirty="0">
                <a:solidFill>
                  <a:srgbClr val="C00000"/>
                </a:solidFill>
                <a:latin typeface="Trebuchet MS"/>
                <a:cs typeface="Trebuchet MS"/>
              </a:rPr>
              <a:t>m</a:t>
            </a:r>
            <a:endParaRPr sz="1600">
              <a:latin typeface="Trebuchet MS"/>
              <a:cs typeface="Trebuchet MS"/>
            </a:endParaRPr>
          </a:p>
          <a:p>
            <a:pPr>
              <a:lnSpc>
                <a:spcPct val="100000"/>
              </a:lnSpc>
            </a:pPr>
            <a:endParaRPr sz="2050">
              <a:latin typeface="Trebuchet MS"/>
              <a:cs typeface="Trebuchet MS"/>
            </a:endParaRPr>
          </a:p>
          <a:p>
            <a:pPr marL="12700">
              <a:lnSpc>
                <a:spcPct val="100000"/>
              </a:lnSpc>
              <a:tabLst>
                <a:tab pos="977900" algn="l"/>
              </a:tabLst>
            </a:pPr>
            <a:r>
              <a:rPr sz="1600" b="1" u="sng" spc="-5" dirty="0">
                <a:solidFill>
                  <a:srgbClr val="C00000"/>
                </a:solidFill>
                <a:uFill>
                  <a:solidFill>
                    <a:srgbClr val="FF0000"/>
                  </a:solidFill>
                </a:uFill>
                <a:latin typeface="Trebuchet MS"/>
                <a:cs typeface="Trebuchet MS"/>
              </a:rPr>
              <a:t> 	</a:t>
            </a:r>
            <a:r>
              <a:rPr sz="1600" b="1" u="sng" spc="50" dirty="0">
                <a:solidFill>
                  <a:srgbClr val="C00000"/>
                </a:solidFill>
                <a:uFill>
                  <a:solidFill>
                    <a:srgbClr val="FF0000"/>
                  </a:solidFill>
                </a:uFill>
                <a:latin typeface="Trebuchet MS"/>
                <a:cs typeface="Trebuchet MS"/>
              </a:rPr>
              <a:t>105</a:t>
            </a:r>
            <a:r>
              <a:rPr sz="1600" b="1" u="sng" spc="175" dirty="0">
                <a:solidFill>
                  <a:srgbClr val="C00000"/>
                </a:solidFill>
                <a:uFill>
                  <a:solidFill>
                    <a:srgbClr val="FF0000"/>
                  </a:solidFill>
                </a:uFill>
                <a:latin typeface="Trebuchet MS"/>
                <a:cs typeface="Trebuchet MS"/>
              </a:rPr>
              <a:t> </a:t>
            </a:r>
            <a:r>
              <a:rPr sz="1600" b="1" u="sng" spc="-5" dirty="0">
                <a:solidFill>
                  <a:srgbClr val="C00000"/>
                </a:solidFill>
                <a:uFill>
                  <a:solidFill>
                    <a:srgbClr val="FF0000"/>
                  </a:solidFill>
                </a:uFill>
                <a:latin typeface="Trebuchet MS"/>
                <a:cs typeface="Trebuchet MS"/>
              </a:rPr>
              <a:t>m</a:t>
            </a:r>
            <a:r>
              <a:rPr sz="1600" b="1" u="sng" spc="165" dirty="0">
                <a:solidFill>
                  <a:srgbClr val="C00000"/>
                </a:solidFill>
                <a:uFill>
                  <a:solidFill>
                    <a:srgbClr val="FF0000"/>
                  </a:solidFill>
                </a:uFill>
                <a:latin typeface="Trebuchet MS"/>
                <a:cs typeface="Trebuchet MS"/>
              </a:rPr>
              <a:t> </a:t>
            </a:r>
            <a:r>
              <a:rPr sz="1600" b="1" spc="-5" dirty="0">
                <a:solidFill>
                  <a:srgbClr val="C00000"/>
                </a:solidFill>
                <a:latin typeface="Trebuchet MS"/>
                <a:cs typeface="Trebuchet MS"/>
              </a:rPr>
              <a:t>:</a:t>
            </a:r>
            <a:r>
              <a:rPr sz="1600" b="1" spc="180" dirty="0">
                <a:solidFill>
                  <a:srgbClr val="C00000"/>
                </a:solidFill>
                <a:latin typeface="Trebuchet MS"/>
                <a:cs typeface="Trebuchet MS"/>
              </a:rPr>
              <a:t> </a:t>
            </a:r>
            <a:r>
              <a:rPr sz="1200" b="1" spc="70" dirty="0">
                <a:solidFill>
                  <a:srgbClr val="C00000"/>
                </a:solidFill>
                <a:latin typeface="Trebuchet MS"/>
                <a:cs typeface="Trebuchet MS"/>
              </a:rPr>
              <a:t>Nivel</a:t>
            </a:r>
            <a:r>
              <a:rPr sz="1200" b="1" spc="135" dirty="0">
                <a:solidFill>
                  <a:srgbClr val="C00000"/>
                </a:solidFill>
                <a:latin typeface="Trebuchet MS"/>
                <a:cs typeface="Trebuchet MS"/>
              </a:rPr>
              <a:t> </a:t>
            </a:r>
            <a:r>
              <a:rPr sz="1200" b="1" spc="80" dirty="0">
                <a:solidFill>
                  <a:srgbClr val="C00000"/>
                </a:solidFill>
                <a:latin typeface="Trebuchet MS"/>
                <a:cs typeface="Trebuchet MS"/>
              </a:rPr>
              <a:t>dinámico</a:t>
            </a:r>
            <a:endParaRPr sz="1200">
              <a:latin typeface="Trebuchet MS"/>
              <a:cs typeface="Trebuchet MS"/>
            </a:endParaRPr>
          </a:p>
        </p:txBody>
      </p:sp>
      <p:sp>
        <p:nvSpPr>
          <p:cNvPr id="17" name="object 17"/>
          <p:cNvSpPr txBox="1"/>
          <p:nvPr/>
        </p:nvSpPr>
        <p:spPr>
          <a:xfrm>
            <a:off x="2619248" y="5397804"/>
            <a:ext cx="1701164" cy="269240"/>
          </a:xfrm>
          <a:prstGeom prst="rect">
            <a:avLst/>
          </a:prstGeom>
        </p:spPr>
        <p:txBody>
          <a:bodyPr vert="horz" wrap="square" lIns="0" tIns="12065" rIns="0" bIns="0" rtlCol="0">
            <a:spAutoFit/>
          </a:bodyPr>
          <a:lstStyle/>
          <a:p>
            <a:pPr marL="12700">
              <a:lnSpc>
                <a:spcPct val="100000"/>
              </a:lnSpc>
              <a:spcBef>
                <a:spcPts val="95"/>
              </a:spcBef>
              <a:tabLst>
                <a:tab pos="973455" algn="l"/>
              </a:tabLst>
            </a:pPr>
            <a:r>
              <a:rPr sz="1600" u="sng" spc="-5" dirty="0">
                <a:solidFill>
                  <a:srgbClr val="C00000"/>
                </a:solidFill>
                <a:uFill>
                  <a:solidFill>
                    <a:srgbClr val="FF0000"/>
                  </a:solidFill>
                </a:uFill>
                <a:latin typeface="Trebuchet MS"/>
                <a:cs typeface="Trebuchet MS"/>
              </a:rPr>
              <a:t> 	</a:t>
            </a:r>
            <a:r>
              <a:rPr sz="1600" u="sng" spc="50" dirty="0">
                <a:solidFill>
                  <a:srgbClr val="C00000"/>
                </a:solidFill>
                <a:uFill>
                  <a:solidFill>
                    <a:srgbClr val="FF0000"/>
                  </a:solidFill>
                </a:uFill>
                <a:latin typeface="Trebuchet MS"/>
                <a:cs typeface="Trebuchet MS"/>
              </a:rPr>
              <a:t>130</a:t>
            </a:r>
            <a:r>
              <a:rPr sz="1600" u="sng" spc="135" dirty="0">
                <a:solidFill>
                  <a:srgbClr val="C00000"/>
                </a:solidFill>
                <a:uFill>
                  <a:solidFill>
                    <a:srgbClr val="FF0000"/>
                  </a:solidFill>
                </a:uFill>
                <a:latin typeface="Trebuchet MS"/>
                <a:cs typeface="Trebuchet MS"/>
              </a:rPr>
              <a:t> </a:t>
            </a:r>
            <a:r>
              <a:rPr sz="1600" u="sng" spc="-5" dirty="0">
                <a:solidFill>
                  <a:srgbClr val="C00000"/>
                </a:solidFill>
                <a:uFill>
                  <a:solidFill>
                    <a:srgbClr val="FF0000"/>
                  </a:solidFill>
                </a:uFill>
                <a:latin typeface="Trebuchet MS"/>
                <a:cs typeface="Trebuchet MS"/>
              </a:rPr>
              <a:t>m</a:t>
            </a:r>
            <a:r>
              <a:rPr sz="1600" u="sng" spc="-20" dirty="0">
                <a:solidFill>
                  <a:srgbClr val="C00000"/>
                </a:solidFill>
                <a:uFill>
                  <a:solidFill>
                    <a:srgbClr val="FF0000"/>
                  </a:solidFill>
                </a:uFill>
                <a:latin typeface="Trebuchet MS"/>
                <a:cs typeface="Trebuchet MS"/>
              </a:rPr>
              <a:t> </a:t>
            </a:r>
            <a:endParaRPr sz="1600">
              <a:latin typeface="Trebuchet MS"/>
              <a:cs typeface="Trebuchet MS"/>
            </a:endParaRPr>
          </a:p>
        </p:txBody>
      </p:sp>
      <p:sp>
        <p:nvSpPr>
          <p:cNvPr id="19" name="object 12">
            <a:extLst>
              <a:ext uri="{FF2B5EF4-FFF2-40B4-BE49-F238E27FC236}">
                <a16:creationId xmlns:a16="http://schemas.microsoft.com/office/drawing/2014/main" id="{A2D92A7C-9155-037A-8F4A-6088BA895D74}"/>
              </a:ext>
            </a:extLst>
          </p:cNvPr>
          <p:cNvSpPr txBox="1"/>
          <p:nvPr/>
        </p:nvSpPr>
        <p:spPr>
          <a:xfrm>
            <a:off x="2631948" y="2152777"/>
            <a:ext cx="1104900" cy="452120"/>
          </a:xfrm>
          <a:prstGeom prst="rect">
            <a:avLst/>
          </a:prstGeom>
        </p:spPr>
        <p:txBody>
          <a:bodyPr vert="horz" wrap="square" lIns="0" tIns="12065" rIns="0" bIns="0" rtlCol="0">
            <a:spAutoFit/>
          </a:bodyPr>
          <a:lstStyle/>
          <a:p>
            <a:pPr marL="12700">
              <a:lnSpc>
                <a:spcPct val="100000"/>
              </a:lnSpc>
              <a:spcBef>
                <a:spcPts val="95"/>
              </a:spcBef>
            </a:pPr>
            <a:r>
              <a:rPr lang="es-ES" sz="2800" b="1" spc="50" dirty="0">
                <a:solidFill>
                  <a:srgbClr val="C00000"/>
                </a:solidFill>
                <a:latin typeface="Trebuchet MS"/>
                <a:cs typeface="Trebuchet MS"/>
              </a:rPr>
              <a:t>70</a:t>
            </a:r>
            <a:r>
              <a:rPr sz="2800" b="1" spc="80" dirty="0">
                <a:solidFill>
                  <a:srgbClr val="C00000"/>
                </a:solidFill>
                <a:latin typeface="Trebuchet MS"/>
                <a:cs typeface="Trebuchet MS"/>
              </a:rPr>
              <a:t> </a:t>
            </a:r>
            <a:r>
              <a:rPr sz="2800" b="1" spc="-5" dirty="0">
                <a:solidFill>
                  <a:srgbClr val="C00000"/>
                </a:solidFill>
                <a:latin typeface="Trebuchet MS"/>
                <a:cs typeface="Trebuchet MS"/>
              </a:rPr>
              <a:t>m</a:t>
            </a:r>
            <a:endParaRPr sz="2800" dirty="0">
              <a:latin typeface="Trebuchet MS"/>
              <a:cs typeface="Trebuchet MS"/>
            </a:endParaRPr>
          </a:p>
        </p:txBody>
      </p:sp>
    </p:spTree>
    <p:extLst>
      <p:ext uri="{BB962C8B-B14F-4D97-AF65-F5344CB8AC3E}">
        <p14:creationId xmlns:p14="http://schemas.microsoft.com/office/powerpoint/2010/main" val="1252928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ior, estacionamiento, cocina, medidor&#10;&#10;Descripción generada automáticamente">
            <a:extLst>
              <a:ext uri="{FF2B5EF4-FFF2-40B4-BE49-F238E27FC236}">
                <a16:creationId xmlns:a16="http://schemas.microsoft.com/office/drawing/2014/main" id="{DFB0F2FA-BD9A-3924-551A-B7F4CD2E48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1981200"/>
            <a:ext cx="3836756" cy="4205970"/>
          </a:xfrm>
          <a:prstGeom prst="rect">
            <a:avLst/>
          </a:prstGeom>
        </p:spPr>
      </p:pic>
      <p:sp>
        <p:nvSpPr>
          <p:cNvPr id="6" name="CuadroTexto 5">
            <a:extLst>
              <a:ext uri="{FF2B5EF4-FFF2-40B4-BE49-F238E27FC236}">
                <a16:creationId xmlns:a16="http://schemas.microsoft.com/office/drawing/2014/main" id="{2C13E446-2B9A-2035-3512-54AF54DC3235}"/>
              </a:ext>
            </a:extLst>
          </p:cNvPr>
          <p:cNvSpPr txBox="1"/>
          <p:nvPr/>
        </p:nvSpPr>
        <p:spPr>
          <a:xfrm>
            <a:off x="609600" y="1037280"/>
            <a:ext cx="9463487" cy="707886"/>
          </a:xfrm>
          <a:prstGeom prst="rect">
            <a:avLst/>
          </a:prstGeom>
          <a:noFill/>
        </p:spPr>
        <p:txBody>
          <a:bodyPr wrap="square">
            <a:spAutoFit/>
          </a:bodyPr>
          <a:lstStyle/>
          <a:p>
            <a:r>
              <a:rPr lang="es-ES" sz="4000" dirty="0">
                <a:solidFill>
                  <a:srgbClr val="48452A"/>
                </a:solidFill>
                <a:latin typeface="Trebuchet MS"/>
                <a:ea typeface="+mj-ea"/>
              </a:rPr>
              <a:t>El piezómetro mide el nivel del agua</a:t>
            </a:r>
          </a:p>
        </p:txBody>
      </p:sp>
    </p:spTree>
    <p:extLst>
      <p:ext uri="{BB962C8B-B14F-4D97-AF65-F5344CB8AC3E}">
        <p14:creationId xmlns:p14="http://schemas.microsoft.com/office/powerpoint/2010/main" val="39668951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546168749"/>
              </p:ext>
            </p:extLst>
          </p:nvPr>
        </p:nvGraphicFramePr>
        <p:xfrm>
          <a:off x="1502640" y="342064"/>
          <a:ext cx="9165360" cy="6255289"/>
        </p:xfrm>
        <a:graphic>
          <a:graphicData uri="http://schemas.openxmlformats.org/drawingml/2006/chart">
            <c:chart xmlns:c="http://schemas.openxmlformats.org/drawingml/2006/chart" xmlns:r="http://schemas.openxmlformats.org/officeDocument/2006/relationships" r:id="rId2"/>
          </a:graphicData>
        </a:graphic>
      </p:graphicFrame>
      <p:sp>
        <p:nvSpPr>
          <p:cNvPr id="2" name="1 Elipse"/>
          <p:cNvSpPr/>
          <p:nvPr/>
        </p:nvSpPr>
        <p:spPr>
          <a:xfrm>
            <a:off x="3647729" y="3284984"/>
            <a:ext cx="963869" cy="7920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1 CuadroTexto"/>
          <p:cNvSpPr txBox="1"/>
          <p:nvPr/>
        </p:nvSpPr>
        <p:spPr>
          <a:xfrm>
            <a:off x="4295801" y="3670578"/>
            <a:ext cx="1512009" cy="432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ES_tradnl" sz="2800" dirty="0">
                <a:solidFill>
                  <a:srgbClr val="C00000"/>
                </a:solidFill>
              </a:rPr>
              <a:t>1.728 €</a:t>
            </a:r>
            <a:endParaRPr lang="es-ES" sz="2800" dirty="0">
              <a:solidFill>
                <a:srgbClr val="C00000"/>
              </a:solidFill>
            </a:endParaRPr>
          </a:p>
        </p:txBody>
      </p:sp>
      <p:pic>
        <p:nvPicPr>
          <p:cNvPr id="6" name="Picture 2" descr="C:\Users\JM\Desktop\50 añ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2" y="332657"/>
            <a:ext cx="1440158" cy="960106"/>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706086EE-DED4-4517-EBFA-867D3130405B}"/>
              </a:ext>
            </a:extLst>
          </p:cNvPr>
          <p:cNvSpPr txBox="1">
            <a:spLocks/>
          </p:cNvSpPr>
          <p:nvPr/>
        </p:nvSpPr>
        <p:spPr>
          <a:xfrm>
            <a:off x="1066800" y="838200"/>
            <a:ext cx="8991600" cy="505908"/>
          </a:xfrm>
          <a:prstGeom prst="rect">
            <a:avLst/>
          </a:prstGeom>
        </p:spPr>
        <p:txBody>
          <a:bodyPr vert="horz" wrap="square" lIns="0" tIns="13335" rIns="0" bIns="0" rtlCol="0">
            <a:spAutoFit/>
          </a:bodyPr>
          <a:lstStyle>
            <a:lvl1pPr>
              <a:defRPr>
                <a:latin typeface="+mj-lt"/>
                <a:ea typeface="+mj-ea"/>
                <a:cs typeface="+mj-cs"/>
              </a:defRPr>
            </a:lvl1pPr>
          </a:lstStyle>
          <a:p>
            <a:pPr marL="12700">
              <a:spcBef>
                <a:spcPts val="105"/>
              </a:spcBef>
            </a:pPr>
            <a:r>
              <a:rPr lang="es-ES" sz="3200" kern="0" dirty="0">
                <a:solidFill>
                  <a:srgbClr val="48452A"/>
                </a:solidFill>
                <a:latin typeface="Trebuchet MS"/>
                <a:cs typeface="Trebuchet MS"/>
              </a:rPr>
              <a:t>2b. Eficiencia</a:t>
            </a:r>
            <a:r>
              <a:rPr lang="es-ES" sz="3200" kern="0" spc="-30" dirty="0">
                <a:solidFill>
                  <a:srgbClr val="48452A"/>
                </a:solidFill>
                <a:latin typeface="Trebuchet MS"/>
                <a:cs typeface="Trebuchet MS"/>
              </a:rPr>
              <a:t> </a:t>
            </a:r>
            <a:r>
              <a:rPr lang="es-ES" sz="3200" kern="0" dirty="0">
                <a:solidFill>
                  <a:srgbClr val="48452A"/>
                </a:solidFill>
                <a:latin typeface="Trebuchet MS"/>
                <a:cs typeface="Trebuchet MS"/>
              </a:rPr>
              <a:t>hidráulica</a:t>
            </a:r>
            <a:endParaRPr lang="es-ES" sz="3200" kern="0" dirty="0">
              <a:solidFill>
                <a:sysClr val="windowText" lastClr="000000"/>
              </a:solidFill>
              <a:latin typeface="Trebuchet MS"/>
              <a:cs typeface="Trebuchet MS"/>
            </a:endParaRPr>
          </a:p>
        </p:txBody>
      </p:sp>
    </p:spTree>
    <p:extLst>
      <p:ext uri="{BB962C8B-B14F-4D97-AF65-F5344CB8AC3E}">
        <p14:creationId xmlns:p14="http://schemas.microsoft.com/office/powerpoint/2010/main" val="21885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extLst>
              <p:ext uri="{D42A27DB-BD31-4B8C-83A1-F6EECF244321}">
                <p14:modId xmlns:p14="http://schemas.microsoft.com/office/powerpoint/2010/main" val="3917728953"/>
              </p:ext>
            </p:extLst>
          </p:nvPr>
        </p:nvGraphicFramePr>
        <p:xfrm>
          <a:off x="1775520" y="1772816"/>
          <a:ext cx="8712968"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6" name="5 CuadroTexto"/>
          <p:cNvSpPr txBox="1"/>
          <p:nvPr/>
        </p:nvSpPr>
        <p:spPr>
          <a:xfrm>
            <a:off x="2063552" y="1390746"/>
            <a:ext cx="799288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_tradnl" sz="2400" b="1" dirty="0"/>
              <a:t>DESPUES</a:t>
            </a:r>
            <a:r>
              <a:rPr lang="es-ES_tradnl" sz="2400" dirty="0"/>
              <a:t>: el coste de riego ha pasado de 791 €/ha a </a:t>
            </a:r>
            <a:r>
              <a:rPr lang="es-ES_tradnl" sz="2400" b="1" dirty="0"/>
              <a:t>318 €/ha</a:t>
            </a:r>
            <a:endParaRPr lang="es-ES" b="1" dirty="0"/>
          </a:p>
        </p:txBody>
      </p:sp>
      <p:sp>
        <p:nvSpPr>
          <p:cNvPr id="7" name="6 CuadroTexto"/>
          <p:cNvSpPr txBox="1"/>
          <p:nvPr/>
        </p:nvSpPr>
        <p:spPr>
          <a:xfrm>
            <a:off x="1775520" y="476673"/>
            <a:ext cx="8496944" cy="615553"/>
          </a:xfrm>
          <a:prstGeom prst="rect">
            <a:avLst/>
          </a:prstGeom>
          <a:noFill/>
        </p:spPr>
        <p:txBody>
          <a:bodyPr wrap="square" rtlCol="0">
            <a:spAutoFit/>
          </a:bodyPr>
          <a:lstStyle/>
          <a:p>
            <a:pPr algn="ctr"/>
            <a:endParaRPr lang="es-ES_tradnl" sz="1000" dirty="0"/>
          </a:p>
          <a:p>
            <a:pPr algn="ctr"/>
            <a:r>
              <a:rPr lang="es-ES_tradnl" sz="2400" dirty="0" err="1"/>
              <a:t>Cso</a:t>
            </a:r>
            <a:r>
              <a:rPr lang="es-ES_tradnl" sz="2400" dirty="0"/>
              <a:t> 1: Bombeo en Bercero (Valladolid); 162.500 m</a:t>
            </a:r>
            <a:r>
              <a:rPr lang="es-ES_tradnl" sz="2400" baseline="30000" dirty="0"/>
              <a:t>3</a:t>
            </a:r>
            <a:r>
              <a:rPr lang="es-ES_tradnl" sz="2400" dirty="0"/>
              <a:t>/año (40 ha)</a:t>
            </a:r>
            <a:endParaRPr lang="es-ES" sz="2400" dirty="0"/>
          </a:p>
        </p:txBody>
      </p:sp>
      <p:sp>
        <p:nvSpPr>
          <p:cNvPr id="2" name="1 CuadroTexto"/>
          <p:cNvSpPr txBox="1"/>
          <p:nvPr/>
        </p:nvSpPr>
        <p:spPr>
          <a:xfrm>
            <a:off x="3029819" y="2141636"/>
            <a:ext cx="1282402" cy="461665"/>
          </a:xfrm>
          <a:prstGeom prst="rect">
            <a:avLst/>
          </a:prstGeom>
          <a:noFill/>
        </p:spPr>
        <p:txBody>
          <a:bodyPr wrap="square" rtlCol="0">
            <a:spAutoFit/>
          </a:bodyPr>
          <a:lstStyle/>
          <a:p>
            <a:r>
              <a:rPr lang="es-ES_tradnl" sz="2400" dirty="0"/>
              <a:t>18.024 €</a:t>
            </a:r>
            <a:endParaRPr lang="es-ES" sz="2400" dirty="0"/>
          </a:p>
        </p:txBody>
      </p:sp>
      <p:sp>
        <p:nvSpPr>
          <p:cNvPr id="5" name="4 Elipse"/>
          <p:cNvSpPr/>
          <p:nvPr/>
        </p:nvSpPr>
        <p:spPr>
          <a:xfrm>
            <a:off x="3395700" y="4149080"/>
            <a:ext cx="2916324" cy="1944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9297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lámpara&#10;&#10;Descripción generada automáticamente">
            <a:extLst>
              <a:ext uri="{FF2B5EF4-FFF2-40B4-BE49-F238E27FC236}">
                <a16:creationId xmlns:a16="http://schemas.microsoft.com/office/drawing/2014/main" id="{49BEBB23-7D39-A5DC-98B7-A430570617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2209800"/>
            <a:ext cx="1077163" cy="4301556"/>
          </a:xfrm>
          <a:prstGeom prst="rect">
            <a:avLst/>
          </a:prstGeom>
        </p:spPr>
      </p:pic>
      <p:pic>
        <p:nvPicPr>
          <p:cNvPr id="8" name="Imagen 7">
            <a:extLst>
              <a:ext uri="{FF2B5EF4-FFF2-40B4-BE49-F238E27FC236}">
                <a16:creationId xmlns:a16="http://schemas.microsoft.com/office/drawing/2014/main" id="{22FC9743-624C-1045-23DA-27773C0C6BF9}"/>
              </a:ext>
            </a:extLst>
          </p:cNvPr>
          <p:cNvPicPr>
            <a:picLocks noChangeAspect="1"/>
          </p:cNvPicPr>
          <p:nvPr/>
        </p:nvPicPr>
        <p:blipFill>
          <a:blip r:embed="rId3"/>
          <a:stretch>
            <a:fillRect/>
          </a:stretch>
        </p:blipFill>
        <p:spPr>
          <a:xfrm>
            <a:off x="6248400" y="3971346"/>
            <a:ext cx="5391543" cy="2401744"/>
          </a:xfrm>
          <a:prstGeom prst="rect">
            <a:avLst/>
          </a:prstGeom>
        </p:spPr>
      </p:pic>
      <p:sp>
        <p:nvSpPr>
          <p:cNvPr id="17" name="object 3">
            <a:extLst>
              <a:ext uri="{FF2B5EF4-FFF2-40B4-BE49-F238E27FC236}">
                <a16:creationId xmlns:a16="http://schemas.microsoft.com/office/drawing/2014/main" id="{12B109EA-3BC9-5C0A-ED00-8ED853DD7BFF}"/>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Baja presión en riego por aspersión en pivotes </a:t>
            </a:r>
            <a:r>
              <a:rPr lang="es-ES" sz="2000" b="1" spc="-5" dirty="0">
                <a:latin typeface="Trebuchet MS"/>
                <a:cs typeface="Trebuchet MS"/>
              </a:rPr>
              <a:t>a 0,7 bar</a:t>
            </a:r>
            <a:endParaRPr sz="2000" b="1" dirty="0">
              <a:latin typeface="Trebuchet MS"/>
              <a:cs typeface="Trebuchet MS"/>
            </a:endParaRPr>
          </a:p>
        </p:txBody>
      </p:sp>
      <p:pic>
        <p:nvPicPr>
          <p:cNvPr id="19" name="Imagen 18">
            <a:extLst>
              <a:ext uri="{FF2B5EF4-FFF2-40B4-BE49-F238E27FC236}">
                <a16:creationId xmlns:a16="http://schemas.microsoft.com/office/drawing/2014/main" id="{7BB1AEDD-4AA0-B546-9105-69BDFD1259DB}"/>
              </a:ext>
            </a:extLst>
          </p:cNvPr>
          <p:cNvPicPr>
            <a:picLocks noChangeAspect="1"/>
          </p:cNvPicPr>
          <p:nvPr/>
        </p:nvPicPr>
        <p:blipFill>
          <a:blip r:embed="rId4"/>
          <a:stretch>
            <a:fillRect/>
          </a:stretch>
        </p:blipFill>
        <p:spPr>
          <a:xfrm>
            <a:off x="932873" y="3733800"/>
            <a:ext cx="3488717" cy="2639290"/>
          </a:xfrm>
          <a:prstGeom prst="rect">
            <a:avLst/>
          </a:prstGeom>
        </p:spPr>
      </p:pic>
      <p:sp>
        <p:nvSpPr>
          <p:cNvPr id="2" name="CuadroTexto 1">
            <a:extLst>
              <a:ext uri="{FF2B5EF4-FFF2-40B4-BE49-F238E27FC236}">
                <a16:creationId xmlns:a16="http://schemas.microsoft.com/office/drawing/2014/main" id="{E0B99491-FC3F-BC38-8C8E-CCDD1A218CAE}"/>
              </a:ext>
            </a:extLst>
          </p:cNvPr>
          <p:cNvSpPr txBox="1"/>
          <p:nvPr/>
        </p:nvSpPr>
        <p:spPr>
          <a:xfrm>
            <a:off x="965200" y="1790192"/>
            <a:ext cx="6248400" cy="584775"/>
          </a:xfrm>
          <a:prstGeom prst="rect">
            <a:avLst/>
          </a:prstGeom>
          <a:noFill/>
        </p:spPr>
        <p:txBody>
          <a:bodyPr wrap="square" rtlCol="0">
            <a:spAutoFit/>
          </a:bodyPr>
          <a:lstStyle/>
          <a:p>
            <a:r>
              <a:rPr lang="es-ES" sz="3200" dirty="0">
                <a:solidFill>
                  <a:srgbClr val="C00000"/>
                </a:solidFill>
              </a:rPr>
              <a:t>Pasa de 3 bar  a  0,7 bar      </a:t>
            </a:r>
          </a:p>
        </p:txBody>
      </p:sp>
    </p:spTree>
    <p:extLst>
      <p:ext uri="{BB962C8B-B14F-4D97-AF65-F5344CB8AC3E}">
        <p14:creationId xmlns:p14="http://schemas.microsoft.com/office/powerpoint/2010/main" val="2692742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67EAEBC0-F776-3872-0643-576357B1DD7C}"/>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Baja presión en riego por aspersión en cobertura </a:t>
            </a:r>
            <a:r>
              <a:rPr lang="es-ES" sz="2000" b="1" spc="-5" dirty="0">
                <a:latin typeface="Trebuchet MS"/>
                <a:cs typeface="Trebuchet MS"/>
              </a:rPr>
              <a:t>a 1,5 bar</a:t>
            </a:r>
            <a:endParaRPr sz="2000" b="1" dirty="0">
              <a:latin typeface="Trebuchet MS"/>
              <a:cs typeface="Trebuchet MS"/>
            </a:endParaRPr>
          </a:p>
        </p:txBody>
      </p:sp>
      <p:pic>
        <p:nvPicPr>
          <p:cNvPr id="3" name="Imagen 2">
            <a:extLst>
              <a:ext uri="{FF2B5EF4-FFF2-40B4-BE49-F238E27FC236}">
                <a16:creationId xmlns:a16="http://schemas.microsoft.com/office/drawing/2014/main" id="{DC9128D2-0ECB-FA90-9AA1-C7B49F0F695C}"/>
              </a:ext>
            </a:extLst>
          </p:cNvPr>
          <p:cNvPicPr>
            <a:picLocks noChangeAspect="1"/>
          </p:cNvPicPr>
          <p:nvPr/>
        </p:nvPicPr>
        <p:blipFill>
          <a:blip r:embed="rId2"/>
          <a:stretch>
            <a:fillRect/>
          </a:stretch>
        </p:blipFill>
        <p:spPr>
          <a:xfrm>
            <a:off x="6248400" y="3276600"/>
            <a:ext cx="5216175" cy="2971800"/>
          </a:xfrm>
          <a:prstGeom prst="rect">
            <a:avLst/>
          </a:prstGeom>
        </p:spPr>
      </p:pic>
      <p:pic>
        <p:nvPicPr>
          <p:cNvPr id="4" name="Imagen 3">
            <a:extLst>
              <a:ext uri="{FF2B5EF4-FFF2-40B4-BE49-F238E27FC236}">
                <a16:creationId xmlns:a16="http://schemas.microsoft.com/office/drawing/2014/main" id="{057FC192-EFDB-81F3-8EC7-26321D64DFBA}"/>
              </a:ext>
            </a:extLst>
          </p:cNvPr>
          <p:cNvPicPr>
            <a:picLocks noChangeAspect="1"/>
          </p:cNvPicPr>
          <p:nvPr/>
        </p:nvPicPr>
        <p:blipFill>
          <a:blip r:embed="rId3"/>
          <a:stretch>
            <a:fillRect/>
          </a:stretch>
        </p:blipFill>
        <p:spPr>
          <a:xfrm>
            <a:off x="498825" y="2133600"/>
            <a:ext cx="5196520" cy="4038600"/>
          </a:xfrm>
          <a:prstGeom prst="rect">
            <a:avLst/>
          </a:prstGeom>
        </p:spPr>
      </p:pic>
      <p:sp>
        <p:nvSpPr>
          <p:cNvPr id="2" name="CuadroTexto 1">
            <a:extLst>
              <a:ext uri="{FF2B5EF4-FFF2-40B4-BE49-F238E27FC236}">
                <a16:creationId xmlns:a16="http://schemas.microsoft.com/office/drawing/2014/main" id="{DE82BCD8-9BD2-7564-A417-7CB9272BA065}"/>
              </a:ext>
            </a:extLst>
          </p:cNvPr>
          <p:cNvSpPr txBox="1"/>
          <p:nvPr/>
        </p:nvSpPr>
        <p:spPr>
          <a:xfrm>
            <a:off x="6096000" y="2110299"/>
            <a:ext cx="6248400" cy="707886"/>
          </a:xfrm>
          <a:prstGeom prst="rect">
            <a:avLst/>
          </a:prstGeom>
          <a:noFill/>
        </p:spPr>
        <p:txBody>
          <a:bodyPr wrap="square" rtlCol="0">
            <a:spAutoFit/>
          </a:bodyPr>
          <a:lstStyle/>
          <a:p>
            <a:r>
              <a:rPr lang="es-ES" sz="4000" dirty="0">
                <a:solidFill>
                  <a:srgbClr val="C00000"/>
                </a:solidFill>
              </a:rPr>
              <a:t>Pasa de 3,5 bar  a  1,5 bar      </a:t>
            </a:r>
          </a:p>
        </p:txBody>
      </p:sp>
    </p:spTree>
    <p:extLst>
      <p:ext uri="{BB962C8B-B14F-4D97-AF65-F5344CB8AC3E}">
        <p14:creationId xmlns:p14="http://schemas.microsoft.com/office/powerpoint/2010/main" val="3023864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JM\Desktop\ARCHIVO ACTUAL\6. PLAN 2020\6.2 ACTUACIONES\6.2.10 Eficiencia energética\10. FOTOS\Fotos automatismos y eficiencia\IMG_1086.JPG">
            <a:extLst>
              <a:ext uri="{FF2B5EF4-FFF2-40B4-BE49-F238E27FC236}">
                <a16:creationId xmlns:a16="http://schemas.microsoft.com/office/drawing/2014/main" id="{E56285ED-97EC-493B-8670-512C573A86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869933"/>
            <a:ext cx="3283710" cy="4378280"/>
          </a:xfrm>
          <a:prstGeom prst="rect">
            <a:avLst/>
          </a:prstGeom>
          <a:solidFill>
            <a:schemeClr val="bg1"/>
          </a:solidFill>
          <a:ln>
            <a:solidFill>
              <a:schemeClr val="tx2">
                <a:lumMod val="40000"/>
                <a:lumOff val="60000"/>
              </a:schemeClr>
            </a:solidFill>
          </a:ln>
        </p:spPr>
      </p:pic>
      <p:pic>
        <p:nvPicPr>
          <p:cNvPr id="3" name="Picture 2" descr="C:\Users\JM\Desktop\ARCHIVO ACTUAL\6. PLAN 2020\6.2 ACTUACIONES\6.2.10 Eficiencia energética\10. FOTOS\Fotos automatismos y eficiencia\IMG_1089.JPG">
            <a:extLst>
              <a:ext uri="{FF2B5EF4-FFF2-40B4-BE49-F238E27FC236}">
                <a16:creationId xmlns:a16="http://schemas.microsoft.com/office/drawing/2014/main" id="{F52A4C42-DFFF-4BFA-8290-04E682F69C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359" y="2863423"/>
            <a:ext cx="4513053" cy="338479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949D8A44-4C07-7A0F-C468-BF3AF62CA754}"/>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Disminuir pérdidas de carga en las tuberías de la red de riego</a:t>
            </a:r>
            <a:endParaRPr sz="2000" dirty="0">
              <a:latin typeface="Trebuchet MS"/>
              <a:cs typeface="Trebuchet MS"/>
            </a:endParaRPr>
          </a:p>
        </p:txBody>
      </p:sp>
    </p:spTree>
    <p:extLst>
      <p:ext uri="{BB962C8B-B14F-4D97-AF65-F5344CB8AC3E}">
        <p14:creationId xmlns:p14="http://schemas.microsoft.com/office/powerpoint/2010/main" val="149952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49D8A44-4C07-7A0F-C468-BF3AF62CA754}"/>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Disminuir pérdidas por estrangulación.</a:t>
            </a:r>
            <a:endParaRPr sz="2000" dirty="0">
              <a:latin typeface="Trebuchet MS"/>
              <a:cs typeface="Trebuchet MS"/>
            </a:endParaRPr>
          </a:p>
        </p:txBody>
      </p:sp>
      <p:sp>
        <p:nvSpPr>
          <p:cNvPr id="5" name="CuadroTexto 4">
            <a:extLst>
              <a:ext uri="{FF2B5EF4-FFF2-40B4-BE49-F238E27FC236}">
                <a16:creationId xmlns:a16="http://schemas.microsoft.com/office/drawing/2014/main" id="{0859DC6E-8B10-AF95-6750-3568EA4835EB}"/>
              </a:ext>
            </a:extLst>
          </p:cNvPr>
          <p:cNvSpPr txBox="1"/>
          <p:nvPr/>
        </p:nvSpPr>
        <p:spPr>
          <a:xfrm>
            <a:off x="5562600" y="1752600"/>
            <a:ext cx="6096000" cy="3374642"/>
          </a:xfrm>
          <a:prstGeom prst="rect">
            <a:avLst/>
          </a:prstGeom>
          <a:noFill/>
        </p:spPr>
        <p:txBody>
          <a:bodyPr wrap="square">
            <a:spAutoFit/>
          </a:bodyPr>
          <a:lstStyle/>
          <a:p>
            <a:pPr algn="just">
              <a:lnSpc>
                <a:spcPct val="115000"/>
              </a:lnSpc>
            </a:pPr>
            <a:r>
              <a:rPr lang="es-ES" sz="18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Situación inicial</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312.441 m3 anuales con una presión de 36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para cota de coronación de la balsa de 9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15000"/>
              </a:lnSpc>
            </a:pPr>
            <a:endPar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p>
          <a:p>
            <a:pPr algn="just">
              <a:lnSpc>
                <a:spcPct val="115000"/>
              </a:lnSpc>
            </a:pP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12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 perdida en la tubería</a:t>
            </a:r>
          </a:p>
          <a:p>
            <a:pPr algn="just">
              <a:lnSpc>
                <a:spcPct val="115000"/>
              </a:lnSpc>
            </a:pP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9 de cota de la balsa</a:t>
            </a:r>
          </a:p>
          <a:p>
            <a:pPr algn="just">
              <a:lnSpc>
                <a:spcPct val="115000"/>
              </a:lnSpc>
            </a:pP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5 de perdida en válvulas</a:t>
            </a:r>
          </a:p>
          <a:p>
            <a:pPr algn="just">
              <a:lnSpc>
                <a:spcPct val="115000"/>
              </a:lnSpc>
            </a:pP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 de perdida por estrangulamiento.</a:t>
            </a:r>
          </a:p>
          <a:p>
            <a:pPr algn="just">
              <a:lnSpc>
                <a:spcPct val="115000"/>
              </a:lnSpc>
            </a:pPr>
            <a:endParaRPr lang="es-ES" sz="7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2 bombas estranguladas</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308 m3/h a 36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54 kW</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15000"/>
              </a:lnSpc>
            </a:pPr>
            <a:endParaRPr lang="es-ES" u="sng"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2050" name="Imagen 36" descr="Imagen que contiene tabla, medidor, viejo, pila&#10;&#10;Descripción generada automáticamente">
            <a:extLst>
              <a:ext uri="{FF2B5EF4-FFF2-40B4-BE49-F238E27FC236}">
                <a16:creationId xmlns:a16="http://schemas.microsoft.com/office/drawing/2014/main" id="{8A6A2143-8372-62A9-5222-06FC7D705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895601"/>
            <a:ext cx="4132979" cy="310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67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49D8A44-4C07-7A0F-C468-BF3AF62CA754}"/>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Disminuir pérdidas por estrangulación.</a:t>
            </a:r>
            <a:endParaRPr sz="2000" dirty="0">
              <a:latin typeface="Trebuchet MS"/>
              <a:cs typeface="Trebuchet MS"/>
            </a:endParaRPr>
          </a:p>
        </p:txBody>
      </p:sp>
      <p:sp>
        <p:nvSpPr>
          <p:cNvPr id="5" name="CuadroTexto 4">
            <a:extLst>
              <a:ext uri="{FF2B5EF4-FFF2-40B4-BE49-F238E27FC236}">
                <a16:creationId xmlns:a16="http://schemas.microsoft.com/office/drawing/2014/main" id="{0859DC6E-8B10-AF95-6750-3568EA4835EB}"/>
              </a:ext>
            </a:extLst>
          </p:cNvPr>
          <p:cNvSpPr txBox="1"/>
          <p:nvPr/>
        </p:nvSpPr>
        <p:spPr>
          <a:xfrm>
            <a:off x="5562600" y="1752600"/>
            <a:ext cx="6096000" cy="4011739"/>
          </a:xfrm>
          <a:prstGeom prst="rect">
            <a:avLst/>
          </a:prstGeom>
          <a:noFill/>
        </p:spPr>
        <p:txBody>
          <a:bodyPr wrap="square">
            <a:spAutoFit/>
          </a:bodyPr>
          <a:lstStyle/>
          <a:p>
            <a:pPr algn="just">
              <a:lnSpc>
                <a:spcPct val="115000"/>
              </a:lnSpc>
            </a:pPr>
            <a:r>
              <a:rPr lang="es-ES" sz="18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Situación inicial</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312.441 m3 anuales con una presión de 36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para cota de coronación de la balsa de 9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pPr algn="just">
              <a:lnSpc>
                <a:spcPct val="115000"/>
              </a:lnSpc>
            </a:pPr>
            <a:endPar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36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t>
            </a:r>
          </a:p>
          <a:p>
            <a:pPr algn="just">
              <a:lnSpc>
                <a:spcPct val="115000"/>
              </a:lnSpc>
            </a:pP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12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 perdida en la tubería</a:t>
            </a:r>
          </a:p>
          <a:p>
            <a:pPr algn="just">
              <a:lnSpc>
                <a:spcPct val="115000"/>
              </a:lnSpc>
            </a:pP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9 de cota de la balsa</a:t>
            </a:r>
          </a:p>
          <a:p>
            <a:pPr algn="just">
              <a:lnSpc>
                <a:spcPct val="115000"/>
              </a:lnSpc>
            </a:pP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5 de perdida en válvulas</a:t>
            </a:r>
          </a:p>
          <a:p>
            <a:pPr algn="just">
              <a:lnSpc>
                <a:spcPct val="115000"/>
              </a:lnSpc>
            </a:pP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 de perdida por estrangulamiento.</a:t>
            </a:r>
          </a:p>
          <a:p>
            <a:pPr algn="just">
              <a:lnSpc>
                <a:spcPct val="115000"/>
              </a:lnSpc>
            </a:pPr>
            <a:endParaRPr lang="es-ES" sz="7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2 bombas estranguladas</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308 m3/h a 36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54 kW</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15000"/>
              </a:lnSpc>
            </a:pPr>
            <a:endParaRPr lang="es-ES" u="sng"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s-ES" sz="18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Situación final:  </a:t>
            </a:r>
            <a:r>
              <a:rPr lang="es-ES" sz="1800" dirty="0">
                <a:solidFill>
                  <a:srgbClr val="000000"/>
                </a:solidFill>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rPr>
              <a:t>1 bomba sin estrangular</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a:solidFill>
                  <a:srgbClr val="000000"/>
                </a:solidFill>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rPr>
              <a:t>35 kW</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15000"/>
              </a:lnSpc>
            </a:pPr>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s-ES" dirty="0">
                <a:solidFill>
                  <a:srgbClr val="000000"/>
                </a:solidFill>
                <a:highlight>
                  <a:srgbClr val="00FF00"/>
                </a:highlight>
                <a:latin typeface="Arial" panose="020B0604020202020204" pitchFamily="34" charset="0"/>
                <a:ea typeface="Times New Roman" panose="02020603050405020304" pitchFamily="18" charset="0"/>
                <a:cs typeface="Times New Roman" panose="02020603050405020304" pitchFamily="18" charset="0"/>
              </a:rPr>
              <a:t>Ahorro del 35%.</a:t>
            </a:r>
            <a:r>
              <a:rPr lang="es-ES" sz="1800" dirty="0">
                <a:solidFill>
                  <a:srgbClr val="000000"/>
                </a:solidFill>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rPr>
              <a:t> </a:t>
            </a:r>
            <a:endParaRPr lang="es-ES" sz="1800" dirty="0">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5F1A951-EB75-51C4-4E0D-A669899141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4909"/>
            <a:ext cx="2341245" cy="2228850"/>
          </a:xfrm>
          <a:prstGeom prst="rect">
            <a:avLst/>
          </a:prstGeom>
          <a:noFill/>
          <a:ln>
            <a:noFill/>
          </a:ln>
        </p:spPr>
      </p:pic>
      <p:pic>
        <p:nvPicPr>
          <p:cNvPr id="3" name="Picture 2">
            <a:extLst>
              <a:ext uri="{FF2B5EF4-FFF2-40B4-BE49-F238E27FC236}">
                <a16:creationId xmlns:a16="http://schemas.microsoft.com/office/drawing/2014/main" id="{D569D540-BACA-6416-914A-376CFBFFC95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4050722"/>
            <a:ext cx="2679065" cy="2479040"/>
          </a:xfrm>
          <a:prstGeom prst="rect">
            <a:avLst/>
          </a:prstGeom>
          <a:noFill/>
        </p:spPr>
      </p:pic>
    </p:spTree>
    <p:extLst>
      <p:ext uri="{BB962C8B-B14F-4D97-AF65-F5344CB8AC3E}">
        <p14:creationId xmlns:p14="http://schemas.microsoft.com/office/powerpoint/2010/main" val="55832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49D8A44-4C07-7A0F-C468-BF3AF62CA754}"/>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Disminuir pérdidas de carga en el bombeo</a:t>
            </a:r>
            <a:endParaRPr sz="2000" dirty="0">
              <a:latin typeface="Trebuchet MS"/>
              <a:cs typeface="Trebuchet MS"/>
            </a:endParaRPr>
          </a:p>
        </p:txBody>
      </p:sp>
      <p:pic>
        <p:nvPicPr>
          <p:cNvPr id="1026" name="Imagen 31" descr="Imagen que contiene edificio, interior, tabla, viejo&#10;&#10;Descripción generada automáticamente">
            <a:extLst>
              <a:ext uri="{FF2B5EF4-FFF2-40B4-BE49-F238E27FC236}">
                <a16:creationId xmlns:a16="http://schemas.microsoft.com/office/drawing/2014/main" id="{E24FED06-9740-ACAB-2F67-0124ABD4E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73369"/>
            <a:ext cx="5410200" cy="40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B2A79661-EE24-40CE-8260-1EC73E3FBE38}"/>
              </a:ext>
            </a:extLst>
          </p:cNvPr>
          <p:cNvSpPr txBox="1"/>
          <p:nvPr/>
        </p:nvSpPr>
        <p:spPr>
          <a:xfrm>
            <a:off x="6964218" y="1973369"/>
            <a:ext cx="4419600" cy="1661993"/>
          </a:xfrm>
          <a:prstGeom prst="rect">
            <a:avLst/>
          </a:prstGeom>
          <a:noFill/>
        </p:spPr>
        <p:txBody>
          <a:bodyPr wrap="square">
            <a:spAutoFit/>
          </a:bodyPr>
          <a:lstStyle/>
          <a:p>
            <a:r>
              <a:rPr lang="es-ES" sz="18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Situación inicial</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dos bombas </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la vez, con filtrado, bombeando 130 m3/h y 56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consumen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42 kW</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un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Rto</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del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47 %</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endParaRPr lang="es-ES" sz="10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Pérdida de carga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15 </a:t>
            </a:r>
            <a:r>
              <a:rPr lang="es-ES" sz="1800" dirty="0" err="1">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el filtro -  5</a:t>
            </a:r>
            <a:endParaRPr lang="es-ES" dirty="0"/>
          </a:p>
        </p:txBody>
      </p:sp>
    </p:spTree>
    <p:extLst>
      <p:ext uri="{BB962C8B-B14F-4D97-AF65-F5344CB8AC3E}">
        <p14:creationId xmlns:p14="http://schemas.microsoft.com/office/powerpoint/2010/main" val="244252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949D8A44-4C07-7A0F-C468-BF3AF62CA754}"/>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Disminuir pérdidas de carga en el bombeo</a:t>
            </a:r>
            <a:endParaRPr sz="2000" dirty="0">
              <a:latin typeface="Trebuchet MS"/>
              <a:cs typeface="Trebuchet MS"/>
            </a:endParaRPr>
          </a:p>
        </p:txBody>
      </p:sp>
      <p:pic>
        <p:nvPicPr>
          <p:cNvPr id="1026" name="Imagen 31" descr="Imagen que contiene edificio, interior, tabla, viejo&#10;&#10;Descripción generada automáticamente">
            <a:extLst>
              <a:ext uri="{FF2B5EF4-FFF2-40B4-BE49-F238E27FC236}">
                <a16:creationId xmlns:a16="http://schemas.microsoft.com/office/drawing/2014/main" id="{E24FED06-9740-ACAB-2F67-0124ABD4E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73369"/>
            <a:ext cx="5410200" cy="405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B2A79661-EE24-40CE-8260-1EC73E3FBE38}"/>
              </a:ext>
            </a:extLst>
          </p:cNvPr>
          <p:cNvSpPr txBox="1"/>
          <p:nvPr/>
        </p:nvSpPr>
        <p:spPr>
          <a:xfrm>
            <a:off x="6964218" y="1973369"/>
            <a:ext cx="4419600" cy="1661993"/>
          </a:xfrm>
          <a:prstGeom prst="rect">
            <a:avLst/>
          </a:prstGeom>
          <a:noFill/>
        </p:spPr>
        <p:txBody>
          <a:bodyPr wrap="square">
            <a:spAutoFit/>
          </a:bodyPr>
          <a:lstStyle/>
          <a:p>
            <a:r>
              <a:rPr lang="es-ES" sz="18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Situación inicial</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dos bombas </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la vez, con filtrado, bombeando 130 m3/h y 56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consumen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42 kW</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un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Rto</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del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47 %</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p>
          <a:p>
            <a:endParaRPr lang="es-ES" sz="105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s-E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Pérdida de carga </a:t>
            </a:r>
            <a:r>
              <a:rPr lang="es-ES" sz="1800" dirty="0">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15 </a:t>
            </a:r>
            <a:r>
              <a:rPr lang="es-ES" sz="1800" dirty="0" err="1">
                <a:solidFill>
                  <a:srgbClr val="000000"/>
                </a:solidFill>
                <a:effectLst/>
                <a:highlight>
                  <a:srgbClr val="FFFF00"/>
                </a:highligh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el filtro -  5</a:t>
            </a:r>
            <a:endParaRPr lang="es-ES" dirty="0"/>
          </a:p>
        </p:txBody>
      </p:sp>
      <p:sp>
        <p:nvSpPr>
          <p:cNvPr id="8" name="CuadroTexto 7">
            <a:extLst>
              <a:ext uri="{FF2B5EF4-FFF2-40B4-BE49-F238E27FC236}">
                <a16:creationId xmlns:a16="http://schemas.microsoft.com/office/drawing/2014/main" id="{3BFD3404-EC8D-48A6-97F6-8870FD50C61C}"/>
              </a:ext>
            </a:extLst>
          </p:cNvPr>
          <p:cNvSpPr txBox="1"/>
          <p:nvPr/>
        </p:nvSpPr>
        <p:spPr>
          <a:xfrm>
            <a:off x="6964218" y="3956847"/>
            <a:ext cx="4618182" cy="2739211"/>
          </a:xfrm>
          <a:prstGeom prst="rect">
            <a:avLst/>
          </a:prstGeom>
          <a:noFill/>
        </p:spPr>
        <p:txBody>
          <a:bodyPr wrap="square">
            <a:spAutoFit/>
          </a:bodyPr>
          <a:lstStyle/>
          <a:p>
            <a:r>
              <a:rPr lang="es-ES" sz="18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Situación final</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una solo bomba el caudal es de 130 m3/h a 40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m.c.a</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y consumiendo </a:t>
            </a:r>
            <a:r>
              <a:rPr lang="es-ES" sz="1800" dirty="0">
                <a:solidFill>
                  <a:srgbClr val="000000"/>
                </a:solidFill>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rPr>
              <a:t>23 kW</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un </a:t>
            </a:r>
            <a:r>
              <a:rPr lang="es-E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Rto</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del </a:t>
            </a:r>
            <a:r>
              <a:rPr lang="es-ES" sz="1800" dirty="0">
                <a:solidFill>
                  <a:srgbClr val="000000"/>
                </a:solidFill>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rPr>
              <a:t>73 %</a:t>
            </a:r>
            <a:r>
              <a:rPr lang="es-E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endParaRPr lang="es-ES" dirty="0">
              <a:solidFill>
                <a:srgbClr val="000000"/>
              </a:solidFill>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r>
              <a:rPr lang="es-ES" sz="1600" dirty="0">
                <a:solidFill>
                  <a:srgbClr val="000000"/>
                </a:solidFill>
                <a:highlight>
                  <a:srgbClr val="00FF00"/>
                </a:highlight>
                <a:latin typeface="Arial" panose="020B0604020202020204" pitchFamily="34" charset="0"/>
                <a:cs typeface="Times New Roman" panose="02020603050405020304" pitchFamily="18" charset="0"/>
              </a:rPr>
              <a:t>1 sola bomba</a:t>
            </a:r>
          </a:p>
          <a:p>
            <a:pPr marL="285750" indent="-285750">
              <a:buFont typeface="Arial" panose="020B0604020202020204" pitchFamily="34" charset="0"/>
              <a:buChar char="•"/>
            </a:pPr>
            <a:r>
              <a:rPr lang="es-ES" sz="1600" dirty="0">
                <a:solidFill>
                  <a:srgbClr val="000000"/>
                </a:solidFill>
                <a:highlight>
                  <a:srgbClr val="00FF00"/>
                </a:highlight>
                <a:latin typeface="Arial" panose="020B0604020202020204" pitchFamily="34" charset="0"/>
                <a:cs typeface="Times New Roman" panose="02020603050405020304" pitchFamily="18" charset="0"/>
              </a:rPr>
              <a:t>Cambio de bomba</a:t>
            </a:r>
          </a:p>
          <a:p>
            <a:pPr marL="285750" indent="-285750">
              <a:buFont typeface="Arial" panose="020B0604020202020204" pitchFamily="34" charset="0"/>
              <a:buChar char="•"/>
            </a:pPr>
            <a:r>
              <a:rPr lang="es-ES" sz="1600" dirty="0">
                <a:solidFill>
                  <a:srgbClr val="000000"/>
                </a:solidFill>
                <a:highlight>
                  <a:srgbClr val="00FF00"/>
                </a:highlight>
                <a:latin typeface="Arial" panose="020B0604020202020204" pitchFamily="34" charset="0"/>
                <a:cs typeface="Times New Roman" panose="02020603050405020304" pitchFamily="18" charset="0"/>
              </a:rPr>
              <a:t>Cambio de filtro</a:t>
            </a:r>
          </a:p>
          <a:p>
            <a:pPr marL="285750" indent="-285750">
              <a:buFont typeface="Arial" panose="020B0604020202020204" pitchFamily="34" charset="0"/>
              <a:buChar char="•"/>
            </a:pPr>
            <a:r>
              <a:rPr lang="es-ES" sz="1600" dirty="0">
                <a:solidFill>
                  <a:srgbClr val="000000"/>
                </a:solidFill>
                <a:highlight>
                  <a:srgbClr val="00FF00"/>
                </a:highlight>
                <a:latin typeface="Arial" panose="020B0604020202020204" pitchFamily="34" charset="0"/>
                <a:cs typeface="Times New Roman" panose="02020603050405020304" pitchFamily="18" charset="0"/>
              </a:rPr>
              <a:t>Variador</a:t>
            </a:r>
          </a:p>
          <a:p>
            <a:r>
              <a:rPr lang="es-ES" dirty="0">
                <a:solidFill>
                  <a:srgbClr val="000000"/>
                </a:solidFill>
                <a:latin typeface="Arial" panose="020B0604020202020204" pitchFamily="34" charset="0"/>
                <a:cs typeface="Times New Roman" panose="02020603050405020304" pitchFamily="18" charset="0"/>
              </a:rPr>
              <a:t>+ emisores de baja presión</a:t>
            </a:r>
          </a:p>
          <a:p>
            <a:endParaRPr lang="es-ES" dirty="0"/>
          </a:p>
        </p:txBody>
      </p:sp>
    </p:spTree>
    <p:extLst>
      <p:ext uri="{BB962C8B-B14F-4D97-AF65-F5344CB8AC3E}">
        <p14:creationId xmlns:p14="http://schemas.microsoft.com/office/powerpoint/2010/main" val="17651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FF2B5EF4-FFF2-40B4-BE49-F238E27FC236}">
                <a16:creationId xmlns:a16="http://schemas.microsoft.com/office/drawing/2014/main" id="{AC7FE69C-07B7-49A7-B7FD-7BDB4BCE4E58}"/>
              </a:ext>
            </a:extLst>
          </p:cNvPr>
          <p:cNvPicPr/>
          <p:nvPr/>
        </p:nvPicPr>
        <p:blipFill>
          <a:blip r:embed="rId2" cstate="print"/>
          <a:stretch>
            <a:fillRect/>
          </a:stretch>
        </p:blipFill>
        <p:spPr>
          <a:xfrm>
            <a:off x="-76200" y="0"/>
            <a:ext cx="12268200" cy="6858000"/>
          </a:xfrm>
          <a:prstGeom prst="rect">
            <a:avLst/>
          </a:prstGeom>
        </p:spPr>
      </p:pic>
    </p:spTree>
    <p:extLst>
      <p:ext uri="{BB962C8B-B14F-4D97-AF65-F5344CB8AC3E}">
        <p14:creationId xmlns:p14="http://schemas.microsoft.com/office/powerpoint/2010/main" val="2663025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4708" y="971803"/>
            <a:ext cx="10439199" cy="4775666"/>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claves del ahorro y la mejora</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sz="3600" spc="-5" dirty="0">
                <a:solidFill>
                  <a:srgbClr val="585858"/>
                </a:solidFill>
                <a:latin typeface="Calibri"/>
                <a:cs typeface="Calibri"/>
              </a:rPr>
              <a:t>Contratación</a:t>
            </a:r>
            <a:r>
              <a:rPr sz="3600" spc="-45" dirty="0">
                <a:solidFill>
                  <a:srgbClr val="585858"/>
                </a:solidFill>
                <a:latin typeface="Calibri"/>
                <a:cs typeface="Calibri"/>
              </a:rPr>
              <a:t> </a:t>
            </a:r>
            <a:r>
              <a:rPr sz="3600" spc="-5" dirty="0">
                <a:solidFill>
                  <a:srgbClr val="585858"/>
                </a:solidFill>
                <a:latin typeface="Calibri"/>
                <a:cs typeface="Calibri"/>
              </a:rPr>
              <a:t>eléctrica</a:t>
            </a:r>
            <a:endParaRPr sz="3600" dirty="0">
              <a:latin typeface="Calibri"/>
              <a:cs typeface="Calibri"/>
            </a:endParaRPr>
          </a:p>
          <a:p>
            <a:pPr marL="1522095" indent="-515620">
              <a:lnSpc>
                <a:spcPct val="100000"/>
              </a:lnSpc>
              <a:spcBef>
                <a:spcPts val="2160"/>
              </a:spcBef>
              <a:buAutoNum type="arabicPeriod"/>
              <a:tabLst>
                <a:tab pos="1522095" algn="l"/>
                <a:tab pos="1522730" algn="l"/>
              </a:tabLst>
            </a:pPr>
            <a:r>
              <a:rPr sz="3600" spc="-5" dirty="0">
                <a:solidFill>
                  <a:srgbClr val="585858"/>
                </a:solidFill>
                <a:latin typeface="Calibri"/>
                <a:cs typeface="Calibri"/>
              </a:rPr>
              <a:t>Eficiencia</a:t>
            </a:r>
            <a:r>
              <a:rPr sz="3600" spc="-10" dirty="0">
                <a:solidFill>
                  <a:srgbClr val="585858"/>
                </a:solidFill>
                <a:latin typeface="Calibri"/>
                <a:cs typeface="Calibri"/>
              </a:rPr>
              <a:t> </a:t>
            </a:r>
            <a:r>
              <a:rPr sz="3600" spc="-5" dirty="0">
                <a:solidFill>
                  <a:srgbClr val="585858"/>
                </a:solidFill>
                <a:latin typeface="Calibri"/>
                <a:cs typeface="Calibri"/>
              </a:rPr>
              <a:t>energética</a:t>
            </a:r>
            <a:endParaRPr sz="3600" dirty="0">
              <a:latin typeface="Calibri"/>
              <a:cs typeface="Calibri"/>
            </a:endParaRPr>
          </a:p>
          <a:p>
            <a:pPr marL="2207895" lvl="1" indent="-744220">
              <a:lnSpc>
                <a:spcPct val="100000"/>
              </a:lnSpc>
              <a:spcBef>
                <a:spcPts val="675"/>
              </a:spcBef>
              <a:buAutoNum type="alphaLcParenR"/>
              <a:tabLst>
                <a:tab pos="2207895" algn="l"/>
                <a:tab pos="2208530" algn="l"/>
              </a:tabLst>
            </a:pPr>
            <a:r>
              <a:rPr sz="3600" spc="-5" dirty="0">
                <a:solidFill>
                  <a:srgbClr val="585858"/>
                </a:solidFill>
                <a:latin typeface="Calibri"/>
                <a:cs typeface="Calibri"/>
              </a:rPr>
              <a:t>Eléctrica:</a:t>
            </a:r>
            <a:r>
              <a:rPr sz="3600" spc="-25" dirty="0">
                <a:solidFill>
                  <a:srgbClr val="585858"/>
                </a:solidFill>
                <a:latin typeface="Calibri"/>
                <a:cs typeface="Calibri"/>
              </a:rPr>
              <a:t> </a:t>
            </a:r>
            <a:r>
              <a:rPr sz="3600" spc="-5" dirty="0">
                <a:solidFill>
                  <a:srgbClr val="585858"/>
                </a:solidFill>
                <a:latin typeface="Calibri"/>
                <a:cs typeface="Calibri"/>
              </a:rPr>
              <a:t>consumo</a:t>
            </a:r>
            <a:r>
              <a:rPr sz="3600" spc="-25" dirty="0">
                <a:solidFill>
                  <a:srgbClr val="585858"/>
                </a:solidFill>
                <a:latin typeface="Calibri"/>
                <a:cs typeface="Calibri"/>
              </a:rPr>
              <a:t> </a:t>
            </a:r>
            <a:r>
              <a:rPr sz="2400" spc="-5" dirty="0">
                <a:solidFill>
                  <a:srgbClr val="585858"/>
                </a:solidFill>
                <a:latin typeface="Calibri"/>
                <a:cs typeface="Calibri"/>
              </a:rPr>
              <a:t>(bomba,</a:t>
            </a:r>
            <a:r>
              <a:rPr sz="2400" spc="-25" dirty="0">
                <a:solidFill>
                  <a:srgbClr val="585858"/>
                </a:solidFill>
                <a:latin typeface="Calibri"/>
                <a:cs typeface="Calibri"/>
              </a:rPr>
              <a:t> </a:t>
            </a:r>
            <a:r>
              <a:rPr sz="2400" dirty="0">
                <a:solidFill>
                  <a:srgbClr val="585858"/>
                </a:solidFill>
                <a:latin typeface="Calibri"/>
                <a:cs typeface="Calibri"/>
              </a:rPr>
              <a:t>variador)</a:t>
            </a:r>
            <a:endParaRPr sz="2400" dirty="0">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latin typeface="Calibri"/>
                <a:cs typeface="Calibri"/>
              </a:rPr>
              <a:t>Hidráulica:</a:t>
            </a:r>
            <a:r>
              <a:rPr sz="3600" spc="-40" dirty="0">
                <a:solidFill>
                  <a:srgbClr val="585858"/>
                </a:solidFill>
                <a:latin typeface="Calibri"/>
                <a:cs typeface="Calibri"/>
              </a:rPr>
              <a:t> </a:t>
            </a:r>
            <a:r>
              <a:rPr sz="3600" spc="-5" dirty="0">
                <a:solidFill>
                  <a:srgbClr val="585858"/>
                </a:solidFill>
                <a:latin typeface="Calibri"/>
                <a:cs typeface="Calibri"/>
              </a:rPr>
              <a:t>presión</a:t>
            </a:r>
            <a:r>
              <a:rPr sz="3600" spc="10" dirty="0">
                <a:solidFill>
                  <a:srgbClr val="585858"/>
                </a:solidFill>
                <a:latin typeface="Calibri"/>
                <a:cs typeface="Calibri"/>
              </a:rPr>
              <a:t> </a:t>
            </a:r>
            <a:r>
              <a:rPr sz="2400" spc="-5" dirty="0">
                <a:solidFill>
                  <a:srgbClr val="585858"/>
                </a:solidFill>
                <a:latin typeface="Calibri"/>
                <a:cs typeface="Calibri"/>
              </a:rPr>
              <a:t>(pérdidas</a:t>
            </a:r>
            <a:r>
              <a:rPr sz="2400" dirty="0">
                <a:solidFill>
                  <a:srgbClr val="585858"/>
                </a:solidFill>
                <a:latin typeface="Calibri"/>
                <a:cs typeface="Calibri"/>
              </a:rPr>
              <a:t> carga,</a:t>
            </a:r>
            <a:r>
              <a:rPr sz="2400" spc="-30" dirty="0">
                <a:solidFill>
                  <a:srgbClr val="585858"/>
                </a:solidFill>
                <a:latin typeface="Calibri"/>
                <a:cs typeface="Calibri"/>
              </a:rPr>
              <a:t> </a:t>
            </a:r>
            <a:r>
              <a:rPr sz="2400" spc="-5" dirty="0">
                <a:solidFill>
                  <a:srgbClr val="585858"/>
                </a:solidFill>
                <a:latin typeface="Calibri"/>
                <a:cs typeface="Calibri"/>
              </a:rPr>
              <a:t>baja</a:t>
            </a:r>
            <a:r>
              <a:rPr sz="2400" dirty="0">
                <a:solidFill>
                  <a:srgbClr val="585858"/>
                </a:solidFill>
                <a:latin typeface="Calibri"/>
                <a:cs typeface="Calibri"/>
              </a:rPr>
              <a:t> </a:t>
            </a:r>
            <a:r>
              <a:rPr sz="2400" spc="-5" dirty="0">
                <a:solidFill>
                  <a:srgbClr val="585858"/>
                </a:solidFill>
                <a:latin typeface="Calibri"/>
                <a:cs typeface="Calibri"/>
              </a:rPr>
              <a:t>presión)</a:t>
            </a:r>
            <a:endParaRPr sz="2400" dirty="0">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highlight>
                  <a:srgbClr val="FFFF00"/>
                </a:highlight>
                <a:latin typeface="Calibri"/>
                <a:cs typeface="Calibri"/>
              </a:rPr>
              <a:t>Hídrica: </a:t>
            </a:r>
            <a:r>
              <a:rPr sz="2400" dirty="0">
                <a:solidFill>
                  <a:srgbClr val="585858"/>
                </a:solidFill>
                <a:highlight>
                  <a:srgbClr val="FFFF00"/>
                </a:highlight>
                <a:latin typeface="Calibri"/>
                <a:cs typeface="Calibri"/>
              </a:rPr>
              <a:t>(riego inteligente, </a:t>
            </a:r>
            <a:r>
              <a:rPr sz="2400" dirty="0" err="1">
                <a:solidFill>
                  <a:srgbClr val="585858"/>
                </a:solidFill>
                <a:highlight>
                  <a:srgbClr val="FFFF00"/>
                </a:highlight>
                <a:latin typeface="Calibri"/>
                <a:cs typeface="Calibri"/>
              </a:rPr>
              <a:t>uniformidad</a:t>
            </a:r>
            <a:r>
              <a:rPr sz="2400" dirty="0">
                <a:solidFill>
                  <a:srgbClr val="585858"/>
                </a:solidFill>
                <a:highlight>
                  <a:srgbClr val="FFFF00"/>
                </a:highlight>
                <a:latin typeface="Calibri"/>
                <a:cs typeface="Calibri"/>
              </a:rPr>
              <a:t>)</a:t>
            </a:r>
          </a:p>
          <a:p>
            <a:pPr marL="1522095" indent="-515620">
              <a:lnSpc>
                <a:spcPct val="100000"/>
              </a:lnSpc>
              <a:spcBef>
                <a:spcPts val="1490"/>
              </a:spcBef>
              <a:buAutoNum type="arabicPeriod"/>
              <a:tabLst>
                <a:tab pos="1522095" algn="l"/>
                <a:tab pos="1522730" algn="l"/>
              </a:tabLst>
            </a:pPr>
            <a:r>
              <a:rPr sz="3600" dirty="0">
                <a:solidFill>
                  <a:srgbClr val="585858"/>
                </a:solidFill>
                <a:latin typeface="Calibri"/>
                <a:cs typeface="Calibri"/>
              </a:rPr>
              <a:t>Riego</a:t>
            </a:r>
            <a:r>
              <a:rPr sz="3600" spc="-50" dirty="0">
                <a:solidFill>
                  <a:srgbClr val="585858"/>
                </a:solidFill>
                <a:latin typeface="Calibri"/>
                <a:cs typeface="Calibri"/>
              </a:rPr>
              <a:t> </a:t>
            </a:r>
            <a:r>
              <a:rPr sz="3600" spc="-5" dirty="0">
                <a:solidFill>
                  <a:srgbClr val="585858"/>
                </a:solidFill>
                <a:latin typeface="Calibri"/>
                <a:cs typeface="Calibri"/>
              </a:rPr>
              <a:t>solar</a:t>
            </a:r>
            <a:endParaRPr sz="3600" dirty="0">
              <a:latin typeface="Calibri"/>
              <a:cs typeface="Calibri"/>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38</a:t>
            </a:fld>
            <a:endParaRPr b="0" dirty="0">
              <a:solidFill>
                <a:srgbClr val="888888"/>
              </a:solidFill>
              <a:latin typeface="Calibri"/>
              <a:cs typeface="Calibri"/>
            </a:endParaRPr>
          </a:p>
        </p:txBody>
      </p:sp>
    </p:spTree>
    <p:extLst>
      <p:ext uri="{BB962C8B-B14F-4D97-AF65-F5344CB8AC3E}">
        <p14:creationId xmlns:p14="http://schemas.microsoft.com/office/powerpoint/2010/main" val="282713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4708" y="971803"/>
            <a:ext cx="10439199" cy="4775666"/>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claves del ahorro y la mejora</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sz="3600" spc="-5" dirty="0">
                <a:solidFill>
                  <a:srgbClr val="585858"/>
                </a:solidFill>
                <a:latin typeface="Calibri"/>
                <a:cs typeface="Calibri"/>
              </a:rPr>
              <a:t>Contratación</a:t>
            </a:r>
            <a:r>
              <a:rPr sz="3600" spc="-45" dirty="0">
                <a:solidFill>
                  <a:srgbClr val="585858"/>
                </a:solidFill>
                <a:latin typeface="Calibri"/>
                <a:cs typeface="Calibri"/>
              </a:rPr>
              <a:t> </a:t>
            </a:r>
            <a:r>
              <a:rPr sz="3600" spc="-5" dirty="0">
                <a:solidFill>
                  <a:srgbClr val="585858"/>
                </a:solidFill>
                <a:latin typeface="Calibri"/>
                <a:cs typeface="Calibri"/>
              </a:rPr>
              <a:t>eléctrica</a:t>
            </a:r>
            <a:endParaRPr sz="3600" dirty="0">
              <a:latin typeface="Calibri"/>
              <a:cs typeface="Calibri"/>
            </a:endParaRPr>
          </a:p>
          <a:p>
            <a:pPr marL="1522095" indent="-515620">
              <a:lnSpc>
                <a:spcPct val="100000"/>
              </a:lnSpc>
              <a:spcBef>
                <a:spcPts val="2160"/>
              </a:spcBef>
              <a:buAutoNum type="arabicPeriod"/>
              <a:tabLst>
                <a:tab pos="1522095" algn="l"/>
                <a:tab pos="1522730" algn="l"/>
              </a:tabLst>
            </a:pPr>
            <a:r>
              <a:rPr sz="3600" spc="-5" dirty="0">
                <a:solidFill>
                  <a:srgbClr val="585858"/>
                </a:solidFill>
                <a:latin typeface="Calibri"/>
                <a:cs typeface="Calibri"/>
              </a:rPr>
              <a:t>Eficiencia</a:t>
            </a:r>
            <a:r>
              <a:rPr sz="3600" spc="-10" dirty="0">
                <a:solidFill>
                  <a:srgbClr val="585858"/>
                </a:solidFill>
                <a:latin typeface="Calibri"/>
                <a:cs typeface="Calibri"/>
              </a:rPr>
              <a:t> </a:t>
            </a:r>
            <a:r>
              <a:rPr sz="3600" spc="-5" dirty="0">
                <a:solidFill>
                  <a:srgbClr val="585858"/>
                </a:solidFill>
                <a:latin typeface="Calibri"/>
                <a:cs typeface="Calibri"/>
              </a:rPr>
              <a:t>energética</a:t>
            </a:r>
            <a:endParaRPr sz="3600" dirty="0">
              <a:latin typeface="Calibri"/>
              <a:cs typeface="Calibri"/>
            </a:endParaRPr>
          </a:p>
          <a:p>
            <a:pPr marL="2207895" lvl="1" indent="-744220">
              <a:lnSpc>
                <a:spcPct val="100000"/>
              </a:lnSpc>
              <a:spcBef>
                <a:spcPts val="675"/>
              </a:spcBef>
              <a:buAutoNum type="alphaLcParenR"/>
              <a:tabLst>
                <a:tab pos="2207895" algn="l"/>
                <a:tab pos="2208530" algn="l"/>
              </a:tabLst>
            </a:pPr>
            <a:r>
              <a:rPr sz="3600" spc="-5" dirty="0">
                <a:solidFill>
                  <a:srgbClr val="585858"/>
                </a:solidFill>
                <a:latin typeface="Calibri"/>
                <a:cs typeface="Calibri"/>
              </a:rPr>
              <a:t>Eléctrica:</a:t>
            </a:r>
            <a:r>
              <a:rPr sz="3600" spc="-25" dirty="0">
                <a:solidFill>
                  <a:srgbClr val="585858"/>
                </a:solidFill>
                <a:latin typeface="Calibri"/>
                <a:cs typeface="Calibri"/>
              </a:rPr>
              <a:t> </a:t>
            </a:r>
            <a:r>
              <a:rPr sz="3600" spc="-5" dirty="0">
                <a:solidFill>
                  <a:srgbClr val="585858"/>
                </a:solidFill>
                <a:latin typeface="Calibri"/>
                <a:cs typeface="Calibri"/>
              </a:rPr>
              <a:t>consumo</a:t>
            </a:r>
            <a:r>
              <a:rPr sz="3600" spc="-25" dirty="0">
                <a:solidFill>
                  <a:srgbClr val="585858"/>
                </a:solidFill>
                <a:latin typeface="Calibri"/>
                <a:cs typeface="Calibri"/>
              </a:rPr>
              <a:t> </a:t>
            </a:r>
            <a:r>
              <a:rPr sz="2400" spc="-5" dirty="0">
                <a:solidFill>
                  <a:srgbClr val="585858"/>
                </a:solidFill>
                <a:latin typeface="Calibri"/>
                <a:cs typeface="Calibri"/>
              </a:rPr>
              <a:t>(bomba,</a:t>
            </a:r>
            <a:r>
              <a:rPr sz="2400" spc="-25" dirty="0">
                <a:solidFill>
                  <a:srgbClr val="585858"/>
                </a:solidFill>
                <a:latin typeface="Calibri"/>
                <a:cs typeface="Calibri"/>
              </a:rPr>
              <a:t> </a:t>
            </a:r>
            <a:r>
              <a:rPr sz="2400" dirty="0">
                <a:solidFill>
                  <a:srgbClr val="585858"/>
                </a:solidFill>
                <a:latin typeface="Calibri"/>
                <a:cs typeface="Calibri"/>
              </a:rPr>
              <a:t>variador)</a:t>
            </a:r>
            <a:endParaRPr sz="2400" dirty="0">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latin typeface="Calibri"/>
                <a:cs typeface="Calibri"/>
              </a:rPr>
              <a:t>Hidráulica:</a:t>
            </a:r>
            <a:r>
              <a:rPr sz="3600" spc="-40" dirty="0">
                <a:solidFill>
                  <a:srgbClr val="585858"/>
                </a:solidFill>
                <a:latin typeface="Calibri"/>
                <a:cs typeface="Calibri"/>
              </a:rPr>
              <a:t> </a:t>
            </a:r>
            <a:r>
              <a:rPr sz="3600" spc="-5" dirty="0">
                <a:solidFill>
                  <a:srgbClr val="585858"/>
                </a:solidFill>
                <a:latin typeface="Calibri"/>
                <a:cs typeface="Calibri"/>
              </a:rPr>
              <a:t>presión</a:t>
            </a:r>
            <a:r>
              <a:rPr sz="3600" spc="10" dirty="0">
                <a:solidFill>
                  <a:srgbClr val="585858"/>
                </a:solidFill>
                <a:latin typeface="Calibri"/>
                <a:cs typeface="Calibri"/>
              </a:rPr>
              <a:t> </a:t>
            </a:r>
            <a:r>
              <a:rPr sz="2400" spc="-5" dirty="0">
                <a:solidFill>
                  <a:srgbClr val="585858"/>
                </a:solidFill>
                <a:latin typeface="Calibri"/>
                <a:cs typeface="Calibri"/>
              </a:rPr>
              <a:t>(pérdidas</a:t>
            </a:r>
            <a:r>
              <a:rPr sz="2400" dirty="0">
                <a:solidFill>
                  <a:srgbClr val="585858"/>
                </a:solidFill>
                <a:latin typeface="Calibri"/>
                <a:cs typeface="Calibri"/>
              </a:rPr>
              <a:t> carga,</a:t>
            </a:r>
            <a:r>
              <a:rPr sz="2400" spc="-30" dirty="0">
                <a:solidFill>
                  <a:srgbClr val="585858"/>
                </a:solidFill>
                <a:latin typeface="Calibri"/>
                <a:cs typeface="Calibri"/>
              </a:rPr>
              <a:t> </a:t>
            </a:r>
            <a:r>
              <a:rPr sz="2400" spc="-5" dirty="0">
                <a:solidFill>
                  <a:srgbClr val="585858"/>
                </a:solidFill>
                <a:latin typeface="Calibri"/>
                <a:cs typeface="Calibri"/>
              </a:rPr>
              <a:t>baja</a:t>
            </a:r>
            <a:r>
              <a:rPr sz="2400" dirty="0">
                <a:solidFill>
                  <a:srgbClr val="585858"/>
                </a:solidFill>
                <a:latin typeface="Calibri"/>
                <a:cs typeface="Calibri"/>
              </a:rPr>
              <a:t> </a:t>
            </a:r>
            <a:r>
              <a:rPr sz="2400" spc="-5" dirty="0">
                <a:solidFill>
                  <a:srgbClr val="585858"/>
                </a:solidFill>
                <a:latin typeface="Calibri"/>
                <a:cs typeface="Calibri"/>
              </a:rPr>
              <a:t>presión)</a:t>
            </a:r>
            <a:endParaRPr sz="2400" dirty="0">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highlight>
                  <a:srgbClr val="FFFF00"/>
                </a:highlight>
                <a:latin typeface="Calibri"/>
                <a:cs typeface="Calibri"/>
              </a:rPr>
              <a:t>Hídrica: </a:t>
            </a:r>
            <a:r>
              <a:rPr sz="2400" dirty="0">
                <a:solidFill>
                  <a:srgbClr val="585858"/>
                </a:solidFill>
                <a:highlight>
                  <a:srgbClr val="FFFF00"/>
                </a:highlight>
                <a:latin typeface="Calibri"/>
                <a:cs typeface="Calibri"/>
              </a:rPr>
              <a:t>(riego inteligente, </a:t>
            </a:r>
            <a:r>
              <a:rPr sz="2400" dirty="0" err="1">
                <a:solidFill>
                  <a:srgbClr val="585858"/>
                </a:solidFill>
                <a:highlight>
                  <a:srgbClr val="FFFF00"/>
                </a:highlight>
                <a:latin typeface="Calibri"/>
                <a:cs typeface="Calibri"/>
              </a:rPr>
              <a:t>uniformidad</a:t>
            </a:r>
            <a:r>
              <a:rPr sz="2400" dirty="0">
                <a:solidFill>
                  <a:srgbClr val="585858"/>
                </a:solidFill>
                <a:highlight>
                  <a:srgbClr val="FFFF00"/>
                </a:highlight>
                <a:latin typeface="Calibri"/>
                <a:cs typeface="Calibri"/>
              </a:rPr>
              <a:t>)</a:t>
            </a:r>
          </a:p>
          <a:p>
            <a:pPr marL="1522095" indent="-515620">
              <a:lnSpc>
                <a:spcPct val="100000"/>
              </a:lnSpc>
              <a:spcBef>
                <a:spcPts val="1490"/>
              </a:spcBef>
              <a:buAutoNum type="arabicPeriod"/>
              <a:tabLst>
                <a:tab pos="1522095" algn="l"/>
                <a:tab pos="1522730" algn="l"/>
              </a:tabLst>
            </a:pPr>
            <a:r>
              <a:rPr sz="3600" dirty="0">
                <a:solidFill>
                  <a:srgbClr val="585858"/>
                </a:solidFill>
                <a:latin typeface="Calibri"/>
                <a:cs typeface="Calibri"/>
              </a:rPr>
              <a:t>Riego</a:t>
            </a:r>
            <a:r>
              <a:rPr sz="3600" spc="-50" dirty="0">
                <a:solidFill>
                  <a:srgbClr val="585858"/>
                </a:solidFill>
                <a:latin typeface="Calibri"/>
                <a:cs typeface="Calibri"/>
              </a:rPr>
              <a:t> </a:t>
            </a:r>
            <a:r>
              <a:rPr sz="3600" spc="-5" dirty="0">
                <a:solidFill>
                  <a:srgbClr val="585858"/>
                </a:solidFill>
                <a:latin typeface="Calibri"/>
                <a:cs typeface="Calibri"/>
              </a:rPr>
              <a:t>solar</a:t>
            </a:r>
            <a:endParaRPr sz="3600" dirty="0">
              <a:latin typeface="Calibri"/>
              <a:cs typeface="Calibri"/>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39</a:t>
            </a:fld>
            <a:endParaRPr b="0" dirty="0">
              <a:solidFill>
                <a:srgbClr val="888888"/>
              </a:solidFill>
              <a:latin typeface="Calibri"/>
              <a:cs typeface="Calibri"/>
            </a:endParaRPr>
          </a:p>
        </p:txBody>
      </p:sp>
    </p:spTree>
    <p:extLst>
      <p:ext uri="{BB962C8B-B14F-4D97-AF65-F5344CB8AC3E}">
        <p14:creationId xmlns:p14="http://schemas.microsoft.com/office/powerpoint/2010/main" val="1609388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502640" y="342064"/>
          <a:ext cx="9165360" cy="6255289"/>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1836712" y="319737"/>
            <a:ext cx="1664667" cy="584775"/>
          </a:xfrm>
          <a:prstGeom prst="rect">
            <a:avLst/>
          </a:prstGeom>
          <a:noFill/>
        </p:spPr>
        <p:txBody>
          <a:bodyPr wrap="square" rtlCol="0">
            <a:spAutoFit/>
          </a:bodyPr>
          <a:lstStyle/>
          <a:p>
            <a:r>
              <a:rPr lang="es-ES_tradnl" sz="3200" b="1" dirty="0">
                <a:solidFill>
                  <a:prstClr val="black"/>
                </a:solidFill>
              </a:rPr>
              <a:t>10.662 €</a:t>
            </a:r>
            <a:endParaRPr lang="es-ES" sz="3200" b="1" dirty="0">
              <a:solidFill>
                <a:prstClr val="black"/>
              </a:solidFill>
            </a:endParaRPr>
          </a:p>
        </p:txBody>
      </p:sp>
      <p:sp>
        <p:nvSpPr>
          <p:cNvPr id="15" name="14 CuadroTexto"/>
          <p:cNvSpPr txBox="1"/>
          <p:nvPr/>
        </p:nvSpPr>
        <p:spPr>
          <a:xfrm>
            <a:off x="1775520" y="476673"/>
            <a:ext cx="8496944" cy="615553"/>
          </a:xfrm>
          <a:prstGeom prst="rect">
            <a:avLst/>
          </a:prstGeom>
          <a:noFill/>
        </p:spPr>
        <p:txBody>
          <a:bodyPr wrap="square" rtlCol="0">
            <a:spAutoFit/>
          </a:bodyPr>
          <a:lstStyle/>
          <a:p>
            <a:pPr algn="ctr"/>
            <a:endParaRPr lang="es-ES_tradnl" sz="1000" dirty="0">
              <a:solidFill>
                <a:prstClr val="black"/>
              </a:solidFill>
            </a:endParaRPr>
          </a:p>
          <a:p>
            <a:pPr algn="ctr"/>
            <a:r>
              <a:rPr lang="es-ES_tradnl" sz="2400" dirty="0">
                <a:solidFill>
                  <a:prstClr val="black"/>
                </a:solidFill>
              </a:rPr>
              <a:t>Caso 1: Bombeo de 162.500 m</a:t>
            </a:r>
            <a:r>
              <a:rPr lang="es-ES_tradnl" sz="2400" baseline="30000" dirty="0">
                <a:solidFill>
                  <a:prstClr val="black"/>
                </a:solidFill>
              </a:rPr>
              <a:t>3</a:t>
            </a:r>
            <a:r>
              <a:rPr lang="es-ES_tradnl" sz="2400" dirty="0">
                <a:solidFill>
                  <a:prstClr val="black"/>
                </a:solidFill>
              </a:rPr>
              <a:t>/año (40 ha) en Bercero (Valladolid)</a:t>
            </a:r>
            <a:endParaRPr lang="es-ES" sz="2400" dirty="0">
              <a:solidFill>
                <a:prstClr val="black"/>
              </a:solidFill>
            </a:endParaRPr>
          </a:p>
        </p:txBody>
      </p:sp>
    </p:spTree>
    <p:extLst>
      <p:ext uri="{BB962C8B-B14F-4D97-AF65-F5344CB8AC3E}">
        <p14:creationId xmlns:p14="http://schemas.microsoft.com/office/powerpoint/2010/main" val="249823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M\Desktop\Fotos eficiencia\valvulas u.jpg">
            <a:extLst>
              <a:ext uri="{FF2B5EF4-FFF2-40B4-BE49-F238E27FC236}">
                <a16:creationId xmlns:a16="http://schemas.microsoft.com/office/drawing/2014/main" id="{09436774-FB45-4915-AC65-61BACBC794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1630" y="2752048"/>
            <a:ext cx="3101002" cy="23257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1 Título">
            <a:extLst>
              <a:ext uri="{FF2B5EF4-FFF2-40B4-BE49-F238E27FC236}">
                <a16:creationId xmlns:a16="http://schemas.microsoft.com/office/drawing/2014/main" id="{9A27193D-C5C2-4A06-9B11-FC66DEEAF588}"/>
              </a:ext>
            </a:extLst>
          </p:cNvPr>
          <p:cNvSpPr txBox="1">
            <a:spLocks/>
          </p:cNvSpPr>
          <p:nvPr/>
        </p:nvSpPr>
        <p:spPr>
          <a:xfrm>
            <a:off x="1075063" y="841282"/>
            <a:ext cx="10417721" cy="492443"/>
          </a:xfrm>
          <a:prstGeom prst="rect">
            <a:avLst/>
          </a:prstGeom>
        </p:spPr>
        <p:txBody>
          <a:bodyPr/>
          <a:lstStyle>
            <a:lvl1pPr>
              <a:defRPr>
                <a:latin typeface="+mj-lt"/>
                <a:ea typeface="+mj-ea"/>
                <a:cs typeface="+mj-cs"/>
              </a:defRPr>
            </a:lvl1pPr>
          </a:lstStyle>
          <a:p>
            <a:r>
              <a:rPr lang="es-ES_tradnl" sz="3200" dirty="0">
                <a:solidFill>
                  <a:srgbClr val="49452A"/>
                </a:solidFill>
                <a:latin typeface="Trebuchet MS"/>
              </a:rPr>
              <a:t>4. Eficiencia hídrica. Riego inteligente</a:t>
            </a:r>
          </a:p>
          <a:p>
            <a:r>
              <a:rPr lang="es-ES_tradnl" sz="2000" dirty="0">
                <a:latin typeface="Trebuchet MS"/>
              </a:rPr>
              <a:t>Monitorización, automatización y telecontrol</a:t>
            </a:r>
          </a:p>
        </p:txBody>
      </p:sp>
      <p:pic>
        <p:nvPicPr>
          <p:cNvPr id="4" name="Picture 2" descr="C:\Users\JM\Desktop\ARCHIVO ACTUAL\6. PLAN 2020\6.2 ACTUACIONES\6.2.10 Eficiencia energética\3. DESARROLLO\Bercero. Hnos Martin\Fotos\IMG_2249.JPG">
            <a:extLst>
              <a:ext uri="{FF2B5EF4-FFF2-40B4-BE49-F238E27FC236}">
                <a16:creationId xmlns:a16="http://schemas.microsoft.com/office/drawing/2014/main" id="{895056CF-D139-464E-941E-DAF19C23C3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990" y="2489987"/>
            <a:ext cx="2285121" cy="30468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D8C9C02D-43E4-43B6-8BF4-5AB667908E32}"/>
              </a:ext>
            </a:extLst>
          </p:cNvPr>
          <p:cNvGrpSpPr/>
          <p:nvPr/>
        </p:nvGrpSpPr>
        <p:grpSpPr>
          <a:xfrm>
            <a:off x="7399301" y="1638682"/>
            <a:ext cx="3810000" cy="4658804"/>
            <a:chOff x="5065234" y="1440717"/>
            <a:chExt cx="3810000" cy="4658804"/>
          </a:xfrm>
        </p:grpSpPr>
        <p:sp>
          <p:nvSpPr>
            <p:cNvPr id="6" name="object 8">
              <a:extLst>
                <a:ext uri="{FF2B5EF4-FFF2-40B4-BE49-F238E27FC236}">
                  <a16:creationId xmlns:a16="http://schemas.microsoft.com/office/drawing/2014/main" id="{92E8B5BE-18A6-4C9A-AADA-457A3084B4A9}"/>
                </a:ext>
              </a:extLst>
            </p:cNvPr>
            <p:cNvSpPr/>
            <p:nvPr/>
          </p:nvSpPr>
          <p:spPr>
            <a:xfrm rot="5400000">
              <a:off x="5750547" y="755404"/>
              <a:ext cx="2439373" cy="3810000"/>
            </a:xfrm>
            <a:prstGeom prst="rect">
              <a:avLst/>
            </a:prstGeom>
            <a:blipFill>
              <a:blip r:embed="rId4" cstate="print"/>
              <a:stretch>
                <a:fillRect/>
              </a:stretch>
            </a:blipFill>
          </p:spPr>
          <p:txBody>
            <a:bodyPr wrap="square" lIns="0" tIns="0" rIns="0" bIns="0" rtlCol="0"/>
            <a:lstStyle/>
            <a:p>
              <a:endParaRPr sz="1539"/>
            </a:p>
          </p:txBody>
        </p:sp>
        <p:pic>
          <p:nvPicPr>
            <p:cNvPr id="7" name="Picture 2" descr="\\i7\E\RIEGOSOLAR\FOTOS Y VIDEOS\APP MOVIL\Screenshot_2016-03-05-14-35-16.png">
              <a:extLst>
                <a:ext uri="{FF2B5EF4-FFF2-40B4-BE49-F238E27FC236}">
                  <a16:creationId xmlns:a16="http://schemas.microsoft.com/office/drawing/2014/main" id="{3B8BFD16-CB6F-4884-B14E-76E748C98A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3461" y="1731305"/>
              <a:ext cx="2895934" cy="1766812"/>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8">
              <a:extLst>
                <a:ext uri="{FF2B5EF4-FFF2-40B4-BE49-F238E27FC236}">
                  <a16:creationId xmlns:a16="http://schemas.microsoft.com/office/drawing/2014/main" id="{AF77D007-E154-42BC-AB0E-12E051CB926D}"/>
                </a:ext>
              </a:extLst>
            </p:cNvPr>
            <p:cNvSpPr/>
            <p:nvPr/>
          </p:nvSpPr>
          <p:spPr>
            <a:xfrm rot="5400000">
              <a:off x="5750547" y="2974835"/>
              <a:ext cx="2439373" cy="3810000"/>
            </a:xfrm>
            <a:prstGeom prst="rect">
              <a:avLst/>
            </a:prstGeom>
            <a:blipFill>
              <a:blip r:embed="rId4" cstate="print"/>
              <a:stretch>
                <a:fillRect/>
              </a:stretch>
            </a:blipFill>
          </p:spPr>
          <p:txBody>
            <a:bodyPr wrap="square" lIns="0" tIns="0" rIns="0" bIns="0" rtlCol="0"/>
            <a:lstStyle/>
            <a:p>
              <a:endParaRPr sz="1539"/>
            </a:p>
          </p:txBody>
        </p:sp>
        <p:pic>
          <p:nvPicPr>
            <p:cNvPr id="9" name="3 Imagen">
              <a:extLst>
                <a:ext uri="{FF2B5EF4-FFF2-40B4-BE49-F238E27FC236}">
                  <a16:creationId xmlns:a16="http://schemas.microsoft.com/office/drawing/2014/main" id="{E972D2E1-7D7A-4659-AF82-CA06855357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3461" y="3976313"/>
              <a:ext cx="2886007" cy="1731604"/>
            </a:xfrm>
            <a:prstGeom prst="rect">
              <a:avLst/>
            </a:prstGeom>
          </p:spPr>
        </p:pic>
      </p:grpSp>
    </p:spTree>
    <p:extLst>
      <p:ext uri="{BB962C8B-B14F-4D97-AF65-F5344CB8AC3E}">
        <p14:creationId xmlns:p14="http://schemas.microsoft.com/office/powerpoint/2010/main" val="368879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502640" y="342064"/>
          <a:ext cx="9165360" cy="6255289"/>
        </p:xfrm>
        <a:graphic>
          <a:graphicData uri="http://schemas.openxmlformats.org/drawingml/2006/chart">
            <c:chart xmlns:c="http://schemas.openxmlformats.org/drawingml/2006/chart" xmlns:r="http://schemas.openxmlformats.org/officeDocument/2006/relationships" r:id="rId2"/>
          </a:graphicData>
        </a:graphic>
      </p:graphicFrame>
      <p:sp>
        <p:nvSpPr>
          <p:cNvPr id="2" name="1 Elipse"/>
          <p:cNvSpPr/>
          <p:nvPr/>
        </p:nvSpPr>
        <p:spPr>
          <a:xfrm>
            <a:off x="3287688" y="3897052"/>
            <a:ext cx="720080" cy="39604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redondeado"/>
          <p:cNvSpPr/>
          <p:nvPr/>
        </p:nvSpPr>
        <p:spPr>
          <a:xfrm>
            <a:off x="6816080" y="5661248"/>
            <a:ext cx="3312368"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1 CuadroTexto"/>
          <p:cNvSpPr txBox="1"/>
          <p:nvPr/>
        </p:nvSpPr>
        <p:spPr>
          <a:xfrm>
            <a:off x="3647728" y="3861044"/>
            <a:ext cx="1512009" cy="432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ES_tradnl" sz="2800" dirty="0">
                <a:solidFill>
                  <a:srgbClr val="C00000"/>
                </a:solidFill>
              </a:rPr>
              <a:t>1089 €</a:t>
            </a:r>
            <a:endParaRPr lang="es-ES" sz="2800" dirty="0">
              <a:solidFill>
                <a:srgbClr val="C00000"/>
              </a:solidFill>
            </a:endParaRPr>
          </a:p>
        </p:txBody>
      </p:sp>
      <p:sp>
        <p:nvSpPr>
          <p:cNvPr id="5" name="1 Título">
            <a:extLst>
              <a:ext uri="{FF2B5EF4-FFF2-40B4-BE49-F238E27FC236}">
                <a16:creationId xmlns:a16="http://schemas.microsoft.com/office/drawing/2014/main" id="{B2BF28E6-8B25-178E-EF31-1121A2E3D8C4}"/>
              </a:ext>
            </a:extLst>
          </p:cNvPr>
          <p:cNvSpPr txBox="1">
            <a:spLocks/>
          </p:cNvSpPr>
          <p:nvPr/>
        </p:nvSpPr>
        <p:spPr>
          <a:xfrm>
            <a:off x="1075063" y="841282"/>
            <a:ext cx="10417721" cy="492443"/>
          </a:xfrm>
          <a:prstGeom prst="rect">
            <a:avLst/>
          </a:prstGeom>
        </p:spPr>
        <p:txBody>
          <a:bodyPr/>
          <a:lstStyle>
            <a:lvl1pPr>
              <a:defRPr>
                <a:latin typeface="+mj-lt"/>
                <a:ea typeface="+mj-ea"/>
                <a:cs typeface="+mj-cs"/>
              </a:defRPr>
            </a:lvl1pPr>
          </a:lstStyle>
          <a:p>
            <a:r>
              <a:rPr lang="es-ES_tradnl" sz="3200" dirty="0">
                <a:solidFill>
                  <a:srgbClr val="49452A"/>
                </a:solidFill>
                <a:latin typeface="Trebuchet MS"/>
              </a:rPr>
              <a:t>4. Eficiencia hídrica</a:t>
            </a:r>
          </a:p>
        </p:txBody>
      </p:sp>
    </p:spTree>
    <p:extLst>
      <p:ext uri="{BB962C8B-B14F-4D97-AF65-F5344CB8AC3E}">
        <p14:creationId xmlns:p14="http://schemas.microsoft.com/office/powerpoint/2010/main" val="212007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2" presetClass="entr" presetSubtype="4"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JM\Desktop\Revista Aimcra Enero 2017\2. Artículos\2.1.b Cambio de modelo energetico\Foto principal fotolia_126395498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9203" y="2438400"/>
            <a:ext cx="6370321" cy="407700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447800" y="1547268"/>
            <a:ext cx="7026564" cy="2800767"/>
          </a:xfrm>
          <a:prstGeom prst="rect">
            <a:avLst/>
          </a:prstGeom>
        </p:spPr>
        <p:txBody>
          <a:bodyPr wrap="square">
            <a:spAutoFit/>
          </a:bodyPr>
          <a:lstStyle/>
          <a:p>
            <a:r>
              <a:rPr lang="es-ES" sz="4000" dirty="0">
                <a:solidFill>
                  <a:srgbClr val="48452A"/>
                </a:solidFill>
                <a:latin typeface="Trebuchet MS"/>
                <a:ea typeface="+mj-ea"/>
              </a:rPr>
              <a:t>Acuíferos en mal estado</a:t>
            </a:r>
          </a:p>
          <a:p>
            <a:endParaRPr lang="es-ES" sz="2400" dirty="0"/>
          </a:p>
          <a:p>
            <a:r>
              <a:rPr lang="es-ES" sz="2800" kern="0" spc="85" dirty="0">
                <a:solidFill>
                  <a:schemeClr val="tx1">
                    <a:lumMod val="65000"/>
                    <a:lumOff val="35000"/>
                  </a:schemeClr>
                </a:solidFill>
                <a:latin typeface="Trebuchet MS" panose="020B0603020202020204" pitchFamily="34" charset="0"/>
                <a:ea typeface="+mj-ea"/>
                <a:cs typeface="+mj-cs"/>
              </a:rPr>
              <a:t>Las extracciones anuales durante décadas, para todos los usos, superan a los recursos renovables en una relación de </a:t>
            </a:r>
            <a:r>
              <a:rPr lang="es-ES" sz="2800" b="1" kern="0" spc="85" dirty="0">
                <a:solidFill>
                  <a:schemeClr val="tx1">
                    <a:lumMod val="65000"/>
                    <a:lumOff val="35000"/>
                  </a:schemeClr>
                </a:solidFill>
                <a:latin typeface="Trebuchet MS" panose="020B0603020202020204" pitchFamily="34" charset="0"/>
                <a:ea typeface="+mj-ea"/>
                <a:cs typeface="+mj-cs"/>
              </a:rPr>
              <a:t>1,6 a 1 </a:t>
            </a:r>
            <a:r>
              <a:rPr lang="es-ES" sz="2800" kern="0" spc="85" dirty="0">
                <a:solidFill>
                  <a:schemeClr val="tx1">
                    <a:lumMod val="65000"/>
                    <a:lumOff val="35000"/>
                  </a:schemeClr>
                </a:solidFill>
                <a:latin typeface="Trebuchet MS" panose="020B0603020202020204" pitchFamily="34" charset="0"/>
                <a:ea typeface="+mj-ea"/>
                <a:cs typeface="+mj-cs"/>
              </a:rPr>
              <a:t>(CHD).</a:t>
            </a:r>
          </a:p>
        </p:txBody>
      </p:sp>
      <p:pic>
        <p:nvPicPr>
          <p:cNvPr id="2" name="Imagen 1">
            <a:extLst>
              <a:ext uri="{FF2B5EF4-FFF2-40B4-BE49-F238E27FC236}">
                <a16:creationId xmlns:a16="http://schemas.microsoft.com/office/drawing/2014/main" id="{C1A16E0B-AD07-755A-EDE7-14858CFF0B72}"/>
              </a:ext>
            </a:extLst>
          </p:cNvPr>
          <p:cNvPicPr>
            <a:picLocks noChangeAspect="1"/>
          </p:cNvPicPr>
          <p:nvPr/>
        </p:nvPicPr>
        <p:blipFill rotWithShape="1">
          <a:blip r:embed="rId3"/>
          <a:srcRect l="16683" t="-1" r="59638" b="6224"/>
          <a:stretch/>
        </p:blipFill>
        <p:spPr>
          <a:xfrm>
            <a:off x="9677400" y="152400"/>
            <a:ext cx="2327340" cy="1066800"/>
          </a:xfrm>
          <a:prstGeom prst="rect">
            <a:avLst/>
          </a:prstGeom>
        </p:spPr>
      </p:pic>
      <p:sp>
        <p:nvSpPr>
          <p:cNvPr id="4" name="1 Título">
            <a:extLst>
              <a:ext uri="{FF2B5EF4-FFF2-40B4-BE49-F238E27FC236}">
                <a16:creationId xmlns:a16="http://schemas.microsoft.com/office/drawing/2014/main" id="{AD37A328-EB5E-2736-E9B4-0D7EEC212272}"/>
              </a:ext>
            </a:extLst>
          </p:cNvPr>
          <p:cNvSpPr txBox="1">
            <a:spLocks/>
          </p:cNvSpPr>
          <p:nvPr/>
        </p:nvSpPr>
        <p:spPr>
          <a:xfrm>
            <a:off x="1075063" y="841282"/>
            <a:ext cx="10417721" cy="492443"/>
          </a:xfrm>
          <a:prstGeom prst="rect">
            <a:avLst/>
          </a:prstGeom>
        </p:spPr>
        <p:txBody>
          <a:bodyPr/>
          <a:lstStyle>
            <a:lvl1pPr>
              <a:defRPr>
                <a:latin typeface="+mj-lt"/>
                <a:ea typeface="+mj-ea"/>
                <a:cs typeface="+mj-cs"/>
              </a:defRPr>
            </a:lvl1pPr>
          </a:lstStyle>
          <a:p>
            <a:r>
              <a:rPr lang="es-ES_tradnl" sz="3200" dirty="0">
                <a:solidFill>
                  <a:srgbClr val="49452A"/>
                </a:solidFill>
                <a:latin typeface="Trebuchet MS"/>
              </a:rPr>
              <a:t>4. Eficiencia hídrica</a:t>
            </a:r>
          </a:p>
        </p:txBody>
      </p:sp>
    </p:spTree>
    <p:extLst>
      <p:ext uri="{BB962C8B-B14F-4D97-AF65-F5344CB8AC3E}">
        <p14:creationId xmlns:p14="http://schemas.microsoft.com/office/powerpoint/2010/main" val="517958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M\Downloads\IMG_7934.JPG"/>
          <p:cNvPicPr>
            <a:picLocks noChangeAspect="1" noChangeArrowheads="1"/>
          </p:cNvPicPr>
          <p:nvPr/>
        </p:nvPicPr>
        <p:blipFill rotWithShape="1">
          <a:blip r:embed="rId2">
            <a:extLst>
              <a:ext uri="{28A0092B-C50C-407E-A947-70E740481C1C}">
                <a14:useLocalDpi xmlns:a14="http://schemas.microsoft.com/office/drawing/2010/main" val="0"/>
              </a:ext>
            </a:extLst>
          </a:blip>
          <a:srcRect l="25874" r="30392" b="12268"/>
          <a:stretch/>
        </p:blipFill>
        <p:spPr bwMode="auto">
          <a:xfrm rot="5400000">
            <a:off x="2652025" y="-1745455"/>
            <a:ext cx="6887949" cy="1036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769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RVIDOR\Común\TTMA\CURSOS JCYL RIEGO\fotos curso\IMG_9611.JPG"/>
          <p:cNvPicPr/>
          <p:nvPr/>
        </p:nvPicPr>
        <p:blipFill rotWithShape="1">
          <a:blip r:embed="rId2" cstate="print">
            <a:extLst>
              <a:ext uri="{28A0092B-C50C-407E-A947-70E740481C1C}">
                <a14:useLocalDpi xmlns:a14="http://schemas.microsoft.com/office/drawing/2010/main" val="0"/>
              </a:ext>
            </a:extLst>
          </a:blip>
          <a:srcRect l="9066" t="35963"/>
          <a:stretch/>
        </p:blipFill>
        <p:spPr bwMode="auto">
          <a:xfrm>
            <a:off x="914400" y="2314039"/>
            <a:ext cx="10591800" cy="4191000"/>
          </a:xfrm>
          <a:prstGeom prst="rect">
            <a:avLst/>
          </a:prstGeom>
          <a:noFill/>
        </p:spPr>
      </p:pic>
      <p:sp>
        <p:nvSpPr>
          <p:cNvPr id="3" name="2 Rectángulo"/>
          <p:cNvSpPr/>
          <p:nvPr/>
        </p:nvSpPr>
        <p:spPr>
          <a:xfrm>
            <a:off x="1676400" y="914400"/>
            <a:ext cx="8762999" cy="1323439"/>
          </a:xfrm>
          <a:prstGeom prst="rect">
            <a:avLst/>
          </a:prstGeom>
        </p:spPr>
        <p:txBody>
          <a:bodyPr wrap="square">
            <a:spAutoFit/>
          </a:bodyPr>
          <a:lstStyle/>
          <a:p>
            <a:pPr algn="ctr"/>
            <a:r>
              <a:rPr lang="es-ES" altLang="en-US" sz="4000" dirty="0">
                <a:solidFill>
                  <a:srgbClr val="48452A"/>
                </a:solidFill>
                <a:latin typeface="Trebuchet MS"/>
                <a:ea typeface="+mj-ea"/>
              </a:rPr>
              <a:t>Es necesario desarrollar una nueva cultura del ahorro de agua</a:t>
            </a:r>
            <a:endParaRPr lang="es-ES" sz="4000" dirty="0">
              <a:solidFill>
                <a:srgbClr val="48452A"/>
              </a:solidFill>
              <a:latin typeface="Trebuchet MS"/>
              <a:ea typeface="+mj-ea"/>
            </a:endParaRPr>
          </a:p>
        </p:txBody>
      </p:sp>
      <p:pic>
        <p:nvPicPr>
          <p:cNvPr id="5" name="Imagen 4">
            <a:extLst>
              <a:ext uri="{FF2B5EF4-FFF2-40B4-BE49-F238E27FC236}">
                <a16:creationId xmlns:a16="http://schemas.microsoft.com/office/drawing/2014/main" id="{FFE55411-05AE-C839-F929-9133DD81E734}"/>
              </a:ext>
            </a:extLst>
          </p:cNvPr>
          <p:cNvPicPr>
            <a:picLocks noChangeAspect="1"/>
          </p:cNvPicPr>
          <p:nvPr/>
        </p:nvPicPr>
        <p:blipFill rotWithShape="1">
          <a:blip r:embed="rId3"/>
          <a:srcRect l="16683" t="-1" r="59638" b="6224"/>
          <a:stretch/>
        </p:blipFill>
        <p:spPr>
          <a:xfrm>
            <a:off x="9677400" y="152400"/>
            <a:ext cx="2327340" cy="1066800"/>
          </a:xfrm>
          <a:prstGeom prst="rect">
            <a:avLst/>
          </a:prstGeom>
        </p:spPr>
      </p:pic>
    </p:spTree>
    <p:extLst>
      <p:ext uri="{BB962C8B-B14F-4D97-AF65-F5344CB8AC3E}">
        <p14:creationId xmlns:p14="http://schemas.microsoft.com/office/powerpoint/2010/main" val="1181007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8784A953-D437-CB84-4535-BC59DB2F540E}"/>
              </a:ext>
            </a:extLst>
          </p:cNvPr>
          <p:cNvPicPr>
            <a:picLocks noChangeAspect="1"/>
          </p:cNvPicPr>
          <p:nvPr/>
        </p:nvPicPr>
        <p:blipFill>
          <a:blip r:embed="rId2"/>
          <a:stretch>
            <a:fillRect/>
          </a:stretch>
        </p:blipFill>
        <p:spPr>
          <a:xfrm>
            <a:off x="0" y="3797389"/>
            <a:ext cx="12192000" cy="3234304"/>
          </a:xfrm>
          <a:prstGeom prst="rect">
            <a:avLst/>
          </a:prstGeom>
        </p:spPr>
      </p:pic>
      <p:sp>
        <p:nvSpPr>
          <p:cNvPr id="4" name="CuadroTexto 3">
            <a:extLst>
              <a:ext uri="{FF2B5EF4-FFF2-40B4-BE49-F238E27FC236}">
                <a16:creationId xmlns:a16="http://schemas.microsoft.com/office/drawing/2014/main" id="{CEEA471E-F8B2-D2C0-768B-98E03D67EB15}"/>
              </a:ext>
            </a:extLst>
          </p:cNvPr>
          <p:cNvSpPr txBox="1"/>
          <p:nvPr/>
        </p:nvSpPr>
        <p:spPr>
          <a:xfrm>
            <a:off x="446585" y="1127429"/>
            <a:ext cx="7119139" cy="768095"/>
          </a:xfrm>
          <a:prstGeom prst="rect">
            <a:avLst/>
          </a:prstGeom>
          <a:noFill/>
        </p:spPr>
        <p:txBody>
          <a:bodyPr wrap="square">
            <a:spAutoFit/>
          </a:bodyPr>
          <a:lstStyle/>
          <a:p>
            <a:pPr marL="342900" algn="just"/>
            <a:r>
              <a:rPr lang="es-ES" sz="2400" b="1" spc="30" dirty="0">
                <a:solidFill>
                  <a:schemeClr val="tx1">
                    <a:lumMod val="65000"/>
                    <a:lumOff val="35000"/>
                  </a:schemeClr>
                </a:solidFill>
                <a:latin typeface="Arial"/>
                <a:cs typeface="Arial"/>
              </a:rPr>
              <a:t>Oferta formativa EFFIREM (Enero- Marzo)</a:t>
            </a:r>
          </a:p>
          <a:p>
            <a:pPr marL="12700" marR="5080" indent="1270">
              <a:lnSpc>
                <a:spcPct val="115799"/>
              </a:lnSpc>
              <a:spcBef>
                <a:spcPts val="100"/>
              </a:spcBef>
            </a:pPr>
            <a:endParaRPr lang="es-ES" sz="1800" dirty="0">
              <a:latin typeface="Arial"/>
              <a:cs typeface="Arial"/>
            </a:endParaRPr>
          </a:p>
        </p:txBody>
      </p:sp>
      <p:sp>
        <p:nvSpPr>
          <p:cNvPr id="6" name="CuadroTexto 5">
            <a:extLst>
              <a:ext uri="{FF2B5EF4-FFF2-40B4-BE49-F238E27FC236}">
                <a16:creationId xmlns:a16="http://schemas.microsoft.com/office/drawing/2014/main" id="{F2DE9E84-315D-5355-AFA0-6B0CED4F2330}"/>
              </a:ext>
            </a:extLst>
          </p:cNvPr>
          <p:cNvSpPr txBox="1"/>
          <p:nvPr/>
        </p:nvSpPr>
        <p:spPr>
          <a:xfrm>
            <a:off x="818798" y="1655432"/>
            <a:ext cx="6267802" cy="1655518"/>
          </a:xfrm>
          <a:prstGeom prst="rect">
            <a:avLst/>
          </a:prstGeom>
          <a:solidFill>
            <a:schemeClr val="bg1">
              <a:lumMod val="95000"/>
              <a:alpha val="65000"/>
            </a:schemeClr>
          </a:solidFill>
        </p:spPr>
        <p:txBody>
          <a:bodyPr wrap="square">
            <a:spAutoFit/>
          </a:bodyPr>
          <a:lstStyle/>
          <a:p>
            <a:pPr marL="342900" lvl="0" indent="-342900">
              <a:lnSpc>
                <a:spcPct val="107000"/>
              </a:lnSpc>
              <a:buFont typeface="Symbol" panose="05050102010706020507" pitchFamily="18" charset="2"/>
              <a:buChar char=""/>
            </a:pPr>
            <a:r>
              <a:rPr lang="es-ES" sz="2400" dirty="0">
                <a:effectLst/>
                <a:latin typeface="Calibri" panose="020F0502020204030204" pitchFamily="34" charset="0"/>
                <a:ea typeface="Calibri" panose="020F0502020204030204" pitchFamily="34" charset="0"/>
                <a:cs typeface="Times New Roman" panose="02020603050405020304" pitchFamily="18" charset="0"/>
              </a:rPr>
              <a:t>Curso especializado de 4 días INEA.</a:t>
            </a:r>
          </a:p>
          <a:p>
            <a:pPr marL="342900" lvl="0" indent="-342900">
              <a:lnSpc>
                <a:spcPct val="107000"/>
              </a:lnSpc>
              <a:buFont typeface="Symbol" panose="05050102010706020507" pitchFamily="18" charset="2"/>
              <a:buChar char=""/>
            </a:pPr>
            <a:r>
              <a:rPr lang="en-US" sz="2400" dirty="0" err="1">
                <a:effectLst/>
                <a:latin typeface="Calibri" panose="020F0502020204030204" pitchFamily="34" charset="0"/>
                <a:ea typeface="Calibri" panose="020F0502020204030204" pitchFamily="34" charset="0"/>
                <a:cs typeface="Times New Roman" panose="02020603050405020304" pitchFamily="18" charset="0"/>
              </a:rPr>
              <a:t>Cursos</a:t>
            </a:r>
            <a:r>
              <a:rPr lang="en-US" sz="2400" dirty="0">
                <a:effectLst/>
                <a:latin typeface="Calibri" panose="020F0502020204030204" pitchFamily="34" charset="0"/>
                <a:ea typeface="Calibri" panose="020F0502020204030204" pitchFamily="34" charset="0"/>
                <a:cs typeface="Times New Roman" panose="02020603050405020304" pitchFamily="18" charset="0"/>
              </a:rPr>
              <a:t> online Universidad del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Riego</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s-ES" sz="2400" dirty="0">
                <a:effectLst/>
                <a:latin typeface="Calibri" panose="020F0502020204030204" pitchFamily="34" charset="0"/>
                <a:ea typeface="Calibri" panose="020F0502020204030204" pitchFamily="34" charset="0"/>
                <a:cs typeface="Times New Roman" panose="02020603050405020304" pitchFamily="18" charset="0"/>
              </a:rPr>
              <a:t>10 Jornadas con visita a </a:t>
            </a:r>
            <a:r>
              <a:rPr lang="es-ES" sz="2000" dirty="0">
                <a:effectLst/>
                <a:latin typeface="Calibri" panose="020F0502020204030204" pitchFamily="34" charset="0"/>
                <a:ea typeface="Calibri" panose="020F0502020204030204" pitchFamily="34" charset="0"/>
                <a:cs typeface="Times New Roman" panose="02020603050405020304" pitchFamily="18" charset="0"/>
              </a:rPr>
              <a:t>demostradores</a:t>
            </a:r>
            <a:r>
              <a:rPr lang="es-ES" sz="2400" dirty="0">
                <a:effectLst/>
                <a:latin typeface="Calibri" panose="020F0502020204030204" pitchFamily="34" charset="0"/>
                <a:ea typeface="Calibri" panose="020F0502020204030204" pitchFamily="34" charset="0"/>
                <a:cs typeface="Times New Roman" panose="02020603050405020304" pitchFamily="18" charset="0"/>
              </a:rPr>
              <a:t> EFIREM.</a:t>
            </a:r>
          </a:p>
          <a:p>
            <a:pPr marL="342900" lvl="0" indent="-342900">
              <a:lnSpc>
                <a:spcPct val="107000"/>
              </a:lnSpc>
              <a:spcAft>
                <a:spcPts val="800"/>
              </a:spcAft>
              <a:buFont typeface="Symbol" panose="05050102010706020507" pitchFamily="18" charset="2"/>
              <a:buChar char=""/>
            </a:pPr>
            <a:r>
              <a:rPr lang="es-ES" sz="2400" dirty="0">
                <a:effectLst/>
                <a:latin typeface="Calibri" panose="020F0502020204030204" pitchFamily="34" charset="0"/>
                <a:ea typeface="Calibri" panose="020F0502020204030204" pitchFamily="34" charset="0"/>
                <a:cs typeface="Times New Roman" panose="02020603050405020304" pitchFamily="18" charset="0"/>
              </a:rPr>
              <a:t>Publicación AIMCRA. </a:t>
            </a:r>
          </a:p>
        </p:txBody>
      </p:sp>
      <p:pic>
        <p:nvPicPr>
          <p:cNvPr id="11" name="Imagen 10">
            <a:extLst>
              <a:ext uri="{FF2B5EF4-FFF2-40B4-BE49-F238E27FC236}">
                <a16:creationId xmlns:a16="http://schemas.microsoft.com/office/drawing/2014/main" id="{93C7AB07-DC40-3666-5586-1E3F76AFB0D4}"/>
              </a:ext>
            </a:extLst>
          </p:cNvPr>
          <p:cNvPicPr>
            <a:picLocks noChangeAspect="1"/>
          </p:cNvPicPr>
          <p:nvPr/>
        </p:nvPicPr>
        <p:blipFill>
          <a:blip r:embed="rId3"/>
          <a:stretch>
            <a:fillRect/>
          </a:stretch>
        </p:blipFill>
        <p:spPr>
          <a:xfrm>
            <a:off x="8297650" y="5257800"/>
            <a:ext cx="2962699" cy="1008034"/>
          </a:xfrm>
          <a:prstGeom prst="rect">
            <a:avLst/>
          </a:prstGeom>
        </p:spPr>
      </p:pic>
      <p:pic>
        <p:nvPicPr>
          <p:cNvPr id="12" name="Imagen 11">
            <a:extLst>
              <a:ext uri="{FF2B5EF4-FFF2-40B4-BE49-F238E27FC236}">
                <a16:creationId xmlns:a16="http://schemas.microsoft.com/office/drawing/2014/main" id="{CB079AF8-E8C0-413C-ED5F-9EA311100FE2}"/>
              </a:ext>
            </a:extLst>
          </p:cNvPr>
          <p:cNvPicPr>
            <a:picLocks noChangeAspect="1"/>
          </p:cNvPicPr>
          <p:nvPr/>
        </p:nvPicPr>
        <p:blipFill>
          <a:blip r:embed="rId4"/>
          <a:stretch>
            <a:fillRect/>
          </a:stretch>
        </p:blipFill>
        <p:spPr>
          <a:xfrm>
            <a:off x="4084754" y="7420964"/>
            <a:ext cx="634039" cy="719390"/>
          </a:xfrm>
          <a:prstGeom prst="rect">
            <a:avLst/>
          </a:prstGeom>
        </p:spPr>
      </p:pic>
      <p:pic>
        <p:nvPicPr>
          <p:cNvPr id="2" name="Picture 2" descr="\\SERVIDOR\Común\REVISTA AIMCRA\ARTICULOS REVISTA_enero 2016\3. Dosieres\1 ¿TRABAJAN LOS AGRICULTORES PARA LAS COMPAÑIAS ELÉCTRICAS\Visita al campo demostrativo de eficiencia energética de Bercero.JPG">
            <a:extLst>
              <a:ext uri="{FF2B5EF4-FFF2-40B4-BE49-F238E27FC236}">
                <a16:creationId xmlns:a16="http://schemas.microsoft.com/office/drawing/2014/main" id="{089DFE9F-E46E-1AA6-2983-EA7541E32D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1127429"/>
            <a:ext cx="4354015" cy="326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003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Imagen 2082" descr="Imagen 1 - Davis Vantage Pro 2 Aerocone 6466M Pluviómetro Kipplöffel Niederschlagsensor">
            <a:extLst>
              <a:ext uri="{FF2B5EF4-FFF2-40B4-BE49-F238E27FC236}">
                <a16:creationId xmlns:a16="http://schemas.microsoft.com/office/drawing/2014/main" id="{8AA1E51D-FC85-080C-DA0E-4CC0E00BA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654" y="3153720"/>
            <a:ext cx="1981200" cy="2271362"/>
          </a:xfrm>
          <a:prstGeom prst="rect">
            <a:avLst/>
          </a:prstGeom>
          <a:noFill/>
          <a:extLst>
            <a:ext uri="{909E8E84-426E-40DD-AFC4-6F175D3DCCD1}">
              <a14:hiddenFill xmlns:a14="http://schemas.microsoft.com/office/drawing/2010/main">
                <a:solidFill>
                  <a:srgbClr val="FFFFFF"/>
                </a:solidFill>
              </a14:hiddenFill>
            </a:ext>
          </a:extLst>
        </p:spPr>
      </p:pic>
      <p:pic>
        <p:nvPicPr>
          <p:cNvPr id="2049" name="Imagen 2083" descr="6.Hidrowoltmann 1 - CONTADORES DE AGUA">
            <a:extLst>
              <a:ext uri="{FF2B5EF4-FFF2-40B4-BE49-F238E27FC236}">
                <a16:creationId xmlns:a16="http://schemas.microsoft.com/office/drawing/2014/main" id="{0D361192-4CF0-9D36-7F2F-857E9F88FD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215" y="3600826"/>
            <a:ext cx="1917699" cy="19176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2084" descr="Ver las imágenes de origen">
            <a:extLst>
              <a:ext uri="{FF2B5EF4-FFF2-40B4-BE49-F238E27FC236}">
                <a16:creationId xmlns:a16="http://schemas.microsoft.com/office/drawing/2014/main" id="{223C6D94-0C15-F4F2-E320-A5CDCC2CB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5772" y="3769799"/>
            <a:ext cx="2109621" cy="15797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0F50410D-44EA-848D-913E-003C779EA79B}"/>
              </a:ext>
            </a:extLst>
          </p:cNvPr>
          <p:cNvSpPr>
            <a:spLocks noChangeArrowheads="1"/>
          </p:cNvSpPr>
          <p:nvPr/>
        </p:nvSpPr>
        <p:spPr bwMode="auto">
          <a:xfrm>
            <a:off x="1051972" y="2197931"/>
            <a:ext cx="1012411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ES" altLang="es-ES" b="1" kern="0" spc="85" dirty="0">
                <a:solidFill>
                  <a:schemeClr val="tx1">
                    <a:lumMod val="65000"/>
                    <a:lumOff val="35000"/>
                  </a:schemeClr>
                </a:solidFill>
                <a:latin typeface="Trebuchet MS" panose="020B0603020202020204" pitchFamily="34" charset="0"/>
                <a:ea typeface="+mj-ea"/>
                <a:cs typeface="+mj-cs"/>
              </a:rPr>
              <a:t>Sensores básicos relacionados con la monitorización y el ahorro de agua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200" b="0" i="0" u="none" strike="noStrike" cap="none" normalizeH="0" baseline="0" dirty="0">
              <a:ln>
                <a:noFill/>
              </a:ln>
              <a:solidFill>
                <a:schemeClr val="tx1"/>
              </a:solidFill>
              <a:effectLst/>
              <a:latin typeface="Arial" panose="020B0604020202020204" pitchFamily="34" charset="0"/>
            </a:endParaRPr>
          </a:p>
        </p:txBody>
      </p:sp>
      <p:sp>
        <p:nvSpPr>
          <p:cNvPr id="7" name="Rectangle 5">
            <a:extLst>
              <a:ext uri="{FF2B5EF4-FFF2-40B4-BE49-F238E27FC236}">
                <a16:creationId xmlns:a16="http://schemas.microsoft.com/office/drawing/2014/main" id="{1D1EE4B9-3A87-7EDA-1C61-D37CE7E169A3}"/>
              </a:ext>
            </a:extLst>
          </p:cNvPr>
          <p:cNvSpPr>
            <a:spLocks noChangeArrowheads="1"/>
          </p:cNvSpPr>
          <p:nvPr/>
        </p:nvSpPr>
        <p:spPr bwMode="auto">
          <a:xfrm>
            <a:off x="1051972" y="5022732"/>
            <a:ext cx="10124118"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ES" sz="1800" b="0" i="0" u="none" strike="noStrike" cap="none" normalizeH="0" baseline="0" dirty="0">
                <a:ln>
                  <a:noFill/>
                </a:ln>
                <a:solidFill>
                  <a:schemeClr val="tx1"/>
                </a:solidFill>
                <a:effectLst/>
                <a:latin typeface="Arial" panose="020B0604020202020204" pitchFamily="34" charset="0"/>
              </a:rPr>
            </a:br>
            <a:endParaRPr kumimoji="0" lang="es-ES" altLang="es-ES" sz="1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s-ES" altLang="es-ES" sz="1400" spc="114" dirty="0">
                <a:solidFill>
                  <a:srgbClr val="005FA9"/>
                </a:solidFill>
                <a:latin typeface="Arial"/>
                <a:cs typeface="Arial"/>
              </a:rPr>
              <a:t>     </a:t>
            </a:r>
            <a:r>
              <a:rPr lang="es-ES" altLang="es-ES" sz="1400" spc="114" dirty="0">
                <a:solidFill>
                  <a:schemeClr val="tx1">
                    <a:lumMod val="65000"/>
                    <a:lumOff val="35000"/>
                  </a:schemeClr>
                </a:solidFill>
                <a:latin typeface="Arial"/>
                <a:cs typeface="Arial"/>
              </a:rPr>
              <a:t>Pluviómetro de cazoleta.            Caudalímetro con emisor de pulsos         Sonda de humedad Teros 10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9" name="CuadroTexto 8">
            <a:extLst>
              <a:ext uri="{FF2B5EF4-FFF2-40B4-BE49-F238E27FC236}">
                <a16:creationId xmlns:a16="http://schemas.microsoft.com/office/drawing/2014/main" id="{05B1EBA7-8BF1-5BFE-31DD-505676A1A976}"/>
              </a:ext>
            </a:extLst>
          </p:cNvPr>
          <p:cNvSpPr txBox="1"/>
          <p:nvPr/>
        </p:nvSpPr>
        <p:spPr>
          <a:xfrm>
            <a:off x="1051972" y="1447800"/>
            <a:ext cx="9463487" cy="707886"/>
          </a:xfrm>
          <a:prstGeom prst="rect">
            <a:avLst/>
          </a:prstGeom>
          <a:noFill/>
        </p:spPr>
        <p:txBody>
          <a:bodyPr wrap="square">
            <a:spAutoFit/>
          </a:bodyPr>
          <a:lstStyle/>
          <a:p>
            <a:r>
              <a:rPr lang="es-ES" sz="4000" dirty="0">
                <a:solidFill>
                  <a:srgbClr val="48452A"/>
                </a:solidFill>
                <a:latin typeface="Trebuchet MS"/>
                <a:ea typeface="+mj-ea"/>
              </a:rPr>
              <a:t>Lo</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4000" dirty="0">
                <a:solidFill>
                  <a:srgbClr val="48452A"/>
                </a:solidFill>
                <a:latin typeface="Trebuchet MS"/>
                <a:ea typeface="+mj-ea"/>
              </a:rPr>
              <a:t>que no se mide no se puede mejorar</a:t>
            </a:r>
            <a:endParaRPr lang="es-ES" dirty="0"/>
          </a:p>
        </p:txBody>
      </p:sp>
      <p:sp>
        <p:nvSpPr>
          <p:cNvPr id="2" name="1 Título">
            <a:extLst>
              <a:ext uri="{FF2B5EF4-FFF2-40B4-BE49-F238E27FC236}">
                <a16:creationId xmlns:a16="http://schemas.microsoft.com/office/drawing/2014/main" id="{A0F785A1-D0C5-B418-2F71-18CEF33495DF}"/>
              </a:ext>
            </a:extLst>
          </p:cNvPr>
          <p:cNvSpPr txBox="1">
            <a:spLocks/>
          </p:cNvSpPr>
          <p:nvPr/>
        </p:nvSpPr>
        <p:spPr>
          <a:xfrm>
            <a:off x="1075063" y="841282"/>
            <a:ext cx="10417721" cy="492443"/>
          </a:xfrm>
          <a:prstGeom prst="rect">
            <a:avLst/>
          </a:prstGeom>
        </p:spPr>
        <p:txBody>
          <a:bodyPr/>
          <a:lstStyle>
            <a:lvl1pPr>
              <a:defRPr>
                <a:latin typeface="+mj-lt"/>
                <a:ea typeface="+mj-ea"/>
                <a:cs typeface="+mj-cs"/>
              </a:defRPr>
            </a:lvl1pPr>
          </a:lstStyle>
          <a:p>
            <a:r>
              <a:rPr lang="es-ES_tradnl" sz="3200" dirty="0">
                <a:solidFill>
                  <a:srgbClr val="49452A"/>
                </a:solidFill>
                <a:latin typeface="Trebuchet MS"/>
              </a:rPr>
              <a:t>4. Eficiencia hídrica</a:t>
            </a:r>
          </a:p>
        </p:txBody>
      </p:sp>
    </p:spTree>
    <p:extLst>
      <p:ext uri="{BB962C8B-B14F-4D97-AF65-F5344CB8AC3E}">
        <p14:creationId xmlns:p14="http://schemas.microsoft.com/office/powerpoint/2010/main" val="2347150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19200" y="1549691"/>
            <a:ext cx="10439199" cy="4714111"/>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claves del a</a:t>
            </a:r>
            <a:r>
              <a:rPr lang="es-ES" sz="3600" b="1" dirty="0">
                <a:solidFill>
                  <a:srgbClr val="585858"/>
                </a:solidFill>
                <a:latin typeface="Trebuchet MS"/>
                <a:cs typeface="Trebuchet MS"/>
              </a:rPr>
              <a:t>horro de agua</a:t>
            </a:r>
            <a:r>
              <a:rPr lang="es-ES" sz="3600" dirty="0">
                <a:solidFill>
                  <a:srgbClr val="585858"/>
                </a:solidFill>
                <a:latin typeface="Trebuchet MS"/>
                <a:cs typeface="Trebuchet MS"/>
              </a:rPr>
              <a:t>… y energía</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lang="es-ES" sz="3600" spc="-5" dirty="0">
                <a:solidFill>
                  <a:srgbClr val="585858"/>
                </a:solidFill>
                <a:latin typeface="Calibri"/>
                <a:cs typeface="Calibri"/>
              </a:rPr>
              <a:t>Programar de riegos según necesidades</a:t>
            </a:r>
            <a:endParaRPr lang="es-ES" sz="3600" dirty="0">
              <a:latin typeface="Calibri"/>
              <a:cs typeface="Calibri"/>
            </a:endParaRPr>
          </a:p>
          <a:p>
            <a:pPr marL="1522095" indent="-515620">
              <a:lnSpc>
                <a:spcPct val="100000"/>
              </a:lnSpc>
              <a:spcBef>
                <a:spcPts val="2160"/>
              </a:spcBef>
              <a:buAutoNum type="arabicPeriod"/>
              <a:tabLst>
                <a:tab pos="1522095" algn="l"/>
                <a:tab pos="1522730" algn="l"/>
              </a:tabLst>
            </a:pPr>
            <a:r>
              <a:rPr lang="es-ES" sz="3600" spc="-5" dirty="0">
                <a:solidFill>
                  <a:srgbClr val="585858"/>
                </a:solidFill>
                <a:latin typeface="Calibri"/>
                <a:cs typeface="Calibri"/>
              </a:rPr>
              <a:t>Reducir las pérdidas de agua</a:t>
            </a:r>
            <a:endParaRPr lang="es-ES" sz="3600" dirty="0">
              <a:latin typeface="Calibri"/>
              <a:cs typeface="Calibri"/>
            </a:endParaRPr>
          </a:p>
          <a:p>
            <a:pPr marL="2207895" lvl="1" indent="-744220">
              <a:lnSpc>
                <a:spcPct val="100000"/>
              </a:lnSpc>
              <a:spcBef>
                <a:spcPts val="675"/>
              </a:spcBef>
              <a:buAutoNum type="alphaLcParenR"/>
              <a:tabLst>
                <a:tab pos="2207895" algn="l"/>
                <a:tab pos="2208530" algn="l"/>
              </a:tabLst>
            </a:pPr>
            <a:r>
              <a:rPr lang="es-ES" sz="3600" spc="-5" dirty="0">
                <a:solidFill>
                  <a:srgbClr val="585858"/>
                </a:solidFill>
                <a:latin typeface="Calibri"/>
                <a:cs typeface="Calibri"/>
              </a:rPr>
              <a:t>Pérdidas por evaporación y arrastre</a:t>
            </a:r>
            <a:endParaRPr sz="2400" dirty="0">
              <a:latin typeface="Calibri"/>
              <a:cs typeface="Calibri"/>
            </a:endParaRPr>
          </a:p>
          <a:p>
            <a:pPr marL="2207895" lvl="1" indent="-744220">
              <a:lnSpc>
                <a:spcPct val="100000"/>
              </a:lnSpc>
              <a:buAutoNum type="alphaLcParenR"/>
              <a:tabLst>
                <a:tab pos="2207895" algn="l"/>
                <a:tab pos="2208530" algn="l"/>
              </a:tabLst>
            </a:pPr>
            <a:r>
              <a:rPr lang="es-ES" sz="3600" spc="-5" dirty="0">
                <a:solidFill>
                  <a:srgbClr val="585858"/>
                </a:solidFill>
                <a:latin typeface="Calibri"/>
                <a:cs typeface="Calibri"/>
              </a:rPr>
              <a:t>Pérdidas por escorrentía </a:t>
            </a:r>
          </a:p>
          <a:p>
            <a:pPr marL="2207895" lvl="1" indent="-744220">
              <a:lnSpc>
                <a:spcPct val="100000"/>
              </a:lnSpc>
              <a:buAutoNum type="alphaLcParenR"/>
              <a:tabLst>
                <a:tab pos="2207895" algn="l"/>
                <a:tab pos="2208530" algn="l"/>
              </a:tabLst>
            </a:pPr>
            <a:r>
              <a:rPr lang="es-ES" sz="3600" spc="-5" dirty="0">
                <a:solidFill>
                  <a:srgbClr val="585858"/>
                </a:solidFill>
                <a:latin typeface="Calibri"/>
                <a:cs typeface="Calibri"/>
              </a:rPr>
              <a:t>Pérdidas por lixiviación</a:t>
            </a:r>
            <a:endParaRPr sz="2400" dirty="0">
              <a:solidFill>
                <a:srgbClr val="585858"/>
              </a:solidFill>
              <a:latin typeface="Calibri"/>
              <a:cs typeface="Calibri"/>
            </a:endParaRPr>
          </a:p>
          <a:p>
            <a:pPr marL="1522095" indent="-515620">
              <a:lnSpc>
                <a:spcPct val="100000"/>
              </a:lnSpc>
              <a:spcBef>
                <a:spcPts val="1490"/>
              </a:spcBef>
              <a:buAutoNum type="arabicPeriod"/>
              <a:tabLst>
                <a:tab pos="1522095" algn="l"/>
                <a:tab pos="1522730" algn="l"/>
              </a:tabLst>
            </a:pPr>
            <a:r>
              <a:rPr lang="es-ES" sz="3600" dirty="0">
                <a:solidFill>
                  <a:srgbClr val="585858"/>
                </a:solidFill>
                <a:latin typeface="Calibri"/>
                <a:cs typeface="Calibri"/>
              </a:rPr>
              <a:t>Uniformidad del riego</a:t>
            </a:r>
            <a:endParaRPr sz="3600" dirty="0">
              <a:latin typeface="Calibri"/>
              <a:cs typeface="Calibri"/>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47</a:t>
            </a:fld>
            <a:endParaRPr b="0" dirty="0">
              <a:solidFill>
                <a:srgbClr val="888888"/>
              </a:solidFill>
              <a:latin typeface="Calibri"/>
              <a:cs typeface="Calibri"/>
            </a:endParaRPr>
          </a:p>
        </p:txBody>
      </p:sp>
      <p:sp>
        <p:nvSpPr>
          <p:cNvPr id="4" name="1 Título">
            <a:extLst>
              <a:ext uri="{FF2B5EF4-FFF2-40B4-BE49-F238E27FC236}">
                <a16:creationId xmlns:a16="http://schemas.microsoft.com/office/drawing/2014/main" id="{EDD5E90E-5A8D-8AFC-1EA0-95D0911B0A69}"/>
              </a:ext>
            </a:extLst>
          </p:cNvPr>
          <p:cNvSpPr txBox="1">
            <a:spLocks/>
          </p:cNvSpPr>
          <p:nvPr/>
        </p:nvSpPr>
        <p:spPr>
          <a:xfrm>
            <a:off x="1075063" y="841282"/>
            <a:ext cx="10417721" cy="492443"/>
          </a:xfrm>
          <a:prstGeom prst="rect">
            <a:avLst/>
          </a:prstGeom>
        </p:spPr>
        <p:txBody>
          <a:bodyPr/>
          <a:lstStyle>
            <a:lvl1pPr>
              <a:defRPr>
                <a:latin typeface="+mj-lt"/>
                <a:ea typeface="+mj-ea"/>
                <a:cs typeface="+mj-cs"/>
              </a:defRPr>
            </a:lvl1pPr>
          </a:lstStyle>
          <a:p>
            <a:r>
              <a:rPr lang="es-ES_tradnl" sz="3200" dirty="0">
                <a:solidFill>
                  <a:srgbClr val="49452A"/>
                </a:solidFill>
                <a:latin typeface="Trebuchet MS"/>
              </a:rPr>
              <a:t>4. Eficiencia hídrica</a:t>
            </a:r>
          </a:p>
        </p:txBody>
      </p:sp>
    </p:spTree>
    <p:extLst>
      <p:ext uri="{BB962C8B-B14F-4D97-AF65-F5344CB8AC3E}">
        <p14:creationId xmlns:p14="http://schemas.microsoft.com/office/powerpoint/2010/main" val="16434329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P5120159"/>
          <p:cNvPicPr>
            <a:picLocks noChangeAspect="1" noChangeArrowheads="1"/>
          </p:cNvPicPr>
          <p:nvPr/>
        </p:nvPicPr>
        <p:blipFill>
          <a:blip r:embed="rId2">
            <a:lum contrast="18000"/>
            <a:extLst>
              <a:ext uri="{28A0092B-C50C-407E-A947-70E740481C1C}">
                <a14:useLocalDpi xmlns:a14="http://schemas.microsoft.com/office/drawing/2010/main" val="0"/>
              </a:ext>
            </a:extLst>
          </a:blip>
          <a:srcRect l="32813" r="31250" b="16449"/>
          <a:stretch>
            <a:fillRect/>
          </a:stretch>
        </p:blipFill>
        <p:spPr bwMode="auto">
          <a:xfrm>
            <a:off x="7010400" y="1371600"/>
            <a:ext cx="2893421" cy="5035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800100" y="838200"/>
            <a:ext cx="10591800" cy="1877581"/>
          </a:xfrm>
          <a:prstGeom prst="rect">
            <a:avLst/>
          </a:prstGeom>
        </p:spPr>
        <p:txBody>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673B15"/>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673B15"/>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s-ES" sz="1000" b="1" dirty="0"/>
          </a:p>
          <a:p>
            <a:pPr marL="0" indent="0">
              <a:buNone/>
            </a:pPr>
            <a:r>
              <a:rPr lang="es-ES" sz="3600" dirty="0">
                <a:solidFill>
                  <a:srgbClr val="48452A"/>
                </a:solidFill>
                <a:latin typeface="Trebuchet MS"/>
                <a:ea typeface="+mj-ea"/>
                <a:cs typeface="+mn-cs"/>
              </a:rPr>
              <a:t>1. Programar los riegos según las necesidades</a:t>
            </a:r>
          </a:p>
          <a:p>
            <a:endParaRPr lang="es-ES_tradnl" altLang="es-ES" sz="3600" dirty="0">
              <a:solidFill>
                <a:schemeClr val="accent2"/>
              </a:solidFill>
              <a:latin typeface="Arial" charset="0"/>
            </a:endParaRPr>
          </a:p>
        </p:txBody>
      </p:sp>
      <p:pic>
        <p:nvPicPr>
          <p:cNvPr id="8" name="Picture 7" descr="47"/>
          <p:cNvPicPr>
            <a:picLocks noChangeAspect="1" noChangeArrowheads="1"/>
          </p:cNvPicPr>
          <p:nvPr/>
        </p:nvPicPr>
        <p:blipFill>
          <a:blip r:embed="rId3" cstate="print">
            <a:extLst>
              <a:ext uri="{28A0092B-C50C-407E-A947-70E740481C1C}">
                <a14:useLocalDpi xmlns:a14="http://schemas.microsoft.com/office/drawing/2010/main" val="0"/>
              </a:ext>
            </a:extLst>
          </a:blip>
          <a:srcRect l="3207" t="3743" r="5600" b="5522"/>
          <a:stretch>
            <a:fillRect/>
          </a:stretch>
        </p:blipFill>
        <p:spPr bwMode="auto">
          <a:xfrm>
            <a:off x="1676400" y="3525152"/>
            <a:ext cx="4218009" cy="28191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722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057350" y="2576484"/>
            <a:ext cx="4953000" cy="3409950"/>
          </a:xfrm>
          <a:prstGeom prst="rect">
            <a:avLst/>
          </a:prstGeom>
        </p:spPr>
      </p:pic>
      <p:pic>
        <p:nvPicPr>
          <p:cNvPr id="5" name="Picture 2">
            <a:extLst>
              <a:ext uri="{FF2B5EF4-FFF2-40B4-BE49-F238E27FC236}">
                <a16:creationId xmlns:a16="http://schemas.microsoft.com/office/drawing/2014/main" id="{56484EAA-09EF-4E21-B511-781E700423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205" y="2576484"/>
            <a:ext cx="4754445" cy="34099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5712BB17-7BB6-2D64-10D8-CA8E6B60412B}"/>
              </a:ext>
            </a:extLst>
          </p:cNvPr>
          <p:cNvSpPr txBox="1">
            <a:spLocks noChangeArrowheads="1"/>
          </p:cNvSpPr>
          <p:nvPr/>
        </p:nvSpPr>
        <p:spPr>
          <a:xfrm>
            <a:off x="800100" y="838200"/>
            <a:ext cx="10591800" cy="1877581"/>
          </a:xfrm>
          <a:prstGeom prst="rect">
            <a:avLst/>
          </a:prstGeom>
        </p:spPr>
        <p:txBody>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673B15"/>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673B15"/>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s-ES" sz="1000" b="1" dirty="0"/>
          </a:p>
          <a:p>
            <a:pPr marL="0" indent="0">
              <a:buNone/>
            </a:pPr>
            <a:r>
              <a:rPr lang="es-ES" sz="3600" dirty="0">
                <a:solidFill>
                  <a:srgbClr val="48452A"/>
                </a:solidFill>
                <a:latin typeface="Trebuchet MS"/>
                <a:ea typeface="+mj-ea"/>
                <a:cs typeface="+mn-cs"/>
              </a:rPr>
              <a:t>1. Programar los riegos según las necesidades</a:t>
            </a:r>
          </a:p>
          <a:p>
            <a:endParaRPr lang="es-ES_tradnl" altLang="es-ES" sz="3600" dirty="0">
              <a:solidFill>
                <a:schemeClr val="accent2"/>
              </a:solidFill>
              <a:latin typeface="Arial"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6800" y="1447800"/>
            <a:ext cx="10439199" cy="4775666"/>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claves del AHORRO de los costes de riego</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sz="3600" b="1" spc="-5" dirty="0">
                <a:solidFill>
                  <a:srgbClr val="585858"/>
                </a:solidFill>
                <a:latin typeface="Calibri"/>
                <a:cs typeface="Calibri"/>
              </a:rPr>
              <a:t>Contratación</a:t>
            </a:r>
            <a:r>
              <a:rPr sz="3600" b="1" spc="-45" dirty="0">
                <a:solidFill>
                  <a:srgbClr val="585858"/>
                </a:solidFill>
                <a:latin typeface="Calibri"/>
                <a:cs typeface="Calibri"/>
              </a:rPr>
              <a:t> </a:t>
            </a:r>
            <a:r>
              <a:rPr sz="3600" spc="-5" dirty="0">
                <a:solidFill>
                  <a:srgbClr val="585858"/>
                </a:solidFill>
                <a:latin typeface="Calibri"/>
                <a:cs typeface="Calibri"/>
              </a:rPr>
              <a:t>eléctrica</a:t>
            </a:r>
            <a:endParaRPr sz="3600" dirty="0">
              <a:latin typeface="Calibri"/>
              <a:cs typeface="Calibri"/>
            </a:endParaRPr>
          </a:p>
          <a:p>
            <a:pPr marL="1522095" indent="-515620">
              <a:lnSpc>
                <a:spcPct val="100000"/>
              </a:lnSpc>
              <a:spcBef>
                <a:spcPts val="2160"/>
              </a:spcBef>
              <a:buAutoNum type="arabicPeriod"/>
              <a:tabLst>
                <a:tab pos="1522095" algn="l"/>
                <a:tab pos="1522730" algn="l"/>
              </a:tabLst>
            </a:pPr>
            <a:r>
              <a:rPr sz="3600" spc="-5" dirty="0">
                <a:solidFill>
                  <a:srgbClr val="585858"/>
                </a:solidFill>
                <a:latin typeface="Calibri"/>
                <a:cs typeface="Calibri"/>
              </a:rPr>
              <a:t>Eficiencia</a:t>
            </a:r>
            <a:r>
              <a:rPr sz="3600" spc="-10" dirty="0">
                <a:solidFill>
                  <a:srgbClr val="585858"/>
                </a:solidFill>
                <a:latin typeface="Calibri"/>
                <a:cs typeface="Calibri"/>
              </a:rPr>
              <a:t> </a:t>
            </a:r>
            <a:r>
              <a:rPr sz="3600" spc="-5" dirty="0">
                <a:solidFill>
                  <a:srgbClr val="585858"/>
                </a:solidFill>
                <a:latin typeface="Calibri"/>
                <a:cs typeface="Calibri"/>
              </a:rPr>
              <a:t>energética</a:t>
            </a:r>
            <a:endParaRPr sz="3600" dirty="0">
              <a:latin typeface="Calibri"/>
              <a:cs typeface="Calibri"/>
            </a:endParaRPr>
          </a:p>
          <a:p>
            <a:pPr marL="2207895" lvl="1" indent="-744220">
              <a:lnSpc>
                <a:spcPct val="100000"/>
              </a:lnSpc>
              <a:spcBef>
                <a:spcPts val="675"/>
              </a:spcBef>
              <a:buAutoNum type="alphaLcParenR"/>
              <a:tabLst>
                <a:tab pos="2207895" algn="l"/>
                <a:tab pos="2208530" algn="l"/>
              </a:tabLst>
            </a:pPr>
            <a:r>
              <a:rPr sz="3600" b="1" spc="-5" dirty="0">
                <a:solidFill>
                  <a:srgbClr val="585858"/>
                </a:solidFill>
                <a:latin typeface="Calibri"/>
                <a:cs typeface="Calibri"/>
              </a:rPr>
              <a:t>Eléctrica:</a:t>
            </a:r>
            <a:r>
              <a:rPr sz="3600" b="1" spc="-25" dirty="0">
                <a:solidFill>
                  <a:srgbClr val="585858"/>
                </a:solidFill>
                <a:latin typeface="Calibri"/>
                <a:cs typeface="Calibri"/>
              </a:rPr>
              <a:t> </a:t>
            </a:r>
            <a:r>
              <a:rPr sz="3600" spc="-5" dirty="0">
                <a:solidFill>
                  <a:srgbClr val="585858"/>
                </a:solidFill>
                <a:latin typeface="Calibri"/>
                <a:cs typeface="Calibri"/>
              </a:rPr>
              <a:t>consumo</a:t>
            </a:r>
            <a:r>
              <a:rPr sz="3600" spc="-25" dirty="0">
                <a:solidFill>
                  <a:srgbClr val="585858"/>
                </a:solidFill>
                <a:latin typeface="Calibri"/>
                <a:cs typeface="Calibri"/>
              </a:rPr>
              <a:t> </a:t>
            </a:r>
            <a:r>
              <a:rPr sz="2400" spc="-5" dirty="0">
                <a:solidFill>
                  <a:srgbClr val="585858"/>
                </a:solidFill>
                <a:latin typeface="Calibri"/>
                <a:cs typeface="Calibri"/>
              </a:rPr>
              <a:t>(bomba,</a:t>
            </a:r>
            <a:r>
              <a:rPr sz="2400" spc="-25" dirty="0">
                <a:solidFill>
                  <a:srgbClr val="585858"/>
                </a:solidFill>
                <a:latin typeface="Calibri"/>
                <a:cs typeface="Calibri"/>
              </a:rPr>
              <a:t> </a:t>
            </a:r>
            <a:r>
              <a:rPr sz="2400" dirty="0">
                <a:solidFill>
                  <a:srgbClr val="585858"/>
                </a:solidFill>
                <a:latin typeface="Calibri"/>
                <a:cs typeface="Calibri"/>
              </a:rPr>
              <a:t>variador)</a:t>
            </a:r>
            <a:endParaRPr sz="2400" dirty="0">
              <a:latin typeface="Calibri"/>
              <a:cs typeface="Calibri"/>
            </a:endParaRPr>
          </a:p>
          <a:p>
            <a:pPr marL="2207895" lvl="1" indent="-744220">
              <a:lnSpc>
                <a:spcPct val="100000"/>
              </a:lnSpc>
              <a:buAutoNum type="alphaLcParenR"/>
              <a:tabLst>
                <a:tab pos="2207895" algn="l"/>
                <a:tab pos="2208530" algn="l"/>
              </a:tabLst>
            </a:pPr>
            <a:r>
              <a:rPr sz="3600" b="1" spc="-5" dirty="0">
                <a:solidFill>
                  <a:srgbClr val="585858"/>
                </a:solidFill>
                <a:latin typeface="Calibri"/>
                <a:cs typeface="Calibri"/>
              </a:rPr>
              <a:t>Hidráulica:</a:t>
            </a:r>
            <a:r>
              <a:rPr sz="3600" b="1" spc="-40" dirty="0">
                <a:solidFill>
                  <a:srgbClr val="585858"/>
                </a:solidFill>
                <a:latin typeface="Calibri"/>
                <a:cs typeface="Calibri"/>
              </a:rPr>
              <a:t> </a:t>
            </a:r>
            <a:r>
              <a:rPr sz="3600" spc="-5" dirty="0">
                <a:solidFill>
                  <a:srgbClr val="585858"/>
                </a:solidFill>
                <a:latin typeface="Calibri"/>
                <a:cs typeface="Calibri"/>
              </a:rPr>
              <a:t>presión</a:t>
            </a:r>
            <a:r>
              <a:rPr sz="3600" spc="10" dirty="0">
                <a:solidFill>
                  <a:srgbClr val="585858"/>
                </a:solidFill>
                <a:latin typeface="Calibri"/>
                <a:cs typeface="Calibri"/>
              </a:rPr>
              <a:t> </a:t>
            </a:r>
            <a:r>
              <a:rPr sz="2400" spc="-5" dirty="0">
                <a:solidFill>
                  <a:srgbClr val="585858"/>
                </a:solidFill>
                <a:latin typeface="Calibri"/>
                <a:cs typeface="Calibri"/>
              </a:rPr>
              <a:t>(pérdidas</a:t>
            </a:r>
            <a:r>
              <a:rPr sz="2400" dirty="0">
                <a:solidFill>
                  <a:srgbClr val="585858"/>
                </a:solidFill>
                <a:latin typeface="Calibri"/>
                <a:cs typeface="Calibri"/>
              </a:rPr>
              <a:t> carga,</a:t>
            </a:r>
            <a:r>
              <a:rPr sz="2400" spc="-30" dirty="0">
                <a:solidFill>
                  <a:srgbClr val="585858"/>
                </a:solidFill>
                <a:latin typeface="Calibri"/>
                <a:cs typeface="Calibri"/>
              </a:rPr>
              <a:t> </a:t>
            </a:r>
            <a:r>
              <a:rPr sz="2400" spc="-5" dirty="0">
                <a:solidFill>
                  <a:srgbClr val="585858"/>
                </a:solidFill>
                <a:latin typeface="Calibri"/>
                <a:cs typeface="Calibri"/>
              </a:rPr>
              <a:t>baja</a:t>
            </a:r>
            <a:r>
              <a:rPr sz="2400" dirty="0">
                <a:solidFill>
                  <a:srgbClr val="585858"/>
                </a:solidFill>
                <a:latin typeface="Calibri"/>
                <a:cs typeface="Calibri"/>
              </a:rPr>
              <a:t> </a:t>
            </a:r>
            <a:r>
              <a:rPr sz="2400" spc="-5" dirty="0">
                <a:solidFill>
                  <a:srgbClr val="585858"/>
                </a:solidFill>
                <a:latin typeface="Calibri"/>
                <a:cs typeface="Calibri"/>
              </a:rPr>
              <a:t>presión)</a:t>
            </a:r>
            <a:endParaRPr sz="2400" dirty="0">
              <a:latin typeface="Calibri"/>
              <a:cs typeface="Calibri"/>
            </a:endParaRPr>
          </a:p>
          <a:p>
            <a:pPr marL="2207895" lvl="1" indent="-744220">
              <a:lnSpc>
                <a:spcPct val="100000"/>
              </a:lnSpc>
              <a:buAutoNum type="alphaLcParenR"/>
              <a:tabLst>
                <a:tab pos="2207895" algn="l"/>
                <a:tab pos="2208530" algn="l"/>
              </a:tabLst>
            </a:pPr>
            <a:r>
              <a:rPr sz="3600" b="1" spc="-5" dirty="0">
                <a:solidFill>
                  <a:srgbClr val="585858"/>
                </a:solidFill>
                <a:latin typeface="Calibri"/>
                <a:cs typeface="Calibri"/>
              </a:rPr>
              <a:t>Hídrica: </a:t>
            </a:r>
            <a:r>
              <a:rPr sz="2400" dirty="0">
                <a:solidFill>
                  <a:srgbClr val="585858"/>
                </a:solidFill>
                <a:latin typeface="Calibri"/>
                <a:cs typeface="Calibri"/>
              </a:rPr>
              <a:t>(riego inteligente, </a:t>
            </a:r>
            <a:r>
              <a:rPr sz="2400" dirty="0" err="1">
                <a:solidFill>
                  <a:srgbClr val="585858"/>
                </a:solidFill>
                <a:latin typeface="Calibri"/>
                <a:cs typeface="Calibri"/>
              </a:rPr>
              <a:t>uniformidad</a:t>
            </a:r>
            <a:r>
              <a:rPr sz="2400" dirty="0">
                <a:solidFill>
                  <a:srgbClr val="585858"/>
                </a:solidFill>
                <a:latin typeface="Calibri"/>
                <a:cs typeface="Calibri"/>
              </a:rPr>
              <a:t>)</a:t>
            </a:r>
          </a:p>
          <a:p>
            <a:pPr marL="1522095" indent="-515620">
              <a:lnSpc>
                <a:spcPct val="100000"/>
              </a:lnSpc>
              <a:spcBef>
                <a:spcPts val="1490"/>
              </a:spcBef>
              <a:buAutoNum type="arabicPeriod"/>
              <a:tabLst>
                <a:tab pos="1522095" algn="l"/>
                <a:tab pos="1522730" algn="l"/>
              </a:tabLst>
            </a:pPr>
            <a:r>
              <a:rPr sz="3600" dirty="0">
                <a:solidFill>
                  <a:srgbClr val="585858"/>
                </a:solidFill>
                <a:latin typeface="Calibri"/>
                <a:cs typeface="Calibri"/>
              </a:rPr>
              <a:t>Riego</a:t>
            </a:r>
            <a:r>
              <a:rPr sz="3600" spc="-50" dirty="0">
                <a:solidFill>
                  <a:srgbClr val="585858"/>
                </a:solidFill>
                <a:latin typeface="Calibri"/>
                <a:cs typeface="Calibri"/>
              </a:rPr>
              <a:t> </a:t>
            </a:r>
            <a:r>
              <a:rPr sz="3600" spc="-5" dirty="0">
                <a:solidFill>
                  <a:srgbClr val="585858"/>
                </a:solidFill>
                <a:latin typeface="Calibri"/>
                <a:cs typeface="Calibri"/>
              </a:rPr>
              <a:t>solar</a:t>
            </a:r>
            <a:endParaRPr sz="3600" dirty="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800100" y="838200"/>
            <a:ext cx="10591800" cy="1877581"/>
          </a:xfrm>
          <a:prstGeom prst="rect">
            <a:avLst/>
          </a:prstGeom>
        </p:spPr>
        <p:txBody>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673B15"/>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673B15"/>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s-ES" sz="1000" b="1" dirty="0"/>
          </a:p>
          <a:p>
            <a:pPr marL="0" indent="0">
              <a:buNone/>
            </a:pPr>
            <a:r>
              <a:rPr lang="es-ES" sz="3600" dirty="0">
                <a:solidFill>
                  <a:srgbClr val="48452A"/>
                </a:solidFill>
                <a:latin typeface="Trebuchet MS"/>
                <a:ea typeface="+mj-ea"/>
                <a:cs typeface="+mn-cs"/>
              </a:rPr>
              <a:t>2. Reducir las pérdidas de agua</a:t>
            </a:r>
          </a:p>
          <a:p>
            <a:endParaRPr lang="es-ES_tradnl" altLang="es-ES" sz="3600" dirty="0">
              <a:solidFill>
                <a:schemeClr val="accent2"/>
              </a:solidFill>
              <a:latin typeface="Arial" charset="0"/>
            </a:endParaRPr>
          </a:p>
        </p:txBody>
      </p:sp>
      <p:pic>
        <p:nvPicPr>
          <p:cNvPr id="2" name="Picture 8" descr="Resultado de imagen de enviroscan">
            <a:extLst>
              <a:ext uri="{FF2B5EF4-FFF2-40B4-BE49-F238E27FC236}">
                <a16:creationId xmlns:a16="http://schemas.microsoft.com/office/drawing/2014/main" id="{CD47D889-9B46-E062-AAE1-684AA124E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091179"/>
            <a:ext cx="4194357" cy="410208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7D05C666-C8A7-9F21-DCAB-402AD3381481}"/>
              </a:ext>
            </a:extLst>
          </p:cNvPr>
          <p:cNvPicPr>
            <a:picLocks noChangeAspect="1"/>
          </p:cNvPicPr>
          <p:nvPr/>
        </p:nvPicPr>
        <p:blipFill>
          <a:blip r:embed="rId3"/>
          <a:stretch>
            <a:fillRect/>
          </a:stretch>
        </p:blipFill>
        <p:spPr>
          <a:xfrm>
            <a:off x="7086600" y="3200400"/>
            <a:ext cx="2328874" cy="2914141"/>
          </a:xfrm>
          <a:prstGeom prst="rect">
            <a:avLst/>
          </a:prstGeom>
        </p:spPr>
      </p:pic>
    </p:spTree>
    <p:extLst>
      <p:ext uri="{BB962C8B-B14F-4D97-AF65-F5344CB8AC3E}">
        <p14:creationId xmlns:p14="http://schemas.microsoft.com/office/powerpoint/2010/main" val="1541726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74">
            <a:extLst>
              <a:ext uri="{FF2B5EF4-FFF2-40B4-BE49-F238E27FC236}">
                <a16:creationId xmlns:a16="http://schemas.microsoft.com/office/drawing/2014/main" id="{A8687D60-6855-25BB-1E3E-66493C19650F}"/>
              </a:ext>
            </a:extLst>
          </p:cNvPr>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l="8003" r="6456" b="9064"/>
          <a:stretch>
            <a:fillRect/>
          </a:stretch>
        </p:blipFill>
        <p:spPr bwMode="auto">
          <a:xfrm>
            <a:off x="5486400" y="2209800"/>
            <a:ext cx="5657193" cy="4107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6F06342B-E318-454D-D0C4-8E70D61F45A2}"/>
              </a:ext>
            </a:extLst>
          </p:cNvPr>
          <p:cNvSpPr txBox="1">
            <a:spLocks noChangeArrowheads="1"/>
          </p:cNvSpPr>
          <p:nvPr/>
        </p:nvSpPr>
        <p:spPr>
          <a:xfrm>
            <a:off x="800100" y="838200"/>
            <a:ext cx="10591800" cy="1877581"/>
          </a:xfrm>
          <a:prstGeom prst="rect">
            <a:avLst/>
          </a:prstGeom>
        </p:spPr>
        <p:txBody>
          <a:bodyPr/>
          <a:lst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rgbClr val="673B15"/>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rgbClr val="673B15"/>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rgbClr val="673B15"/>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s-ES" sz="1000" b="1" dirty="0"/>
          </a:p>
          <a:p>
            <a:pPr marL="0" indent="0">
              <a:buNone/>
            </a:pPr>
            <a:r>
              <a:rPr lang="es-ES" sz="3600" dirty="0">
                <a:solidFill>
                  <a:srgbClr val="48452A"/>
                </a:solidFill>
                <a:latin typeface="Trebuchet MS"/>
                <a:ea typeface="+mj-ea"/>
                <a:cs typeface="+mn-cs"/>
              </a:rPr>
              <a:t>3. Uniformidad de la aplicación</a:t>
            </a:r>
          </a:p>
          <a:p>
            <a:endParaRPr lang="es-ES_tradnl" altLang="es-ES" sz="3600" dirty="0">
              <a:solidFill>
                <a:schemeClr val="accent2"/>
              </a:solidFill>
              <a:latin typeface="Arial" charset="0"/>
            </a:endParaRPr>
          </a:p>
        </p:txBody>
      </p:sp>
    </p:spTree>
    <p:extLst>
      <p:ext uri="{BB962C8B-B14F-4D97-AF65-F5344CB8AC3E}">
        <p14:creationId xmlns:p14="http://schemas.microsoft.com/office/powerpoint/2010/main" val="3265321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154074" y="862330"/>
            <a:ext cx="6569709" cy="82359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hídrica.</a:t>
            </a:r>
            <a:r>
              <a:rPr sz="3200" spc="5" dirty="0">
                <a:solidFill>
                  <a:srgbClr val="48452A"/>
                </a:solidFill>
                <a:latin typeface="Trebuchet MS"/>
                <a:cs typeface="Trebuchet MS"/>
              </a:rPr>
              <a:t> </a:t>
            </a:r>
            <a:r>
              <a:rPr sz="3200" spc="-5" dirty="0">
                <a:solidFill>
                  <a:srgbClr val="48452A"/>
                </a:solidFill>
                <a:latin typeface="Trebuchet MS"/>
                <a:cs typeface="Trebuchet MS"/>
              </a:rPr>
              <a:t>Riego</a:t>
            </a:r>
            <a:r>
              <a:rPr sz="3200" spc="-10" dirty="0">
                <a:solidFill>
                  <a:srgbClr val="48452A"/>
                </a:solidFill>
                <a:latin typeface="Trebuchet MS"/>
                <a:cs typeface="Trebuchet MS"/>
              </a:rPr>
              <a:t> </a:t>
            </a:r>
            <a:r>
              <a:rPr sz="3200" dirty="0">
                <a:solidFill>
                  <a:srgbClr val="48452A"/>
                </a:solidFill>
                <a:latin typeface="Trebuchet MS"/>
                <a:cs typeface="Trebuchet MS"/>
              </a:rPr>
              <a:t>inteligente</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A</a:t>
            </a:r>
            <a:r>
              <a:rPr sz="2000" spc="-5" dirty="0" err="1">
                <a:latin typeface="Trebuchet MS"/>
                <a:cs typeface="Trebuchet MS"/>
              </a:rPr>
              <a:t>utomatización</a:t>
            </a:r>
            <a:r>
              <a:rPr sz="2000" spc="-55" dirty="0">
                <a:latin typeface="Trebuchet MS"/>
                <a:cs typeface="Trebuchet MS"/>
              </a:rPr>
              <a:t> </a:t>
            </a:r>
            <a:r>
              <a:rPr sz="2000" dirty="0">
                <a:latin typeface="Trebuchet MS"/>
                <a:cs typeface="Trebuchet MS"/>
              </a:rPr>
              <a:t>y</a:t>
            </a:r>
            <a:r>
              <a:rPr sz="2000" spc="-15" dirty="0">
                <a:latin typeface="Trebuchet MS"/>
                <a:cs typeface="Trebuchet MS"/>
              </a:rPr>
              <a:t> </a:t>
            </a:r>
            <a:r>
              <a:rPr sz="2000" spc="-5" dirty="0">
                <a:latin typeface="Trebuchet MS"/>
                <a:cs typeface="Trebuchet MS"/>
              </a:rPr>
              <a:t>telecontrol</a:t>
            </a:r>
            <a:r>
              <a:rPr lang="es-ES" sz="2000" spc="-5" dirty="0">
                <a:latin typeface="Trebuchet MS"/>
                <a:cs typeface="Trebuchet MS"/>
              </a:rPr>
              <a:t>. Histórico de riegos</a:t>
            </a:r>
            <a:endParaRPr sz="2000" dirty="0">
              <a:latin typeface="Trebuchet MS"/>
              <a:cs typeface="Trebuchet MS"/>
            </a:endParaRPr>
          </a:p>
        </p:txBody>
      </p:sp>
      <p:grpSp>
        <p:nvGrpSpPr>
          <p:cNvPr id="5" name="object 5"/>
          <p:cNvGrpSpPr/>
          <p:nvPr/>
        </p:nvGrpSpPr>
        <p:grpSpPr>
          <a:xfrm>
            <a:off x="4205196" y="2387617"/>
            <a:ext cx="3518587" cy="3799064"/>
            <a:chOff x="7399019" y="1638300"/>
            <a:chExt cx="3810000" cy="4658995"/>
          </a:xfrm>
        </p:grpSpPr>
        <p:pic>
          <p:nvPicPr>
            <p:cNvPr id="6" name="object 6"/>
            <p:cNvPicPr/>
            <p:nvPr/>
          </p:nvPicPr>
          <p:blipFill>
            <a:blip r:embed="rId2" cstate="print"/>
            <a:stretch>
              <a:fillRect/>
            </a:stretch>
          </p:blipFill>
          <p:spPr>
            <a:xfrm>
              <a:off x="7399019" y="1638300"/>
              <a:ext cx="3810000" cy="2439923"/>
            </a:xfrm>
            <a:prstGeom prst="rect">
              <a:avLst/>
            </a:prstGeom>
          </p:spPr>
        </p:pic>
        <p:pic>
          <p:nvPicPr>
            <p:cNvPr id="7" name="object 7"/>
            <p:cNvPicPr/>
            <p:nvPr/>
          </p:nvPicPr>
          <p:blipFill>
            <a:blip r:embed="rId3" cstate="print"/>
            <a:stretch>
              <a:fillRect/>
            </a:stretch>
          </p:blipFill>
          <p:spPr>
            <a:xfrm>
              <a:off x="7917179" y="1929384"/>
              <a:ext cx="2895600" cy="1766316"/>
            </a:xfrm>
            <a:prstGeom prst="rect">
              <a:avLst/>
            </a:prstGeom>
          </p:spPr>
        </p:pic>
        <p:pic>
          <p:nvPicPr>
            <p:cNvPr id="8" name="object 8"/>
            <p:cNvPicPr/>
            <p:nvPr/>
          </p:nvPicPr>
          <p:blipFill>
            <a:blip r:embed="rId2" cstate="print"/>
            <a:stretch>
              <a:fillRect/>
            </a:stretch>
          </p:blipFill>
          <p:spPr>
            <a:xfrm>
              <a:off x="7399019" y="3858767"/>
              <a:ext cx="3810000" cy="2438400"/>
            </a:xfrm>
            <a:prstGeom prst="rect">
              <a:avLst/>
            </a:prstGeom>
          </p:spPr>
        </p:pic>
        <p:pic>
          <p:nvPicPr>
            <p:cNvPr id="9" name="object 9"/>
            <p:cNvPicPr/>
            <p:nvPr/>
          </p:nvPicPr>
          <p:blipFill>
            <a:blip r:embed="rId4" cstate="print"/>
            <a:stretch>
              <a:fillRect/>
            </a:stretch>
          </p:blipFill>
          <p:spPr>
            <a:xfrm>
              <a:off x="7917179" y="4174235"/>
              <a:ext cx="2886455" cy="1731264"/>
            </a:xfrm>
            <a:prstGeom prst="rect">
              <a:avLst/>
            </a:prstGeom>
          </p:spPr>
        </p:pic>
      </p:gr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52</a:t>
            </a:fld>
            <a:endParaRPr b="0" dirty="0">
              <a:solidFill>
                <a:srgbClr val="888888"/>
              </a:solidFill>
              <a:latin typeface="Calibri"/>
              <a:cs typeface="Calibri"/>
            </a:endParaRPr>
          </a:p>
        </p:txBody>
      </p:sp>
      <p:grpSp>
        <p:nvGrpSpPr>
          <p:cNvPr id="11" name="Grupo 10">
            <a:extLst>
              <a:ext uri="{FF2B5EF4-FFF2-40B4-BE49-F238E27FC236}">
                <a16:creationId xmlns:a16="http://schemas.microsoft.com/office/drawing/2014/main" id="{66DA74DB-0027-4374-E8E6-3BD4EDC73A3D}"/>
              </a:ext>
            </a:extLst>
          </p:cNvPr>
          <p:cNvGrpSpPr/>
          <p:nvPr/>
        </p:nvGrpSpPr>
        <p:grpSpPr>
          <a:xfrm>
            <a:off x="783702" y="4212623"/>
            <a:ext cx="3254898" cy="1974058"/>
            <a:chOff x="0" y="0"/>
            <a:chExt cx="3810000" cy="2439373"/>
          </a:xfrm>
        </p:grpSpPr>
        <p:sp>
          <p:nvSpPr>
            <p:cNvPr id="12" name="object 8">
              <a:extLst>
                <a:ext uri="{FF2B5EF4-FFF2-40B4-BE49-F238E27FC236}">
                  <a16:creationId xmlns:a16="http://schemas.microsoft.com/office/drawing/2014/main" id="{C9F3FBF7-E71E-4E53-9507-06A86448F2AB}"/>
                </a:ext>
              </a:extLst>
            </p:cNvPr>
            <p:cNvSpPr/>
            <p:nvPr/>
          </p:nvSpPr>
          <p:spPr>
            <a:xfrm rot="5400000">
              <a:off x="685313" y="-685313"/>
              <a:ext cx="2439373" cy="3810000"/>
            </a:xfrm>
            <a:prstGeom prst="rect">
              <a:avLst/>
            </a:prstGeom>
            <a:blipFill>
              <a:blip r:embed="rId5" cstate="print"/>
              <a:stretch>
                <a:fillRect/>
              </a:stretch>
            </a:blipFill>
          </p:spPr>
          <p:txBody>
            <a:bodyPr wrap="square" lIns="0" tIns="0" rIns="0" bIns="0" rtlCol="0"/>
            <a:lstStyle/>
            <a:p>
              <a:endParaRPr lang="es-ES"/>
            </a:p>
          </p:txBody>
        </p:sp>
        <p:pic>
          <p:nvPicPr>
            <p:cNvPr id="13" name="image8.jpeg" descr="Interfaz de usuario gráfica&#10;&#10;Descripción generada automáticamente">
              <a:extLst>
                <a:ext uri="{FF2B5EF4-FFF2-40B4-BE49-F238E27FC236}">
                  <a16:creationId xmlns:a16="http://schemas.microsoft.com/office/drawing/2014/main" id="{311DA9DE-407B-0F4C-2B5C-D87CEC6B3C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28" y="337944"/>
              <a:ext cx="3014980" cy="1675130"/>
            </a:xfrm>
            <a:prstGeom prst="rect">
              <a:avLst/>
            </a:prstGeom>
          </p:spPr>
        </p:pic>
      </p:grpSp>
      <p:grpSp>
        <p:nvGrpSpPr>
          <p:cNvPr id="14" name="Grupo 13">
            <a:extLst>
              <a:ext uri="{FF2B5EF4-FFF2-40B4-BE49-F238E27FC236}">
                <a16:creationId xmlns:a16="http://schemas.microsoft.com/office/drawing/2014/main" id="{6583D05A-B86B-0441-5848-B39EC3681779}"/>
              </a:ext>
            </a:extLst>
          </p:cNvPr>
          <p:cNvGrpSpPr/>
          <p:nvPr/>
        </p:nvGrpSpPr>
        <p:grpSpPr>
          <a:xfrm>
            <a:off x="7892688" y="2387617"/>
            <a:ext cx="3613512" cy="3794035"/>
            <a:chOff x="0" y="0"/>
            <a:chExt cx="3810000" cy="4658805"/>
          </a:xfrm>
        </p:grpSpPr>
        <p:grpSp>
          <p:nvGrpSpPr>
            <p:cNvPr id="15" name="Grupo 14">
              <a:extLst>
                <a:ext uri="{FF2B5EF4-FFF2-40B4-BE49-F238E27FC236}">
                  <a16:creationId xmlns:a16="http://schemas.microsoft.com/office/drawing/2014/main" id="{41783B26-6F41-EB36-1FA9-B2F13795111F}"/>
                </a:ext>
              </a:extLst>
            </p:cNvPr>
            <p:cNvGrpSpPr/>
            <p:nvPr/>
          </p:nvGrpSpPr>
          <p:grpSpPr>
            <a:xfrm>
              <a:off x="0" y="0"/>
              <a:ext cx="3810000" cy="4658805"/>
              <a:chOff x="0" y="0"/>
              <a:chExt cx="3810000" cy="4658805"/>
            </a:xfrm>
          </p:grpSpPr>
          <p:sp>
            <p:nvSpPr>
              <p:cNvPr id="18" name="object 8">
                <a:extLst>
                  <a:ext uri="{FF2B5EF4-FFF2-40B4-BE49-F238E27FC236}">
                    <a16:creationId xmlns:a16="http://schemas.microsoft.com/office/drawing/2014/main" id="{4F49CA92-5686-561D-0900-424FD7D1C8D7}"/>
                  </a:ext>
                </a:extLst>
              </p:cNvPr>
              <p:cNvSpPr/>
              <p:nvPr/>
            </p:nvSpPr>
            <p:spPr>
              <a:xfrm rot="5400000">
                <a:off x="685313" y="-685313"/>
                <a:ext cx="2439373" cy="3810000"/>
              </a:xfrm>
              <a:prstGeom prst="rect">
                <a:avLst/>
              </a:prstGeom>
              <a:blipFill>
                <a:blip r:embed="rId5" cstate="print"/>
                <a:stretch>
                  <a:fillRect/>
                </a:stretch>
              </a:blipFill>
            </p:spPr>
            <p:txBody>
              <a:bodyPr wrap="square" lIns="0" tIns="0" rIns="0" bIns="0" rtlCol="0"/>
              <a:lstStyle/>
              <a:p>
                <a:endParaRPr lang="es-ES" dirty="0"/>
              </a:p>
            </p:txBody>
          </p:sp>
          <p:sp>
            <p:nvSpPr>
              <p:cNvPr id="19" name="object 8">
                <a:extLst>
                  <a:ext uri="{FF2B5EF4-FFF2-40B4-BE49-F238E27FC236}">
                    <a16:creationId xmlns:a16="http://schemas.microsoft.com/office/drawing/2014/main" id="{C233E5CC-7F70-03BF-E9C8-0E47BD3005E7}"/>
                  </a:ext>
                </a:extLst>
              </p:cNvPr>
              <p:cNvSpPr/>
              <p:nvPr/>
            </p:nvSpPr>
            <p:spPr>
              <a:xfrm rot="5400000">
                <a:off x="685313" y="1534119"/>
                <a:ext cx="2439373" cy="3810000"/>
              </a:xfrm>
              <a:prstGeom prst="rect">
                <a:avLst/>
              </a:prstGeom>
              <a:blipFill>
                <a:blip r:embed="rId5" cstate="print"/>
                <a:stretch>
                  <a:fillRect/>
                </a:stretch>
              </a:blipFill>
            </p:spPr>
            <p:txBody>
              <a:bodyPr wrap="square" lIns="0" tIns="0" rIns="0" bIns="0" rtlCol="0"/>
              <a:lstStyle/>
              <a:p>
                <a:endParaRPr lang="es-ES"/>
              </a:p>
            </p:txBody>
          </p:sp>
          <p:pic>
            <p:nvPicPr>
              <p:cNvPr id="20" name="3 Imagen">
                <a:extLst>
                  <a:ext uri="{FF2B5EF4-FFF2-40B4-BE49-F238E27FC236}">
                    <a16:creationId xmlns:a16="http://schemas.microsoft.com/office/drawing/2014/main" id="{D9EE89F9-F684-C837-AB8C-BDAC3D4853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227" y="2535596"/>
                <a:ext cx="2886007" cy="1731604"/>
              </a:xfrm>
              <a:prstGeom prst="rect">
                <a:avLst/>
              </a:prstGeom>
            </p:spPr>
          </p:pic>
        </p:grpSp>
        <p:pic>
          <p:nvPicPr>
            <p:cNvPr id="16" name="Picture 4">
              <a:extLst>
                <a:ext uri="{FF2B5EF4-FFF2-40B4-BE49-F238E27FC236}">
                  <a16:creationId xmlns:a16="http://schemas.microsoft.com/office/drawing/2014/main" id="{9CBF40A9-B15D-38D3-9D9C-08F8324E26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146" y="280756"/>
              <a:ext cx="2874620" cy="1768257"/>
            </a:xfrm>
            <a:prstGeom prst="rect">
              <a:avLst/>
            </a:prstGeom>
            <a:noFill/>
            <a:extLst>
              <a:ext uri="{909E8E84-426E-40DD-AFC4-6F175D3DCCD1}">
                <a14:hiddenFill xmlns:a14="http://schemas.microsoft.com/office/drawing/2010/main">
                  <a:solidFill>
                    <a:srgbClr val="FFFFFF"/>
                  </a:solidFill>
                </a14:hiddenFill>
              </a:ext>
            </a:extLst>
          </p:spPr>
        </p:pic>
        <p:pic>
          <p:nvPicPr>
            <p:cNvPr id="17" name="3 Imagen">
              <a:extLst>
                <a:ext uri="{FF2B5EF4-FFF2-40B4-BE49-F238E27FC236}">
                  <a16:creationId xmlns:a16="http://schemas.microsoft.com/office/drawing/2014/main" id="{08A2A5E7-322A-2A07-7F06-FC6409028B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1146" y="2570573"/>
              <a:ext cx="2886007" cy="1745206"/>
            </a:xfrm>
            <a:prstGeom prst="rect">
              <a:avLst/>
            </a:prstGeom>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BD2C25-E808-61FB-EFDE-C6F49BB169F3}"/>
              </a:ext>
            </a:extLst>
          </p:cNvPr>
          <p:cNvSpPr>
            <a:spLocks noGrp="1"/>
          </p:cNvSpPr>
          <p:nvPr>
            <p:ph type="title"/>
          </p:nvPr>
        </p:nvSpPr>
        <p:spPr/>
        <p:txBody>
          <a:bodyPr/>
          <a:lstStyle/>
          <a:p>
            <a:r>
              <a:rPr lang="es-ES" sz="4800" dirty="0"/>
              <a:t>Esto también es eficiencia energética</a:t>
            </a:r>
          </a:p>
        </p:txBody>
      </p:sp>
      <p:pic>
        <p:nvPicPr>
          <p:cNvPr id="1026" name="Picture 2">
            <a:extLst>
              <a:ext uri="{FF2B5EF4-FFF2-40B4-BE49-F238E27FC236}">
                <a16:creationId xmlns:a16="http://schemas.microsoft.com/office/drawing/2014/main" id="{879DDD70-24FB-A812-C358-A394B1FBC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759" y="1613607"/>
            <a:ext cx="3838033" cy="478155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D4619DF4-D68C-74B3-6047-248F8D29EEE8}"/>
              </a:ext>
            </a:extLst>
          </p:cNvPr>
          <p:cNvSpPr txBox="1"/>
          <p:nvPr/>
        </p:nvSpPr>
        <p:spPr>
          <a:xfrm>
            <a:off x="5914534" y="1987453"/>
            <a:ext cx="6094428" cy="369332"/>
          </a:xfrm>
          <a:prstGeom prst="rect">
            <a:avLst/>
          </a:prstGeom>
          <a:noFill/>
        </p:spPr>
        <p:txBody>
          <a:bodyPr wrap="square">
            <a:spAutoFit/>
          </a:bodyPr>
          <a:lstStyle/>
          <a:p>
            <a:r>
              <a:rPr lang="es-ES" dirty="0"/>
              <a:t>https://youtu.be/kyNyWWbHfPY?t=192</a:t>
            </a:r>
          </a:p>
        </p:txBody>
      </p:sp>
      <p:sp>
        <p:nvSpPr>
          <p:cNvPr id="6" name="CuadroTexto 5">
            <a:extLst>
              <a:ext uri="{FF2B5EF4-FFF2-40B4-BE49-F238E27FC236}">
                <a16:creationId xmlns:a16="http://schemas.microsoft.com/office/drawing/2014/main" id="{C389EA2D-1461-DB1E-262A-E6890DD9FC9D}"/>
              </a:ext>
            </a:extLst>
          </p:cNvPr>
          <p:cNvSpPr txBox="1"/>
          <p:nvPr/>
        </p:nvSpPr>
        <p:spPr>
          <a:xfrm>
            <a:off x="5914534" y="2514600"/>
            <a:ext cx="6287678" cy="369332"/>
          </a:xfrm>
          <a:prstGeom prst="rect">
            <a:avLst/>
          </a:prstGeom>
          <a:noFill/>
        </p:spPr>
        <p:txBody>
          <a:bodyPr wrap="square">
            <a:spAutoFit/>
          </a:bodyPr>
          <a:lstStyle/>
          <a:p>
            <a:r>
              <a:rPr lang="es-ES" dirty="0">
                <a:hlinkClick r:id="rId3"/>
              </a:rPr>
              <a:t>(466) CULTIVADOR ESTANQUEADOR DE AGUA - YouTube</a:t>
            </a:r>
            <a:endParaRPr lang="es-ES" dirty="0"/>
          </a:p>
        </p:txBody>
      </p:sp>
    </p:spTree>
    <p:extLst>
      <p:ext uri="{BB962C8B-B14F-4D97-AF65-F5344CB8AC3E}">
        <p14:creationId xmlns:p14="http://schemas.microsoft.com/office/powerpoint/2010/main" val="16509369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1793" y="1219200"/>
            <a:ext cx="10439199" cy="4703852"/>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ventajas de la eficiencia energética</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lang="es-ES" sz="3600" spc="-5" dirty="0">
                <a:solidFill>
                  <a:srgbClr val="585858"/>
                </a:solidFill>
                <a:latin typeface="Calibri"/>
                <a:cs typeface="Calibri"/>
              </a:rPr>
              <a:t>Disminuye el coste energético.</a:t>
            </a:r>
          </a:p>
          <a:p>
            <a:pPr marL="1522095" indent="-515620">
              <a:buFontTx/>
              <a:buAutoNum type="arabicPeriod"/>
              <a:tabLst>
                <a:tab pos="1522095" algn="l"/>
                <a:tab pos="1522730" algn="l"/>
              </a:tabLst>
            </a:pPr>
            <a:r>
              <a:rPr lang="es-ES" sz="3600" spc="-5" dirty="0">
                <a:solidFill>
                  <a:srgbClr val="585858"/>
                </a:solidFill>
                <a:cs typeface="Calibri"/>
              </a:rPr>
              <a:t>Mejora el rendimiento del cultivo.</a:t>
            </a:r>
          </a:p>
          <a:p>
            <a:pPr marL="1522095" indent="-515620">
              <a:lnSpc>
                <a:spcPct val="100000"/>
              </a:lnSpc>
              <a:buAutoNum type="arabicPeriod"/>
              <a:tabLst>
                <a:tab pos="1522095" algn="l"/>
                <a:tab pos="1522730" algn="l"/>
              </a:tabLst>
            </a:pPr>
            <a:r>
              <a:rPr lang="es-ES" sz="3600" spc="-5" dirty="0">
                <a:solidFill>
                  <a:srgbClr val="585858"/>
                </a:solidFill>
                <a:latin typeface="Calibri"/>
                <a:cs typeface="Calibri"/>
              </a:rPr>
              <a:t>Ahorra agua.</a:t>
            </a:r>
          </a:p>
          <a:p>
            <a:pPr marL="1522095" indent="-515620">
              <a:lnSpc>
                <a:spcPct val="100000"/>
              </a:lnSpc>
              <a:buAutoNum type="arabicPeriod"/>
              <a:tabLst>
                <a:tab pos="1522095" algn="l"/>
                <a:tab pos="1522730" algn="l"/>
              </a:tabLst>
            </a:pPr>
            <a:r>
              <a:rPr lang="es-ES" sz="3600" spc="-5" dirty="0">
                <a:solidFill>
                  <a:srgbClr val="585858"/>
                </a:solidFill>
                <a:latin typeface="Calibri"/>
                <a:cs typeface="Calibri"/>
              </a:rPr>
              <a:t>Renovar equipos de bombeo y riego.</a:t>
            </a:r>
          </a:p>
          <a:p>
            <a:pPr marL="1522095" indent="-515620">
              <a:lnSpc>
                <a:spcPct val="100000"/>
              </a:lnSpc>
              <a:buAutoNum type="arabicPeriod"/>
              <a:tabLst>
                <a:tab pos="1522095" algn="l"/>
                <a:tab pos="1522730" algn="l"/>
              </a:tabLst>
            </a:pPr>
            <a:r>
              <a:rPr lang="es-ES" sz="3600" spc="-5" dirty="0">
                <a:solidFill>
                  <a:srgbClr val="585858"/>
                </a:solidFill>
                <a:latin typeface="Calibri"/>
                <a:cs typeface="Calibri"/>
              </a:rPr>
              <a:t>Automatiza la instalación.</a:t>
            </a:r>
          </a:p>
          <a:p>
            <a:pPr marL="1522095" indent="-515620">
              <a:lnSpc>
                <a:spcPct val="100000"/>
              </a:lnSpc>
              <a:buAutoNum type="arabicPeriod"/>
              <a:tabLst>
                <a:tab pos="1522095" algn="l"/>
                <a:tab pos="1522730" algn="l"/>
              </a:tabLst>
            </a:pPr>
            <a:r>
              <a:rPr lang="es-ES" sz="3600" spc="-5" dirty="0">
                <a:solidFill>
                  <a:srgbClr val="585858"/>
                </a:solidFill>
                <a:latin typeface="Calibri"/>
                <a:cs typeface="Calibri"/>
              </a:rPr>
              <a:t>Escasa inversión.</a:t>
            </a:r>
          </a:p>
          <a:p>
            <a:pPr marL="1522095" indent="-515620">
              <a:lnSpc>
                <a:spcPct val="100000"/>
              </a:lnSpc>
              <a:buAutoNum type="arabicPeriod"/>
              <a:tabLst>
                <a:tab pos="1522095" algn="l"/>
                <a:tab pos="1522730" algn="l"/>
              </a:tabLst>
            </a:pPr>
            <a:r>
              <a:rPr lang="es-ES" sz="3600" spc="-5" dirty="0">
                <a:solidFill>
                  <a:srgbClr val="585858"/>
                </a:solidFill>
                <a:latin typeface="Calibri"/>
                <a:cs typeface="Calibri"/>
              </a:rPr>
              <a:t>Ayudas públicas.</a:t>
            </a:r>
            <a:endParaRPr sz="3600" dirty="0">
              <a:latin typeface="Calibri"/>
              <a:cs typeface="Calibri"/>
            </a:endParaRPr>
          </a:p>
        </p:txBody>
      </p:sp>
    </p:spTree>
    <p:extLst>
      <p:ext uri="{BB962C8B-B14F-4D97-AF65-F5344CB8AC3E}">
        <p14:creationId xmlns:p14="http://schemas.microsoft.com/office/powerpoint/2010/main" val="41121040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1793" y="1219200"/>
            <a:ext cx="10439199" cy="3336811"/>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lang="es-ES" sz="3600" dirty="0">
                <a:solidFill>
                  <a:srgbClr val="585858"/>
                </a:solidFill>
                <a:latin typeface="Trebuchet MS"/>
                <a:cs typeface="Trebuchet MS"/>
              </a:rPr>
              <a:t>Errores habituales</a:t>
            </a:r>
            <a:endParaRPr sz="1600" dirty="0">
              <a:latin typeface="Trebuchet MS"/>
              <a:cs typeface="Trebuchet MS"/>
            </a:endParaRPr>
          </a:p>
          <a:p>
            <a:pPr marL="1522095" indent="-515620">
              <a:lnSpc>
                <a:spcPct val="100000"/>
              </a:lnSpc>
              <a:buAutoNum type="arabicPeriod"/>
              <a:tabLst>
                <a:tab pos="1522095" algn="l"/>
                <a:tab pos="1522730" algn="l"/>
              </a:tabLst>
            </a:pPr>
            <a:r>
              <a:rPr lang="es-ES" sz="3600" spc="-5" dirty="0">
                <a:solidFill>
                  <a:srgbClr val="585858"/>
                </a:solidFill>
                <a:latin typeface="Calibri"/>
                <a:cs typeface="Calibri"/>
              </a:rPr>
              <a:t>Para que cambiar la bomba si funciona.</a:t>
            </a:r>
          </a:p>
          <a:p>
            <a:pPr marL="1522095" indent="-515620">
              <a:buFontTx/>
              <a:buAutoNum type="arabicPeriod"/>
              <a:tabLst>
                <a:tab pos="1522095" algn="l"/>
                <a:tab pos="1522730" algn="l"/>
              </a:tabLst>
            </a:pPr>
            <a:r>
              <a:rPr lang="es-ES" sz="3600" spc="-5" dirty="0">
                <a:solidFill>
                  <a:srgbClr val="585858"/>
                </a:solidFill>
                <a:cs typeface="Calibri"/>
              </a:rPr>
              <a:t>Con presiones bajas no se puede regar bien</a:t>
            </a:r>
          </a:p>
          <a:p>
            <a:pPr marL="1522095" indent="-515620">
              <a:buFontTx/>
              <a:buAutoNum type="arabicPeriod"/>
              <a:tabLst>
                <a:tab pos="1522095" algn="l"/>
                <a:tab pos="1522730" algn="l"/>
              </a:tabLst>
            </a:pPr>
            <a:r>
              <a:rPr lang="es-ES" sz="3600" spc="-5" dirty="0">
                <a:solidFill>
                  <a:srgbClr val="585858"/>
                </a:solidFill>
                <a:cs typeface="Calibri"/>
              </a:rPr>
              <a:t>Tener baja presión y regar con alta presión.</a:t>
            </a:r>
          </a:p>
          <a:p>
            <a:pPr marL="1522095" indent="-515620">
              <a:buFontTx/>
              <a:buAutoNum type="arabicPeriod"/>
              <a:tabLst>
                <a:tab pos="1522095" algn="l"/>
                <a:tab pos="1522730" algn="l"/>
              </a:tabLst>
            </a:pPr>
            <a:r>
              <a:rPr lang="es-ES" sz="3600" spc="-5" dirty="0">
                <a:solidFill>
                  <a:srgbClr val="585858"/>
                </a:solidFill>
                <a:cs typeface="Calibri"/>
              </a:rPr>
              <a:t>Cuanto mas se riegue mejor producción.</a:t>
            </a:r>
          </a:p>
          <a:p>
            <a:pPr marL="1522095" indent="-515620">
              <a:lnSpc>
                <a:spcPct val="100000"/>
              </a:lnSpc>
              <a:buAutoNum type="arabicPeriod"/>
              <a:tabLst>
                <a:tab pos="1522095" algn="l"/>
                <a:tab pos="1522730" algn="l"/>
              </a:tabLst>
            </a:pPr>
            <a:endParaRPr sz="3600" dirty="0">
              <a:latin typeface="Calibri"/>
              <a:cs typeface="Calibri"/>
            </a:endParaRPr>
          </a:p>
        </p:txBody>
      </p:sp>
    </p:spTree>
    <p:extLst>
      <p:ext uri="{BB962C8B-B14F-4D97-AF65-F5344CB8AC3E}">
        <p14:creationId xmlns:p14="http://schemas.microsoft.com/office/powerpoint/2010/main" val="11892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6931" y="1219200"/>
            <a:ext cx="10971526" cy="567463"/>
          </a:xfrm>
          <a:prstGeom prst="rect">
            <a:avLst/>
          </a:prstGeom>
        </p:spPr>
        <p:txBody>
          <a:bodyPr vert="horz" wrap="square" lIns="0" tIns="13335" rIns="0" bIns="0" rtlCol="0">
            <a:spAutoFit/>
          </a:bodyPr>
          <a:lstStyle/>
          <a:p>
            <a:pPr marL="12700">
              <a:lnSpc>
                <a:spcPct val="100000"/>
              </a:lnSpc>
              <a:spcBef>
                <a:spcPts val="105"/>
              </a:spcBef>
            </a:pPr>
            <a:r>
              <a:rPr sz="3600" kern="1200" dirty="0">
                <a:solidFill>
                  <a:srgbClr val="48452A"/>
                </a:solidFill>
                <a:latin typeface="Trebuchet MS"/>
                <a:cs typeface="+mn-cs"/>
              </a:rPr>
              <a:t>Beneficios de </a:t>
            </a:r>
            <a:r>
              <a:rPr lang="es-ES" sz="3600" kern="1200" dirty="0">
                <a:solidFill>
                  <a:srgbClr val="48452A"/>
                </a:solidFill>
                <a:latin typeface="Trebuchet MS"/>
                <a:cs typeface="+mn-cs"/>
              </a:rPr>
              <a:t>cada actuación</a:t>
            </a:r>
            <a:endParaRPr sz="3600" kern="1200" dirty="0">
              <a:solidFill>
                <a:srgbClr val="48452A"/>
              </a:solidFill>
              <a:latin typeface="Trebuchet MS"/>
              <a:cs typeface="+mn-cs"/>
            </a:endParaRPr>
          </a:p>
        </p:txBody>
      </p:sp>
      <p:graphicFrame>
        <p:nvGraphicFramePr>
          <p:cNvPr id="6" name="object 4">
            <a:extLst>
              <a:ext uri="{FF2B5EF4-FFF2-40B4-BE49-F238E27FC236}">
                <a16:creationId xmlns:a16="http://schemas.microsoft.com/office/drawing/2014/main" id="{14194F61-82CD-4788-7256-655ABAA356FE}"/>
              </a:ext>
            </a:extLst>
          </p:cNvPr>
          <p:cNvGraphicFramePr>
            <a:graphicFrameLocks noGrp="1"/>
          </p:cNvGraphicFramePr>
          <p:nvPr>
            <p:extLst>
              <p:ext uri="{D42A27DB-BD31-4B8C-83A1-F6EECF244321}">
                <p14:modId xmlns:p14="http://schemas.microsoft.com/office/powerpoint/2010/main" val="3528321792"/>
              </p:ext>
            </p:extLst>
          </p:nvPr>
        </p:nvGraphicFramePr>
        <p:xfrm>
          <a:off x="533858" y="5071338"/>
          <a:ext cx="10971527" cy="417449"/>
        </p:xfrm>
        <a:graphic>
          <a:graphicData uri="http://schemas.openxmlformats.org/drawingml/2006/table">
            <a:tbl>
              <a:tblPr firstRow="1" bandRow="1">
                <a:tableStyleId>{2D5ABB26-0587-4C30-8999-92F81FD0307C}</a:tableStyleId>
              </a:tblPr>
              <a:tblGrid>
                <a:gridCol w="3314700">
                  <a:extLst>
                    <a:ext uri="{9D8B030D-6E8A-4147-A177-3AD203B41FA5}">
                      <a16:colId xmlns:a16="http://schemas.microsoft.com/office/drawing/2014/main" val="20000"/>
                    </a:ext>
                  </a:extLst>
                </a:gridCol>
                <a:gridCol w="2033270">
                  <a:extLst>
                    <a:ext uri="{9D8B030D-6E8A-4147-A177-3AD203B41FA5}">
                      <a16:colId xmlns:a16="http://schemas.microsoft.com/office/drawing/2014/main" val="20001"/>
                    </a:ext>
                  </a:extLst>
                </a:gridCol>
                <a:gridCol w="1932939">
                  <a:extLst>
                    <a:ext uri="{9D8B030D-6E8A-4147-A177-3AD203B41FA5}">
                      <a16:colId xmlns:a16="http://schemas.microsoft.com/office/drawing/2014/main" val="20002"/>
                    </a:ext>
                  </a:extLst>
                </a:gridCol>
                <a:gridCol w="1779904">
                  <a:extLst>
                    <a:ext uri="{9D8B030D-6E8A-4147-A177-3AD203B41FA5}">
                      <a16:colId xmlns:a16="http://schemas.microsoft.com/office/drawing/2014/main" val="20003"/>
                    </a:ext>
                  </a:extLst>
                </a:gridCol>
                <a:gridCol w="1910714">
                  <a:extLst>
                    <a:ext uri="{9D8B030D-6E8A-4147-A177-3AD203B41FA5}">
                      <a16:colId xmlns:a16="http://schemas.microsoft.com/office/drawing/2014/main" val="20004"/>
                    </a:ext>
                  </a:extLst>
                </a:gridCol>
              </a:tblGrid>
              <a:tr h="417449">
                <a:tc>
                  <a:txBody>
                    <a:bodyPr/>
                    <a:lstStyle/>
                    <a:p>
                      <a:pPr marL="63500" algn="r">
                        <a:lnSpc>
                          <a:spcPct val="100000"/>
                        </a:lnSpc>
                        <a:spcBef>
                          <a:spcPts val="765"/>
                        </a:spcBef>
                      </a:pPr>
                      <a:r>
                        <a:rPr lang="es-ES" sz="2000" b="1" spc="-5" dirty="0">
                          <a:latin typeface="Calibri"/>
                          <a:cs typeface="Calibri"/>
                        </a:rPr>
                        <a:t>Total</a:t>
                      </a:r>
                      <a:endParaRPr sz="2000" b="1" dirty="0">
                        <a:latin typeface="Calibri"/>
                        <a:cs typeface="Calibri"/>
                      </a:endParaRPr>
                    </a:p>
                  </a:txBody>
                  <a:tcPr marL="0" marR="0" marT="9715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FFFF00"/>
                    </a:solidFill>
                  </a:tcPr>
                </a:tc>
                <a:tc>
                  <a:txBody>
                    <a:bodyPr/>
                    <a:lstStyle/>
                    <a:p>
                      <a:pPr marL="64135" algn="ctr">
                        <a:lnSpc>
                          <a:spcPct val="100000"/>
                        </a:lnSpc>
                        <a:spcBef>
                          <a:spcPts val="765"/>
                        </a:spcBef>
                      </a:pPr>
                      <a:r>
                        <a:rPr lang="es-ES" sz="2000" b="1" dirty="0">
                          <a:latin typeface="Calibri"/>
                          <a:cs typeface="Calibri"/>
                        </a:rPr>
                        <a:t>978 €</a:t>
                      </a:r>
                      <a:endParaRPr sz="2000" b="1" dirty="0">
                        <a:latin typeface="Calibri"/>
                        <a:cs typeface="Calibri"/>
                      </a:endParaRPr>
                    </a:p>
                  </a:txBody>
                  <a:tcPr marL="0" marR="0" marT="9715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FFFF00"/>
                    </a:solidFill>
                  </a:tcPr>
                </a:tc>
                <a:tc>
                  <a:txBody>
                    <a:bodyPr/>
                    <a:lstStyle/>
                    <a:p>
                      <a:pPr algn="ctr">
                        <a:lnSpc>
                          <a:spcPct val="100000"/>
                        </a:lnSpc>
                        <a:spcBef>
                          <a:spcPts val="765"/>
                        </a:spcBef>
                      </a:pPr>
                      <a:r>
                        <a:rPr lang="es-ES" sz="2000" b="1" dirty="0">
                          <a:latin typeface="Calibri"/>
                          <a:cs typeface="Calibri"/>
                        </a:rPr>
                        <a:t>90 %</a:t>
                      </a:r>
                      <a:endParaRPr sz="2000" b="1" dirty="0">
                        <a:latin typeface="Calibri"/>
                        <a:cs typeface="Calibri"/>
                      </a:endParaRPr>
                    </a:p>
                  </a:txBody>
                  <a:tcPr marL="0" marR="0" marT="9715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FFFF00"/>
                    </a:solidFill>
                  </a:tcPr>
                </a:tc>
                <a:tc>
                  <a:txBody>
                    <a:bodyPr/>
                    <a:lstStyle/>
                    <a:p>
                      <a:pPr marL="59055" algn="ctr">
                        <a:lnSpc>
                          <a:spcPct val="100000"/>
                        </a:lnSpc>
                        <a:spcBef>
                          <a:spcPts val="765"/>
                        </a:spcBef>
                      </a:pPr>
                      <a:r>
                        <a:rPr lang="es-ES" sz="2000" b="1" dirty="0">
                          <a:latin typeface="Calibri"/>
                          <a:cs typeface="Calibri"/>
                        </a:rPr>
                        <a:t>6 %</a:t>
                      </a:r>
                      <a:endParaRPr sz="2000" b="1" dirty="0">
                        <a:latin typeface="Calibri"/>
                        <a:cs typeface="Calibri"/>
                      </a:endParaRPr>
                    </a:p>
                  </a:txBody>
                  <a:tcPr marL="0" marR="0" marT="9715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FFFF00"/>
                    </a:solidFill>
                  </a:tcPr>
                </a:tc>
                <a:tc>
                  <a:txBody>
                    <a:bodyPr/>
                    <a:lstStyle/>
                    <a:p>
                      <a:pPr marR="45720" algn="ctr">
                        <a:lnSpc>
                          <a:spcPct val="100000"/>
                        </a:lnSpc>
                        <a:spcBef>
                          <a:spcPts val="765"/>
                        </a:spcBef>
                      </a:pPr>
                      <a:r>
                        <a:rPr lang="es-ES" sz="2000" b="1" dirty="0">
                          <a:latin typeface="Calibri"/>
                          <a:cs typeface="Calibri"/>
                        </a:rPr>
                        <a:t>10 %</a:t>
                      </a:r>
                      <a:endParaRPr sz="2000" b="1" dirty="0">
                        <a:latin typeface="Calibri"/>
                        <a:cs typeface="Calibri"/>
                      </a:endParaRPr>
                    </a:p>
                  </a:txBody>
                  <a:tcPr marL="0" marR="0" marT="9715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12700">
                      <a:solidFill>
                        <a:srgbClr val="FFFFFF"/>
                      </a:solidFill>
                      <a:prstDash val="solid"/>
                    </a:lnB>
                    <a:solidFill>
                      <a:srgbClr val="FFFF00"/>
                    </a:solidFill>
                  </a:tcPr>
                </a:tc>
                <a:extLst>
                  <a:ext uri="{0D108BD9-81ED-4DB2-BD59-A6C34878D82A}">
                    <a16:rowId xmlns:a16="http://schemas.microsoft.com/office/drawing/2014/main" val="10001"/>
                  </a:ext>
                </a:extLst>
              </a:tr>
            </a:tbl>
          </a:graphicData>
        </a:graphic>
      </p:graphicFrame>
      <p:graphicFrame>
        <p:nvGraphicFramePr>
          <p:cNvPr id="4" name="object 3">
            <a:extLst>
              <a:ext uri="{FF2B5EF4-FFF2-40B4-BE49-F238E27FC236}">
                <a16:creationId xmlns:a16="http://schemas.microsoft.com/office/drawing/2014/main" id="{C602B710-C019-EAF9-778D-2DA4F31D3AB6}"/>
              </a:ext>
            </a:extLst>
          </p:cNvPr>
          <p:cNvGraphicFramePr>
            <a:graphicFrameLocks noGrp="1"/>
          </p:cNvGraphicFramePr>
          <p:nvPr>
            <p:extLst>
              <p:ext uri="{D42A27DB-BD31-4B8C-83A1-F6EECF244321}">
                <p14:modId xmlns:p14="http://schemas.microsoft.com/office/powerpoint/2010/main" val="2143873320"/>
              </p:ext>
            </p:extLst>
          </p:nvPr>
        </p:nvGraphicFramePr>
        <p:xfrm>
          <a:off x="526931" y="2133600"/>
          <a:ext cx="10971527" cy="2813047"/>
        </p:xfrm>
        <a:graphic>
          <a:graphicData uri="http://schemas.openxmlformats.org/drawingml/2006/table">
            <a:tbl>
              <a:tblPr firstRow="1" bandRow="1">
                <a:tableStyleId>{2D5ABB26-0587-4C30-8999-92F81FD0307C}</a:tableStyleId>
              </a:tblPr>
              <a:tblGrid>
                <a:gridCol w="3314700">
                  <a:extLst>
                    <a:ext uri="{9D8B030D-6E8A-4147-A177-3AD203B41FA5}">
                      <a16:colId xmlns:a16="http://schemas.microsoft.com/office/drawing/2014/main" val="20000"/>
                    </a:ext>
                  </a:extLst>
                </a:gridCol>
                <a:gridCol w="2033270">
                  <a:extLst>
                    <a:ext uri="{9D8B030D-6E8A-4147-A177-3AD203B41FA5}">
                      <a16:colId xmlns:a16="http://schemas.microsoft.com/office/drawing/2014/main" val="20001"/>
                    </a:ext>
                  </a:extLst>
                </a:gridCol>
                <a:gridCol w="1932939">
                  <a:extLst>
                    <a:ext uri="{9D8B030D-6E8A-4147-A177-3AD203B41FA5}">
                      <a16:colId xmlns:a16="http://schemas.microsoft.com/office/drawing/2014/main" val="20002"/>
                    </a:ext>
                  </a:extLst>
                </a:gridCol>
                <a:gridCol w="1779904">
                  <a:extLst>
                    <a:ext uri="{9D8B030D-6E8A-4147-A177-3AD203B41FA5}">
                      <a16:colId xmlns:a16="http://schemas.microsoft.com/office/drawing/2014/main" val="20003"/>
                    </a:ext>
                  </a:extLst>
                </a:gridCol>
                <a:gridCol w="1910714">
                  <a:extLst>
                    <a:ext uri="{9D8B030D-6E8A-4147-A177-3AD203B41FA5}">
                      <a16:colId xmlns:a16="http://schemas.microsoft.com/office/drawing/2014/main" val="20004"/>
                    </a:ext>
                  </a:extLst>
                </a:gridCol>
              </a:tblGrid>
              <a:tr h="145796">
                <a:tc>
                  <a:txBody>
                    <a:bodyPr/>
                    <a:lstStyle/>
                    <a:p>
                      <a:pPr marL="76200">
                        <a:lnSpc>
                          <a:spcPts val="2775"/>
                        </a:lnSpc>
                      </a:pPr>
                      <a:r>
                        <a:rPr sz="2400" b="1" spc="-5" dirty="0">
                          <a:solidFill>
                            <a:schemeClr val="bg1"/>
                          </a:solidFill>
                          <a:latin typeface="Calibri"/>
                          <a:cs typeface="Calibri"/>
                        </a:rPr>
                        <a:t>Actuación</a:t>
                      </a:r>
                      <a:endParaRPr sz="2400" dirty="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5B9BD4"/>
                    </a:solidFill>
                  </a:tcPr>
                </a:tc>
                <a:tc>
                  <a:txBody>
                    <a:bodyPr/>
                    <a:lstStyle/>
                    <a:p>
                      <a:pPr marL="76200" algn="ctr">
                        <a:lnSpc>
                          <a:spcPts val="2775"/>
                        </a:lnSpc>
                      </a:pPr>
                      <a:r>
                        <a:rPr lang="es-ES" sz="2400" b="1" spc="-10" dirty="0">
                          <a:solidFill>
                            <a:schemeClr val="bg1"/>
                          </a:solidFill>
                          <a:latin typeface="+mn-lt"/>
                          <a:cs typeface="Calibri"/>
                        </a:rPr>
                        <a:t>Mejora</a:t>
                      </a:r>
                      <a:endParaRPr lang="es-ES" sz="2400" dirty="0">
                        <a:solidFill>
                          <a:schemeClr val="bg1"/>
                        </a:solidFill>
                        <a:latin typeface="+mn-lt"/>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5B9BD4"/>
                    </a:solidFill>
                  </a:tcPr>
                </a:tc>
                <a:tc>
                  <a:txBody>
                    <a:bodyPr/>
                    <a:lstStyle/>
                    <a:p>
                      <a:pPr algn="ctr">
                        <a:lnSpc>
                          <a:spcPts val="2775"/>
                        </a:lnSpc>
                      </a:pPr>
                      <a:r>
                        <a:rPr sz="2400" b="1" spc="-5" dirty="0">
                          <a:solidFill>
                            <a:schemeClr val="bg1"/>
                          </a:solidFill>
                          <a:latin typeface="Calibri"/>
                          <a:cs typeface="Calibri"/>
                        </a:rPr>
                        <a:t>Ahorro</a:t>
                      </a:r>
                      <a:r>
                        <a:rPr sz="2400" b="1" spc="-55" dirty="0">
                          <a:solidFill>
                            <a:schemeClr val="bg1"/>
                          </a:solidFill>
                          <a:latin typeface="Calibri"/>
                          <a:cs typeface="Calibri"/>
                        </a:rPr>
                        <a:t> </a:t>
                      </a:r>
                      <a:r>
                        <a:rPr sz="2400" b="1" spc="-15" dirty="0">
                          <a:solidFill>
                            <a:schemeClr val="bg1"/>
                          </a:solidFill>
                          <a:latin typeface="Calibri"/>
                          <a:cs typeface="Calibri"/>
                        </a:rPr>
                        <a:t>costes</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1905" algn="ctr">
                        <a:lnSpc>
                          <a:spcPts val="2775"/>
                        </a:lnSpc>
                      </a:pPr>
                      <a:r>
                        <a:rPr sz="2400" b="1" spc="-5" dirty="0">
                          <a:solidFill>
                            <a:schemeClr val="bg1"/>
                          </a:solidFill>
                          <a:latin typeface="Calibri"/>
                          <a:cs typeface="Calibri"/>
                        </a:rPr>
                        <a:t>Ahorro</a:t>
                      </a:r>
                      <a:r>
                        <a:rPr sz="2400" b="1" spc="-60" dirty="0">
                          <a:solidFill>
                            <a:schemeClr val="bg1"/>
                          </a:solidFill>
                          <a:latin typeface="Calibri"/>
                          <a:cs typeface="Calibri"/>
                        </a:rPr>
                        <a:t> </a:t>
                      </a:r>
                      <a:r>
                        <a:rPr sz="2400" b="1" dirty="0">
                          <a:solidFill>
                            <a:schemeClr val="bg1"/>
                          </a:solidFill>
                          <a:latin typeface="Calibri"/>
                          <a:cs typeface="Calibri"/>
                        </a:rPr>
                        <a:t>agua</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635" algn="ctr">
                        <a:lnSpc>
                          <a:spcPts val="2775"/>
                        </a:lnSpc>
                      </a:pPr>
                      <a:r>
                        <a:rPr sz="2400" b="1" dirty="0">
                          <a:solidFill>
                            <a:schemeClr val="bg1"/>
                          </a:solidFill>
                          <a:latin typeface="Calibri"/>
                          <a:cs typeface="Calibri"/>
                        </a:rPr>
                        <a:t>&gt;</a:t>
                      </a:r>
                      <a:r>
                        <a:rPr sz="2400" b="1" spc="-35" dirty="0">
                          <a:solidFill>
                            <a:schemeClr val="bg1"/>
                          </a:solidFill>
                          <a:latin typeface="Calibri"/>
                          <a:cs typeface="Calibri"/>
                        </a:rPr>
                        <a:t> </a:t>
                      </a:r>
                      <a:r>
                        <a:rPr sz="2400" b="1" spc="-15" dirty="0">
                          <a:solidFill>
                            <a:schemeClr val="bg1"/>
                          </a:solidFill>
                          <a:latin typeface="Calibri"/>
                          <a:cs typeface="Calibri"/>
                        </a:rPr>
                        <a:t>Rendimiento</a:t>
                      </a:r>
                      <a:endParaRPr sz="2400" dirty="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5B9BD4"/>
                    </a:solidFill>
                  </a:tcPr>
                </a:tc>
                <a:extLst>
                  <a:ext uri="{0D108BD9-81ED-4DB2-BD59-A6C34878D82A}">
                    <a16:rowId xmlns:a16="http://schemas.microsoft.com/office/drawing/2014/main" val="10000"/>
                  </a:ext>
                </a:extLst>
              </a:tr>
              <a:tr h="481456">
                <a:tc>
                  <a:txBody>
                    <a:bodyPr/>
                    <a:lstStyle/>
                    <a:p>
                      <a:pPr marL="63500">
                        <a:lnSpc>
                          <a:spcPct val="100000"/>
                        </a:lnSpc>
                        <a:spcBef>
                          <a:spcPts val="1265"/>
                        </a:spcBef>
                      </a:pPr>
                      <a:r>
                        <a:rPr lang="es-ES" sz="2000" b="1" spc="-10" dirty="0">
                          <a:latin typeface="Calibri"/>
                          <a:cs typeface="Calibri"/>
                        </a:rPr>
                        <a:t>1. </a:t>
                      </a:r>
                      <a:r>
                        <a:rPr sz="2000" b="1" spc="-10" dirty="0" err="1">
                          <a:latin typeface="Calibri"/>
                          <a:cs typeface="Calibri"/>
                        </a:rPr>
                        <a:t>Contratación</a:t>
                      </a:r>
                      <a:r>
                        <a:rPr sz="2000" spc="-15" dirty="0">
                          <a:latin typeface="Calibri"/>
                          <a:cs typeface="Calibri"/>
                        </a:rPr>
                        <a:t> </a:t>
                      </a:r>
                      <a:r>
                        <a:rPr sz="2000" spc="-5" dirty="0">
                          <a:latin typeface="Calibri"/>
                          <a:cs typeface="Calibri"/>
                        </a:rPr>
                        <a:t>eléctrica</a:t>
                      </a:r>
                      <a:endParaRPr sz="2000" dirty="0">
                        <a:latin typeface="Calibri"/>
                        <a:cs typeface="Calibri"/>
                      </a:endParaRPr>
                    </a:p>
                  </a:txBody>
                  <a:tcPr marL="0" marR="0" marT="16065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64135" algn="ctr">
                        <a:lnSpc>
                          <a:spcPct val="100000"/>
                        </a:lnSpc>
                        <a:spcBef>
                          <a:spcPts val="1265"/>
                        </a:spcBef>
                      </a:pPr>
                      <a:r>
                        <a:rPr lang="es-ES" sz="2000" b="1" dirty="0">
                          <a:latin typeface="Calibri"/>
                          <a:cs typeface="Calibri"/>
                        </a:rPr>
                        <a:t>24 %</a:t>
                      </a:r>
                      <a:endParaRPr sz="2000" b="1" dirty="0">
                        <a:latin typeface="Calibri"/>
                        <a:cs typeface="Calibri"/>
                      </a:endParaRPr>
                    </a:p>
                  </a:txBody>
                  <a:tcPr marL="0" marR="0" marT="16065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635" algn="ctr">
                        <a:lnSpc>
                          <a:spcPct val="100000"/>
                        </a:lnSpc>
                        <a:spcBef>
                          <a:spcPts val="1265"/>
                        </a:spcBef>
                      </a:pPr>
                      <a:r>
                        <a:rPr lang="es-ES" sz="2000" dirty="0">
                          <a:latin typeface="Calibri"/>
                          <a:cs typeface="Calibri"/>
                        </a:rPr>
                        <a:t>13 % + 11 %</a:t>
                      </a:r>
                      <a:endParaRPr sz="2000" dirty="0">
                        <a:latin typeface="Calibri"/>
                        <a:cs typeface="Calibri"/>
                      </a:endParaRPr>
                    </a:p>
                  </a:txBody>
                  <a:tcPr marL="0" marR="0" marT="16065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1270" algn="ctr">
                        <a:lnSpc>
                          <a:spcPct val="100000"/>
                        </a:lnSpc>
                        <a:spcBef>
                          <a:spcPts val="1265"/>
                        </a:spcBef>
                      </a:pPr>
                      <a:endParaRPr sz="2000" dirty="0">
                        <a:latin typeface="Calibri"/>
                        <a:cs typeface="Calibri"/>
                      </a:endParaRPr>
                    </a:p>
                  </a:txBody>
                  <a:tcPr marL="0" marR="0" marT="16065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1270" algn="ctr">
                        <a:lnSpc>
                          <a:spcPct val="100000"/>
                        </a:lnSpc>
                        <a:spcBef>
                          <a:spcPts val="1265"/>
                        </a:spcBef>
                      </a:pP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extLst>
                  <a:ext uri="{0D108BD9-81ED-4DB2-BD59-A6C34878D82A}">
                    <a16:rowId xmlns:a16="http://schemas.microsoft.com/office/drawing/2014/main" val="10001"/>
                  </a:ext>
                </a:extLst>
              </a:tr>
              <a:tr h="382144">
                <a:tc>
                  <a:txBody>
                    <a:bodyPr/>
                    <a:lstStyle/>
                    <a:p>
                      <a:pPr marL="63500">
                        <a:lnSpc>
                          <a:spcPct val="100000"/>
                        </a:lnSpc>
                        <a:spcBef>
                          <a:spcPts val="1265"/>
                        </a:spcBef>
                      </a:pPr>
                      <a:r>
                        <a:rPr lang="es-ES" sz="2000" spc="-10" dirty="0">
                          <a:latin typeface="Calibri"/>
                          <a:cs typeface="Calibri"/>
                        </a:rPr>
                        <a:t>2. </a:t>
                      </a:r>
                      <a:r>
                        <a:rPr sz="2000" spc="-10" dirty="0">
                          <a:latin typeface="Calibri"/>
                          <a:cs typeface="Calibri"/>
                        </a:rPr>
                        <a:t>Eficiencia</a:t>
                      </a:r>
                      <a:r>
                        <a:rPr sz="2000" spc="-5" dirty="0">
                          <a:latin typeface="Calibri"/>
                          <a:cs typeface="Calibri"/>
                        </a:rPr>
                        <a:t> </a:t>
                      </a:r>
                      <a:r>
                        <a:rPr sz="2000" b="1" spc="-5" dirty="0" err="1">
                          <a:latin typeface="Calibri"/>
                          <a:cs typeface="Calibri"/>
                        </a:rPr>
                        <a:t>eléctrica</a:t>
                      </a:r>
                      <a:endParaRPr sz="2000" dirty="0">
                        <a:latin typeface="Calibri"/>
                        <a:cs typeface="Calibri"/>
                      </a:endParaRPr>
                    </a:p>
                  </a:txBody>
                  <a:tcPr marL="0" marR="0" marT="16065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4135" algn="ctr">
                        <a:lnSpc>
                          <a:spcPct val="100000"/>
                        </a:lnSpc>
                        <a:spcBef>
                          <a:spcPts val="1265"/>
                        </a:spcBef>
                      </a:pPr>
                      <a:r>
                        <a:rPr lang="es-ES" sz="2000" b="1" dirty="0">
                          <a:latin typeface="Calibri"/>
                          <a:cs typeface="Calibri"/>
                        </a:rPr>
                        <a:t>18 %</a:t>
                      </a:r>
                      <a:endParaRPr sz="2000" b="1" dirty="0">
                        <a:latin typeface="Calibri"/>
                        <a:cs typeface="Calibri"/>
                      </a:endParaRPr>
                    </a:p>
                  </a:txBody>
                  <a:tcPr marL="0" marR="0" marT="16065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gn="ctr">
                        <a:lnSpc>
                          <a:spcPct val="100000"/>
                        </a:lnSpc>
                        <a:spcBef>
                          <a:spcPts val="1265"/>
                        </a:spcBef>
                      </a:pPr>
                      <a:r>
                        <a:rPr lang="es-ES" sz="2000" dirty="0">
                          <a:latin typeface="Calibri"/>
                          <a:cs typeface="Calibri"/>
                        </a:rPr>
                        <a:t>19 </a:t>
                      </a:r>
                      <a:r>
                        <a:rPr sz="2000" dirty="0">
                          <a:latin typeface="Calibri"/>
                          <a:cs typeface="Calibri"/>
                        </a:rPr>
                        <a:t>%</a:t>
                      </a:r>
                    </a:p>
                  </a:txBody>
                  <a:tcPr marL="0" marR="0" marT="16065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endParaRPr sz="2000" dirty="0">
                        <a:latin typeface="Calibri"/>
                        <a:cs typeface="Calibri"/>
                      </a:endParaRPr>
                    </a:p>
                  </a:txBody>
                  <a:tcPr marL="0" marR="0" marT="16065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2"/>
                  </a:ext>
                </a:extLst>
              </a:tr>
              <a:tr h="201679">
                <a:tc>
                  <a:txBody>
                    <a:bodyPr/>
                    <a:lstStyle/>
                    <a:p>
                      <a:pPr>
                        <a:lnSpc>
                          <a:spcPct val="100000"/>
                        </a:lnSpc>
                        <a:spcBef>
                          <a:spcPts val="15"/>
                        </a:spcBef>
                      </a:pPr>
                      <a:endParaRPr sz="1650" dirty="0">
                        <a:latin typeface="Times New Roman"/>
                        <a:cs typeface="Times New Roman"/>
                      </a:endParaRPr>
                    </a:p>
                    <a:p>
                      <a:pPr marL="63500">
                        <a:lnSpc>
                          <a:spcPct val="100000"/>
                        </a:lnSpc>
                        <a:spcBef>
                          <a:spcPts val="5"/>
                        </a:spcBef>
                      </a:pPr>
                      <a:r>
                        <a:rPr lang="es-ES" sz="2000" spc="-10" dirty="0">
                          <a:latin typeface="Calibri"/>
                          <a:cs typeface="Calibri"/>
                        </a:rPr>
                        <a:t>3. </a:t>
                      </a:r>
                      <a:r>
                        <a:rPr sz="2000" spc="-10" dirty="0">
                          <a:latin typeface="Calibri"/>
                          <a:cs typeface="Calibri"/>
                        </a:rPr>
                        <a:t>Eficiencia</a:t>
                      </a:r>
                      <a:r>
                        <a:rPr sz="2000" spc="5" dirty="0">
                          <a:latin typeface="Calibri"/>
                          <a:cs typeface="Calibri"/>
                        </a:rPr>
                        <a:t> </a:t>
                      </a:r>
                      <a:r>
                        <a:rPr sz="2000" b="1" spc="-10" dirty="0" err="1">
                          <a:latin typeface="Calibri"/>
                          <a:cs typeface="Calibri"/>
                        </a:rPr>
                        <a:t>hidráulica</a:t>
                      </a:r>
                      <a:endParaRPr sz="2000" dirty="0">
                        <a:latin typeface="Calibri"/>
                        <a:cs typeface="Calibri"/>
                      </a:endParaRPr>
                    </a:p>
                  </a:txBody>
                  <a:tcPr marL="0" marR="0" marT="190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1">
                        <a:lumMod val="85000"/>
                      </a:schemeClr>
                    </a:solidFill>
                  </a:tcPr>
                </a:tc>
                <a:tc>
                  <a:txBody>
                    <a:bodyPr/>
                    <a:lstStyle/>
                    <a:p>
                      <a:pPr algn="ctr">
                        <a:lnSpc>
                          <a:spcPct val="100000"/>
                        </a:lnSpc>
                        <a:spcBef>
                          <a:spcPts val="15"/>
                        </a:spcBef>
                      </a:pPr>
                      <a:endParaRPr lang="es-ES" sz="2000" b="1" dirty="0">
                        <a:latin typeface="Calibri"/>
                        <a:cs typeface="Calibri"/>
                      </a:endParaRPr>
                    </a:p>
                    <a:p>
                      <a:pPr marL="84138" indent="0" algn="ctr">
                        <a:lnSpc>
                          <a:spcPct val="100000"/>
                        </a:lnSpc>
                        <a:spcBef>
                          <a:spcPts val="15"/>
                        </a:spcBef>
                      </a:pPr>
                      <a:r>
                        <a:rPr lang="es-ES" sz="2000" b="1" dirty="0">
                          <a:latin typeface="Calibri"/>
                          <a:cs typeface="Calibri"/>
                        </a:rPr>
                        <a:t>10 %</a:t>
                      </a:r>
                      <a:endParaRPr sz="2000" b="1" dirty="0">
                        <a:latin typeface="Calibri"/>
                        <a:cs typeface="Calibri"/>
                      </a:endParaRPr>
                    </a:p>
                  </a:txBody>
                  <a:tcPr marL="0" marR="0" marT="190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spcBef>
                          <a:spcPts val="15"/>
                        </a:spcBef>
                      </a:pPr>
                      <a:endParaRPr sz="1650" dirty="0">
                        <a:latin typeface="Times New Roman"/>
                        <a:cs typeface="Times New Roman"/>
                      </a:endParaRPr>
                    </a:p>
                    <a:p>
                      <a:pPr algn="ctr">
                        <a:lnSpc>
                          <a:spcPct val="100000"/>
                        </a:lnSpc>
                        <a:spcBef>
                          <a:spcPts val="5"/>
                        </a:spcBef>
                      </a:pPr>
                      <a:r>
                        <a:rPr sz="2000" dirty="0">
                          <a:latin typeface="Calibri"/>
                          <a:cs typeface="Calibri"/>
                        </a:rPr>
                        <a:t>10</a:t>
                      </a:r>
                      <a:r>
                        <a:rPr lang="es-ES" sz="2000" dirty="0">
                          <a:latin typeface="Calibri"/>
                          <a:cs typeface="Calibri"/>
                        </a:rPr>
                        <a:t> </a:t>
                      </a:r>
                      <a:r>
                        <a:rPr sz="2000" dirty="0">
                          <a:latin typeface="Calibri"/>
                          <a:cs typeface="Calibri"/>
                        </a:rPr>
                        <a:t>%</a:t>
                      </a:r>
                    </a:p>
                  </a:txBody>
                  <a:tcPr marL="0" marR="0" marT="190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spcBef>
                          <a:spcPts val="15"/>
                        </a:spcBef>
                      </a:pPr>
                      <a:endParaRPr sz="2000" dirty="0">
                        <a:latin typeface="Calibri"/>
                        <a:cs typeface="Calibri"/>
                      </a:endParaRPr>
                    </a:p>
                  </a:txBody>
                  <a:tcPr marL="0" marR="0" marT="190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spcBef>
                          <a:spcPts val="15"/>
                        </a:spcBef>
                      </a:pPr>
                      <a:endParaRPr sz="2000" dirty="0">
                        <a:latin typeface="Calibri"/>
                        <a:cs typeface="Calibr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3"/>
                  </a:ext>
                </a:extLst>
              </a:tr>
              <a:tr h="481456">
                <a:tc>
                  <a:txBody>
                    <a:bodyPr/>
                    <a:lstStyle/>
                    <a:p>
                      <a:pPr marL="63500">
                        <a:lnSpc>
                          <a:spcPct val="100000"/>
                        </a:lnSpc>
                        <a:spcBef>
                          <a:spcPts val="1265"/>
                        </a:spcBef>
                      </a:pPr>
                      <a:r>
                        <a:rPr lang="es-ES" sz="2000" spc="-10" dirty="0">
                          <a:latin typeface="Calibri"/>
                          <a:cs typeface="Calibri"/>
                        </a:rPr>
                        <a:t>4. </a:t>
                      </a:r>
                      <a:r>
                        <a:rPr sz="2000" spc="-10" dirty="0">
                          <a:latin typeface="Calibri"/>
                          <a:cs typeface="Calibri"/>
                        </a:rPr>
                        <a:t>Eficiencia</a:t>
                      </a:r>
                      <a:r>
                        <a:rPr sz="2000" spc="-5" dirty="0">
                          <a:latin typeface="Calibri"/>
                          <a:cs typeface="Calibri"/>
                        </a:rPr>
                        <a:t> </a:t>
                      </a:r>
                      <a:r>
                        <a:rPr sz="2000" b="1" dirty="0" err="1">
                          <a:latin typeface="Calibri"/>
                          <a:cs typeface="Calibri"/>
                        </a:rPr>
                        <a:t>hídrica</a:t>
                      </a:r>
                      <a:endParaRPr sz="2000" dirty="0">
                        <a:latin typeface="Calibri"/>
                        <a:cs typeface="Calibri"/>
                      </a:endParaRPr>
                    </a:p>
                  </a:txBody>
                  <a:tcPr marL="0" marR="0" marT="16065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4135" algn="ctr">
                        <a:lnSpc>
                          <a:spcPct val="100000"/>
                        </a:lnSpc>
                        <a:spcBef>
                          <a:spcPts val="1265"/>
                        </a:spcBef>
                      </a:pPr>
                      <a:r>
                        <a:rPr lang="es-ES" sz="2000" b="1" dirty="0">
                          <a:latin typeface="Calibri"/>
                          <a:cs typeface="Calibri"/>
                        </a:rPr>
                        <a:t>16 %</a:t>
                      </a:r>
                      <a:endParaRPr sz="2000" b="1" dirty="0">
                        <a:latin typeface="Calibri"/>
                        <a:cs typeface="Calibri"/>
                      </a:endParaRPr>
                    </a:p>
                  </a:txBody>
                  <a:tcPr marL="0" marR="0" marT="16065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r>
                        <a:rPr lang="es-ES" sz="2000" dirty="0">
                          <a:latin typeface="Calibri"/>
                          <a:cs typeface="Calibri"/>
                        </a:rPr>
                        <a:t>6 </a:t>
                      </a:r>
                      <a:r>
                        <a:rPr sz="2000" dirty="0">
                          <a:latin typeface="Calibri"/>
                          <a:cs typeface="Calibri"/>
                        </a:rPr>
                        <a:t>%</a:t>
                      </a:r>
                    </a:p>
                  </a:txBody>
                  <a:tcPr marL="0" marR="0" marT="160655" marB="0">
                    <a:lnL w="12700" cap="flat" cmpd="sng" algn="ctr">
                      <a:solidFill>
                        <a:srgbClr val="FFFFFF"/>
                      </a:solidFill>
                      <a:prstDash val="solid"/>
                      <a:round/>
                      <a:headEnd type="none" w="med" len="med"/>
                      <a:tailEnd type="none" w="med" len="me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2540" algn="ctr">
                        <a:lnSpc>
                          <a:spcPct val="100000"/>
                        </a:lnSpc>
                        <a:spcBef>
                          <a:spcPts val="1265"/>
                        </a:spcBef>
                      </a:pPr>
                      <a:r>
                        <a:rPr lang="es-ES" sz="2000" dirty="0">
                          <a:latin typeface="Calibri"/>
                          <a:cs typeface="Calibri"/>
                        </a:rPr>
                        <a:t>6 </a:t>
                      </a:r>
                      <a:r>
                        <a:rPr sz="2000" dirty="0">
                          <a:latin typeface="Calibri"/>
                          <a:cs typeface="Calibri"/>
                        </a:rPr>
                        <a:t>%</a:t>
                      </a: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3810" algn="ctr">
                        <a:lnSpc>
                          <a:spcPct val="100000"/>
                        </a:lnSpc>
                        <a:spcBef>
                          <a:spcPts val="1265"/>
                        </a:spcBef>
                      </a:pPr>
                      <a:r>
                        <a:rPr sz="2000" dirty="0">
                          <a:latin typeface="Calibri"/>
                          <a:cs typeface="Calibri"/>
                        </a:rPr>
                        <a:t>10</a:t>
                      </a:r>
                      <a:r>
                        <a:rPr lang="es-ES" sz="2000" dirty="0">
                          <a:latin typeface="Calibri"/>
                          <a:cs typeface="Calibri"/>
                        </a:rPr>
                        <a:t> %</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4"/>
                  </a:ext>
                </a:extLst>
              </a:tr>
              <a:tr h="417575">
                <a:tc>
                  <a:txBody>
                    <a:bodyPr/>
                    <a:lstStyle/>
                    <a:p>
                      <a:pPr marL="63500">
                        <a:lnSpc>
                          <a:spcPct val="100000"/>
                        </a:lnSpc>
                        <a:spcBef>
                          <a:spcPts val="765"/>
                        </a:spcBef>
                      </a:pPr>
                      <a:r>
                        <a:rPr lang="es-ES" sz="2000" spc="-5" dirty="0">
                          <a:latin typeface="Calibri"/>
                          <a:cs typeface="Calibri"/>
                        </a:rPr>
                        <a:t>5. </a:t>
                      </a:r>
                      <a:r>
                        <a:rPr sz="2000" spc="-5" dirty="0">
                          <a:latin typeface="Calibri"/>
                          <a:cs typeface="Calibri"/>
                        </a:rPr>
                        <a:t>Energía</a:t>
                      </a:r>
                      <a:r>
                        <a:rPr sz="2000" spc="-40" dirty="0">
                          <a:latin typeface="Calibri"/>
                          <a:cs typeface="Calibri"/>
                        </a:rPr>
                        <a:t> </a:t>
                      </a:r>
                      <a:r>
                        <a:rPr sz="2000" b="1" spc="-5" dirty="0">
                          <a:latin typeface="Calibri"/>
                          <a:cs typeface="Calibri"/>
                        </a:rPr>
                        <a:t>solar</a:t>
                      </a:r>
                      <a:endParaRPr sz="2000" b="1"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20000"/>
                        <a:lumOff val="80000"/>
                      </a:schemeClr>
                    </a:solidFill>
                  </a:tcPr>
                </a:tc>
                <a:tc>
                  <a:txBody>
                    <a:bodyPr/>
                    <a:lstStyle/>
                    <a:p>
                      <a:pPr marL="64135">
                        <a:lnSpc>
                          <a:spcPct val="100000"/>
                        </a:lnSpc>
                        <a:spcBef>
                          <a:spcPts val="765"/>
                        </a:spcBef>
                      </a:pPr>
                      <a:endParaRPr sz="2000" dirty="0">
                        <a:latin typeface="Calibri"/>
                        <a:cs typeface="Calibri"/>
                      </a:endParaRPr>
                    </a:p>
                  </a:txBody>
                  <a:tcPr marL="0" marR="0" marT="97155" marB="0">
                    <a:lnL w="12700" cap="flat" cmpd="sng" algn="ctr">
                      <a:solidFill>
                        <a:srgbClr val="FFFFFF"/>
                      </a:solidFill>
                      <a:prstDash val="solid"/>
                      <a:round/>
                      <a:headEnd type="none" w="med" len="med"/>
                      <a:tailEnd type="none" w="med" len="me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3">
                        <a:lumMod val="20000"/>
                        <a:lumOff val="80000"/>
                      </a:schemeClr>
                    </a:solidFill>
                  </a:tcPr>
                </a:tc>
                <a:tc>
                  <a:txBody>
                    <a:bodyPr/>
                    <a:lstStyle/>
                    <a:p>
                      <a:pPr marL="635" algn="ctr">
                        <a:lnSpc>
                          <a:spcPct val="100000"/>
                        </a:lnSpc>
                        <a:spcBef>
                          <a:spcPts val="765"/>
                        </a:spcBef>
                      </a:pPr>
                      <a:r>
                        <a:rPr lang="es-ES" sz="2000" dirty="0">
                          <a:latin typeface="Calibri"/>
                          <a:cs typeface="Calibri"/>
                        </a:rPr>
                        <a:t>31 </a:t>
                      </a:r>
                      <a:r>
                        <a:rPr sz="2000" dirty="0">
                          <a:latin typeface="Calibri"/>
                          <a:cs typeface="Calibri"/>
                        </a:rPr>
                        <a:t>%</a:t>
                      </a: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20000"/>
                        <a:lumOff val="80000"/>
                      </a:schemeClr>
                    </a:solidFill>
                  </a:tcPr>
                </a:tc>
                <a:tc>
                  <a:txBody>
                    <a:bodyPr/>
                    <a:lstStyle/>
                    <a:p>
                      <a:pPr marL="59055" algn="ctr">
                        <a:lnSpc>
                          <a:spcPct val="100000"/>
                        </a:lnSpc>
                        <a:spcBef>
                          <a:spcPts val="765"/>
                        </a:spcBef>
                      </a:pPr>
                      <a:endParaRPr sz="2000"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20000"/>
                        <a:lumOff val="80000"/>
                      </a:schemeClr>
                    </a:solidFill>
                  </a:tcPr>
                </a:tc>
                <a:tc>
                  <a:txBody>
                    <a:bodyPr/>
                    <a:lstStyle/>
                    <a:p>
                      <a:pPr marR="45720" algn="ctr">
                        <a:lnSpc>
                          <a:spcPct val="100000"/>
                        </a:lnSpc>
                        <a:spcBef>
                          <a:spcPts val="765"/>
                        </a:spcBef>
                      </a:pPr>
                      <a:endParaRPr sz="2000"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08216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6931" y="1219200"/>
            <a:ext cx="10971526" cy="567463"/>
          </a:xfrm>
          <a:prstGeom prst="rect">
            <a:avLst/>
          </a:prstGeom>
        </p:spPr>
        <p:txBody>
          <a:bodyPr vert="horz" wrap="square" lIns="0" tIns="13335" rIns="0" bIns="0" rtlCol="0">
            <a:spAutoFit/>
          </a:bodyPr>
          <a:lstStyle/>
          <a:p>
            <a:pPr marL="12700">
              <a:lnSpc>
                <a:spcPct val="100000"/>
              </a:lnSpc>
              <a:spcBef>
                <a:spcPts val="105"/>
              </a:spcBef>
            </a:pPr>
            <a:r>
              <a:rPr sz="3600" kern="1200" dirty="0">
                <a:solidFill>
                  <a:srgbClr val="48452A"/>
                </a:solidFill>
                <a:latin typeface="Trebuchet MS"/>
                <a:cs typeface="+mn-cs"/>
              </a:rPr>
              <a:t>Beneficios de </a:t>
            </a:r>
            <a:r>
              <a:rPr lang="es-ES" sz="3600" kern="1200" dirty="0">
                <a:solidFill>
                  <a:srgbClr val="48452A"/>
                </a:solidFill>
                <a:latin typeface="Trebuchet MS"/>
                <a:cs typeface="+mn-cs"/>
              </a:rPr>
              <a:t>cada actuación</a:t>
            </a:r>
            <a:endParaRPr sz="3600" kern="1200" dirty="0">
              <a:solidFill>
                <a:srgbClr val="48452A"/>
              </a:solidFill>
              <a:latin typeface="Trebuchet MS"/>
              <a:cs typeface="+mn-cs"/>
            </a:endParaRPr>
          </a:p>
        </p:txBody>
      </p:sp>
      <p:graphicFrame>
        <p:nvGraphicFramePr>
          <p:cNvPr id="4" name="object 3">
            <a:extLst>
              <a:ext uri="{FF2B5EF4-FFF2-40B4-BE49-F238E27FC236}">
                <a16:creationId xmlns:a16="http://schemas.microsoft.com/office/drawing/2014/main" id="{C602B710-C019-EAF9-778D-2DA4F31D3AB6}"/>
              </a:ext>
            </a:extLst>
          </p:cNvPr>
          <p:cNvGraphicFramePr>
            <a:graphicFrameLocks noGrp="1"/>
          </p:cNvGraphicFramePr>
          <p:nvPr>
            <p:extLst>
              <p:ext uri="{D42A27DB-BD31-4B8C-83A1-F6EECF244321}">
                <p14:modId xmlns:p14="http://schemas.microsoft.com/office/powerpoint/2010/main" val="2921018470"/>
              </p:ext>
            </p:extLst>
          </p:nvPr>
        </p:nvGraphicFramePr>
        <p:xfrm>
          <a:off x="526931" y="2133600"/>
          <a:ext cx="10971527" cy="2813047"/>
        </p:xfrm>
        <a:graphic>
          <a:graphicData uri="http://schemas.openxmlformats.org/drawingml/2006/table">
            <a:tbl>
              <a:tblPr firstRow="1" bandRow="1">
                <a:tableStyleId>{2D5ABB26-0587-4C30-8999-92F81FD0307C}</a:tableStyleId>
              </a:tblPr>
              <a:tblGrid>
                <a:gridCol w="3314700">
                  <a:extLst>
                    <a:ext uri="{9D8B030D-6E8A-4147-A177-3AD203B41FA5}">
                      <a16:colId xmlns:a16="http://schemas.microsoft.com/office/drawing/2014/main" val="20000"/>
                    </a:ext>
                  </a:extLst>
                </a:gridCol>
                <a:gridCol w="2033270">
                  <a:extLst>
                    <a:ext uri="{9D8B030D-6E8A-4147-A177-3AD203B41FA5}">
                      <a16:colId xmlns:a16="http://schemas.microsoft.com/office/drawing/2014/main" val="20001"/>
                    </a:ext>
                  </a:extLst>
                </a:gridCol>
                <a:gridCol w="1932939">
                  <a:extLst>
                    <a:ext uri="{9D8B030D-6E8A-4147-A177-3AD203B41FA5}">
                      <a16:colId xmlns:a16="http://schemas.microsoft.com/office/drawing/2014/main" val="20002"/>
                    </a:ext>
                  </a:extLst>
                </a:gridCol>
                <a:gridCol w="1779904">
                  <a:extLst>
                    <a:ext uri="{9D8B030D-6E8A-4147-A177-3AD203B41FA5}">
                      <a16:colId xmlns:a16="http://schemas.microsoft.com/office/drawing/2014/main" val="20003"/>
                    </a:ext>
                  </a:extLst>
                </a:gridCol>
                <a:gridCol w="1910714">
                  <a:extLst>
                    <a:ext uri="{9D8B030D-6E8A-4147-A177-3AD203B41FA5}">
                      <a16:colId xmlns:a16="http://schemas.microsoft.com/office/drawing/2014/main" val="20004"/>
                    </a:ext>
                  </a:extLst>
                </a:gridCol>
              </a:tblGrid>
              <a:tr h="145796">
                <a:tc>
                  <a:txBody>
                    <a:bodyPr/>
                    <a:lstStyle/>
                    <a:p>
                      <a:pPr marL="76200">
                        <a:lnSpc>
                          <a:spcPts val="2775"/>
                        </a:lnSpc>
                      </a:pPr>
                      <a:r>
                        <a:rPr sz="2400" b="1" spc="-5" dirty="0">
                          <a:solidFill>
                            <a:schemeClr val="bg1"/>
                          </a:solidFill>
                          <a:latin typeface="Calibri"/>
                          <a:cs typeface="Calibri"/>
                        </a:rPr>
                        <a:t>Actuación</a:t>
                      </a:r>
                      <a:endParaRPr sz="2400" dirty="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76200" algn="ctr">
                        <a:lnSpc>
                          <a:spcPts val="2775"/>
                        </a:lnSpc>
                      </a:pPr>
                      <a:r>
                        <a:rPr lang="es-ES" sz="2400" b="1" spc="-10" dirty="0">
                          <a:solidFill>
                            <a:schemeClr val="bg1"/>
                          </a:solidFill>
                          <a:latin typeface="Calibri"/>
                          <a:cs typeface="Calibri"/>
                        </a:rPr>
                        <a:t>Ahorro total</a:t>
                      </a:r>
                      <a:endParaRPr sz="2400" dirty="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gn="ctr">
                        <a:lnSpc>
                          <a:spcPts val="2775"/>
                        </a:lnSpc>
                      </a:pPr>
                      <a:r>
                        <a:rPr sz="2400" b="1" spc="-5" dirty="0">
                          <a:solidFill>
                            <a:schemeClr val="bg1"/>
                          </a:solidFill>
                          <a:latin typeface="Calibri"/>
                          <a:cs typeface="Calibri"/>
                        </a:rPr>
                        <a:t>Ahorro</a:t>
                      </a:r>
                      <a:r>
                        <a:rPr sz="2400" b="1" spc="-55" dirty="0">
                          <a:solidFill>
                            <a:schemeClr val="bg1"/>
                          </a:solidFill>
                          <a:latin typeface="Calibri"/>
                          <a:cs typeface="Calibri"/>
                        </a:rPr>
                        <a:t> </a:t>
                      </a:r>
                      <a:r>
                        <a:rPr sz="2400" b="1" spc="-15" dirty="0">
                          <a:solidFill>
                            <a:schemeClr val="bg1"/>
                          </a:solidFill>
                          <a:latin typeface="Calibri"/>
                          <a:cs typeface="Calibri"/>
                        </a:rPr>
                        <a:t>costes</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1905" algn="ctr">
                        <a:lnSpc>
                          <a:spcPts val="2775"/>
                        </a:lnSpc>
                      </a:pPr>
                      <a:r>
                        <a:rPr sz="2400" b="1" spc="-5" dirty="0">
                          <a:solidFill>
                            <a:schemeClr val="bg1"/>
                          </a:solidFill>
                          <a:latin typeface="Calibri"/>
                          <a:cs typeface="Calibri"/>
                        </a:rPr>
                        <a:t>Ahorro</a:t>
                      </a:r>
                      <a:r>
                        <a:rPr sz="2400" b="1" spc="-60" dirty="0">
                          <a:solidFill>
                            <a:schemeClr val="bg1"/>
                          </a:solidFill>
                          <a:latin typeface="Calibri"/>
                          <a:cs typeface="Calibri"/>
                        </a:rPr>
                        <a:t> </a:t>
                      </a:r>
                      <a:r>
                        <a:rPr sz="2400" b="1" dirty="0">
                          <a:solidFill>
                            <a:schemeClr val="bg1"/>
                          </a:solidFill>
                          <a:latin typeface="Calibri"/>
                          <a:cs typeface="Calibri"/>
                        </a:rPr>
                        <a:t>agua</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635" algn="ctr">
                        <a:lnSpc>
                          <a:spcPts val="2775"/>
                        </a:lnSpc>
                      </a:pPr>
                      <a:r>
                        <a:rPr sz="2400" b="1" dirty="0">
                          <a:solidFill>
                            <a:schemeClr val="bg1"/>
                          </a:solidFill>
                          <a:latin typeface="Calibri"/>
                          <a:cs typeface="Calibri"/>
                        </a:rPr>
                        <a:t>&gt;</a:t>
                      </a:r>
                      <a:r>
                        <a:rPr sz="2400" b="1" spc="-35" dirty="0">
                          <a:solidFill>
                            <a:schemeClr val="bg1"/>
                          </a:solidFill>
                          <a:latin typeface="Calibri"/>
                          <a:cs typeface="Calibri"/>
                        </a:rPr>
                        <a:t> </a:t>
                      </a:r>
                      <a:r>
                        <a:rPr sz="2400" b="1" spc="-15" dirty="0">
                          <a:solidFill>
                            <a:schemeClr val="bg1"/>
                          </a:solidFill>
                          <a:latin typeface="Calibri"/>
                          <a:cs typeface="Calibri"/>
                        </a:rPr>
                        <a:t>Rendimiento</a:t>
                      </a:r>
                      <a:endParaRPr sz="2400" dirty="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cap="flat" cmpd="sng" algn="ctr">
                      <a:solidFill>
                        <a:srgbClr val="FFFFFF"/>
                      </a:solidFill>
                      <a:prstDash val="solid"/>
                      <a:round/>
                      <a:headEnd type="none" w="med" len="med"/>
                      <a:tailEnd type="none" w="med" len="med"/>
                    </a:lnB>
                    <a:solidFill>
                      <a:srgbClr val="5B9BD4"/>
                    </a:solidFill>
                  </a:tcPr>
                </a:tc>
                <a:extLst>
                  <a:ext uri="{0D108BD9-81ED-4DB2-BD59-A6C34878D82A}">
                    <a16:rowId xmlns:a16="http://schemas.microsoft.com/office/drawing/2014/main" val="10000"/>
                  </a:ext>
                </a:extLst>
              </a:tr>
              <a:tr h="481456">
                <a:tc>
                  <a:txBody>
                    <a:bodyPr/>
                    <a:lstStyle/>
                    <a:p>
                      <a:pPr marL="63500">
                        <a:lnSpc>
                          <a:spcPct val="100000"/>
                        </a:lnSpc>
                        <a:spcBef>
                          <a:spcPts val="1265"/>
                        </a:spcBef>
                      </a:pPr>
                      <a:r>
                        <a:rPr lang="es-ES" sz="2000" b="1" spc="-10" dirty="0">
                          <a:latin typeface="Calibri"/>
                          <a:cs typeface="Calibri"/>
                        </a:rPr>
                        <a:t>1. </a:t>
                      </a:r>
                      <a:r>
                        <a:rPr sz="2000" b="1" spc="-10" dirty="0" err="1">
                          <a:latin typeface="Calibri"/>
                          <a:cs typeface="Calibri"/>
                        </a:rPr>
                        <a:t>Contratación</a:t>
                      </a:r>
                      <a:r>
                        <a:rPr sz="2000" spc="-15" dirty="0">
                          <a:latin typeface="Calibri"/>
                          <a:cs typeface="Calibri"/>
                        </a:rPr>
                        <a:t> </a:t>
                      </a:r>
                      <a:r>
                        <a:rPr sz="2000" spc="-5" dirty="0">
                          <a:latin typeface="Calibri"/>
                          <a:cs typeface="Calibri"/>
                        </a:rPr>
                        <a:t>eléctrica</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64135" algn="ctr">
                        <a:lnSpc>
                          <a:spcPct val="100000"/>
                        </a:lnSpc>
                        <a:spcBef>
                          <a:spcPts val="1265"/>
                        </a:spcBef>
                      </a:pPr>
                      <a:r>
                        <a:rPr lang="es-ES" sz="2000" b="1" dirty="0">
                          <a:latin typeface="Calibri"/>
                          <a:cs typeface="Calibri"/>
                        </a:rPr>
                        <a:t>190 €</a:t>
                      </a:r>
                      <a:endParaRPr sz="2000" b="1" dirty="0">
                        <a:latin typeface="Calibri"/>
                        <a:cs typeface="Calibri"/>
                      </a:endParaRP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635" algn="ctr">
                        <a:lnSpc>
                          <a:spcPct val="100000"/>
                        </a:lnSpc>
                        <a:spcBef>
                          <a:spcPts val="1265"/>
                        </a:spcBef>
                      </a:pPr>
                      <a:r>
                        <a:rPr lang="es-ES" sz="2000" dirty="0">
                          <a:latin typeface="+mn-lt"/>
                          <a:cs typeface="Calibri"/>
                        </a:rPr>
                        <a:t>190 €</a:t>
                      </a: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1270" algn="ctr">
                        <a:lnSpc>
                          <a:spcPct val="100000"/>
                        </a:lnSpc>
                        <a:spcBef>
                          <a:spcPts val="1265"/>
                        </a:spcBef>
                      </a:pPr>
                      <a:endParaRPr sz="2000" dirty="0">
                        <a:latin typeface="Calibri"/>
                        <a:cs typeface="Calibri"/>
                      </a:endParaRPr>
                    </a:p>
                  </a:txBody>
                  <a:tcPr marL="0" marR="0" marT="16065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1270" algn="ctr">
                        <a:lnSpc>
                          <a:spcPct val="100000"/>
                        </a:lnSpc>
                        <a:spcBef>
                          <a:spcPts val="1265"/>
                        </a:spcBef>
                      </a:pP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extLst>
                  <a:ext uri="{0D108BD9-81ED-4DB2-BD59-A6C34878D82A}">
                    <a16:rowId xmlns:a16="http://schemas.microsoft.com/office/drawing/2014/main" val="10001"/>
                  </a:ext>
                </a:extLst>
              </a:tr>
              <a:tr h="382144">
                <a:tc>
                  <a:txBody>
                    <a:bodyPr/>
                    <a:lstStyle/>
                    <a:p>
                      <a:pPr marL="63500">
                        <a:lnSpc>
                          <a:spcPct val="100000"/>
                        </a:lnSpc>
                        <a:spcBef>
                          <a:spcPts val="1265"/>
                        </a:spcBef>
                      </a:pPr>
                      <a:r>
                        <a:rPr lang="es-ES" sz="2000" spc="-10" dirty="0">
                          <a:latin typeface="Calibri"/>
                          <a:cs typeface="Calibri"/>
                        </a:rPr>
                        <a:t>2. </a:t>
                      </a:r>
                      <a:r>
                        <a:rPr sz="2000" spc="-10" dirty="0">
                          <a:latin typeface="Calibri"/>
                          <a:cs typeface="Calibri"/>
                        </a:rPr>
                        <a:t>Eficiencia</a:t>
                      </a:r>
                      <a:r>
                        <a:rPr sz="2000" spc="-5" dirty="0">
                          <a:latin typeface="Calibri"/>
                          <a:cs typeface="Calibri"/>
                        </a:rPr>
                        <a:t> </a:t>
                      </a:r>
                      <a:r>
                        <a:rPr sz="2000" b="1" spc="-5" dirty="0" err="1">
                          <a:latin typeface="Calibri"/>
                          <a:cs typeface="Calibri"/>
                        </a:rPr>
                        <a:t>eléctrica</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4135" algn="ctr">
                        <a:lnSpc>
                          <a:spcPct val="100000"/>
                        </a:lnSpc>
                        <a:spcBef>
                          <a:spcPts val="1265"/>
                        </a:spcBef>
                      </a:pPr>
                      <a:r>
                        <a:rPr lang="es-ES" sz="2000" b="1" dirty="0">
                          <a:latin typeface="Calibri"/>
                          <a:cs typeface="Calibri"/>
                        </a:rPr>
                        <a:t>148 €</a:t>
                      </a:r>
                      <a:endParaRPr sz="2000" b="1"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gn="ctr">
                        <a:lnSpc>
                          <a:spcPct val="100000"/>
                        </a:lnSpc>
                        <a:spcBef>
                          <a:spcPts val="1265"/>
                        </a:spcBef>
                      </a:pPr>
                      <a:r>
                        <a:rPr lang="es-ES" sz="2000" dirty="0">
                          <a:latin typeface="Calibri"/>
                          <a:cs typeface="Calibri"/>
                        </a:rPr>
                        <a:t>148 €</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endParaRPr sz="2000" dirty="0">
                        <a:latin typeface="Calibri"/>
                        <a:cs typeface="Calibri"/>
                      </a:endParaRPr>
                    </a:p>
                  </a:txBody>
                  <a:tcPr marL="0" marR="0" marT="16065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2"/>
                  </a:ext>
                </a:extLst>
              </a:tr>
              <a:tr h="0">
                <a:tc>
                  <a:txBody>
                    <a:bodyPr/>
                    <a:lstStyle/>
                    <a:p>
                      <a:pPr>
                        <a:lnSpc>
                          <a:spcPct val="100000"/>
                        </a:lnSpc>
                        <a:spcBef>
                          <a:spcPts val="15"/>
                        </a:spcBef>
                      </a:pPr>
                      <a:endParaRPr lang="es-ES" sz="1650" dirty="0">
                        <a:latin typeface="Times New Roman"/>
                        <a:cs typeface="Times New Roman"/>
                      </a:endParaRPr>
                    </a:p>
                    <a:p>
                      <a:pPr marL="63500">
                        <a:lnSpc>
                          <a:spcPct val="100000"/>
                        </a:lnSpc>
                        <a:spcBef>
                          <a:spcPts val="5"/>
                        </a:spcBef>
                      </a:pPr>
                      <a:r>
                        <a:rPr lang="es-ES" sz="2000" spc="-10" dirty="0">
                          <a:latin typeface="Calibri"/>
                          <a:cs typeface="Calibri"/>
                        </a:rPr>
                        <a:t>3. </a:t>
                      </a:r>
                      <a:r>
                        <a:rPr sz="2000" spc="-10" dirty="0">
                          <a:latin typeface="Calibri"/>
                          <a:cs typeface="Calibri"/>
                        </a:rPr>
                        <a:t>Eficiencia</a:t>
                      </a:r>
                      <a:r>
                        <a:rPr sz="2000" spc="5" dirty="0">
                          <a:latin typeface="Calibri"/>
                          <a:cs typeface="Calibri"/>
                        </a:rPr>
                        <a:t> </a:t>
                      </a:r>
                      <a:r>
                        <a:rPr sz="2000" b="1" spc="-10" dirty="0" err="1">
                          <a:latin typeface="Calibri"/>
                          <a:cs typeface="Calibri"/>
                        </a:rPr>
                        <a:t>hidráulica</a:t>
                      </a:r>
                      <a:endParaRPr sz="2000" dirty="0">
                        <a:latin typeface="Calibri"/>
                        <a:cs typeface="Calibr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gn="ctr">
                        <a:lnSpc>
                          <a:spcPct val="100000"/>
                        </a:lnSpc>
                        <a:spcBef>
                          <a:spcPts val="15"/>
                        </a:spcBef>
                      </a:pPr>
                      <a:endParaRPr lang="es-ES" sz="2000" b="1" dirty="0">
                        <a:latin typeface="Calibri"/>
                        <a:cs typeface="Calibri"/>
                      </a:endParaRPr>
                    </a:p>
                    <a:p>
                      <a:pPr algn="ctr">
                        <a:lnSpc>
                          <a:spcPct val="100000"/>
                        </a:lnSpc>
                        <a:spcBef>
                          <a:spcPts val="15"/>
                        </a:spcBef>
                      </a:pPr>
                      <a:r>
                        <a:rPr lang="es-ES" sz="2000" b="1" dirty="0">
                          <a:latin typeface="Calibri"/>
                          <a:cs typeface="Calibri"/>
                        </a:rPr>
                        <a:t>74 €</a:t>
                      </a:r>
                      <a:endParaRPr sz="2000" b="1" dirty="0">
                        <a:latin typeface="Calibri"/>
                        <a:cs typeface="Calibr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gn="ctr">
                        <a:lnSpc>
                          <a:spcPct val="100000"/>
                        </a:lnSpc>
                        <a:spcBef>
                          <a:spcPts val="5"/>
                        </a:spcBef>
                      </a:pPr>
                      <a:endParaRPr lang="es-ES" sz="2000" dirty="0">
                        <a:latin typeface="Calibri"/>
                        <a:cs typeface="Calibri"/>
                      </a:endParaRPr>
                    </a:p>
                    <a:p>
                      <a:pPr algn="ctr">
                        <a:lnSpc>
                          <a:spcPct val="100000"/>
                        </a:lnSpc>
                        <a:spcBef>
                          <a:spcPts val="5"/>
                        </a:spcBef>
                      </a:pPr>
                      <a:r>
                        <a:rPr lang="es-ES" sz="2000" dirty="0">
                          <a:latin typeface="Calibri"/>
                          <a:cs typeface="Calibri"/>
                        </a:rPr>
                        <a:t>74 €</a:t>
                      </a:r>
                      <a:endParaRPr sz="2000" dirty="0">
                        <a:latin typeface="Calibri"/>
                        <a:cs typeface="Calibr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5"/>
                        </a:spcBef>
                      </a:pPr>
                      <a:endParaRPr sz="2000" dirty="0">
                        <a:latin typeface="Calibri"/>
                        <a:cs typeface="Calibri"/>
                      </a:endParaRPr>
                    </a:p>
                  </a:txBody>
                  <a:tcPr marL="0" marR="0" marT="190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5"/>
                        </a:spcBef>
                      </a:pPr>
                      <a:endParaRPr sz="2000" dirty="0">
                        <a:latin typeface="Calibri"/>
                        <a:cs typeface="Calibr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3"/>
                  </a:ext>
                </a:extLst>
              </a:tr>
              <a:tr h="481456">
                <a:tc>
                  <a:txBody>
                    <a:bodyPr/>
                    <a:lstStyle/>
                    <a:p>
                      <a:pPr marL="63500">
                        <a:lnSpc>
                          <a:spcPct val="100000"/>
                        </a:lnSpc>
                        <a:spcBef>
                          <a:spcPts val="1265"/>
                        </a:spcBef>
                      </a:pPr>
                      <a:r>
                        <a:rPr lang="es-ES" sz="2000" spc="-10" dirty="0">
                          <a:latin typeface="Calibri"/>
                          <a:cs typeface="Calibri"/>
                        </a:rPr>
                        <a:t>4. </a:t>
                      </a:r>
                      <a:r>
                        <a:rPr sz="2000" spc="-10" dirty="0">
                          <a:latin typeface="Calibri"/>
                          <a:cs typeface="Calibri"/>
                        </a:rPr>
                        <a:t>Eficiencia</a:t>
                      </a:r>
                      <a:r>
                        <a:rPr sz="2000" spc="-5" dirty="0">
                          <a:latin typeface="Calibri"/>
                          <a:cs typeface="Calibri"/>
                        </a:rPr>
                        <a:t> </a:t>
                      </a:r>
                      <a:r>
                        <a:rPr sz="2000" b="1" dirty="0" err="1">
                          <a:latin typeface="Calibri"/>
                          <a:cs typeface="Calibri"/>
                        </a:rPr>
                        <a:t>hídrica</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4135" algn="ctr">
                        <a:lnSpc>
                          <a:spcPct val="100000"/>
                        </a:lnSpc>
                        <a:spcBef>
                          <a:spcPts val="1265"/>
                        </a:spcBef>
                      </a:pPr>
                      <a:r>
                        <a:rPr lang="es-ES" sz="2000" b="1" dirty="0">
                          <a:latin typeface="Calibri"/>
                          <a:cs typeface="Calibri"/>
                        </a:rPr>
                        <a:t>325 €</a:t>
                      </a:r>
                      <a:endParaRPr sz="2000" b="1"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r>
                        <a:rPr lang="es-ES" sz="2000" dirty="0">
                          <a:latin typeface="Calibri"/>
                          <a:cs typeface="Calibri"/>
                        </a:rPr>
                        <a:t>47 €</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2540" algn="ctr">
                        <a:lnSpc>
                          <a:spcPct val="100000"/>
                        </a:lnSpc>
                        <a:spcBef>
                          <a:spcPts val="1265"/>
                        </a:spcBef>
                      </a:pPr>
                      <a:r>
                        <a:rPr lang="es-ES" sz="2000" dirty="0">
                          <a:latin typeface="Calibri"/>
                          <a:cs typeface="Calibri"/>
                        </a:rPr>
                        <a:t>28 €</a:t>
                      </a:r>
                      <a:endParaRPr sz="2000" dirty="0">
                        <a:latin typeface="Calibri"/>
                        <a:cs typeface="Calibri"/>
                      </a:endParaRPr>
                    </a:p>
                  </a:txBody>
                  <a:tcPr marL="0" marR="0" marT="16065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2540" algn="ctr">
                        <a:lnSpc>
                          <a:spcPct val="100000"/>
                        </a:lnSpc>
                        <a:spcBef>
                          <a:spcPts val="1265"/>
                        </a:spcBef>
                      </a:pPr>
                      <a:r>
                        <a:rPr lang="es-ES" sz="2000" dirty="0">
                          <a:latin typeface="Calibri"/>
                          <a:cs typeface="Calibri"/>
                        </a:rPr>
                        <a:t>250 €</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4"/>
                  </a:ext>
                </a:extLst>
              </a:tr>
              <a:tr h="417575">
                <a:tc>
                  <a:txBody>
                    <a:bodyPr/>
                    <a:lstStyle/>
                    <a:p>
                      <a:pPr marL="63500">
                        <a:lnSpc>
                          <a:spcPct val="100000"/>
                        </a:lnSpc>
                        <a:spcBef>
                          <a:spcPts val="765"/>
                        </a:spcBef>
                      </a:pPr>
                      <a:r>
                        <a:rPr lang="es-ES" sz="2000" spc="-5" dirty="0">
                          <a:latin typeface="Calibri"/>
                          <a:cs typeface="Calibri"/>
                        </a:rPr>
                        <a:t>5. </a:t>
                      </a:r>
                      <a:r>
                        <a:rPr sz="2000" spc="-5" dirty="0">
                          <a:latin typeface="Calibri"/>
                          <a:cs typeface="Calibri"/>
                        </a:rPr>
                        <a:t>Energía</a:t>
                      </a:r>
                      <a:r>
                        <a:rPr sz="2000" spc="-40" dirty="0">
                          <a:latin typeface="Calibri"/>
                          <a:cs typeface="Calibri"/>
                        </a:rPr>
                        <a:t> </a:t>
                      </a:r>
                      <a:r>
                        <a:rPr sz="2000" b="1" spc="-5" dirty="0">
                          <a:latin typeface="Calibri"/>
                          <a:cs typeface="Calibri"/>
                        </a:rPr>
                        <a:t>solar</a:t>
                      </a:r>
                      <a:endParaRPr sz="2000" b="1"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20000"/>
                        <a:lumOff val="80000"/>
                      </a:schemeClr>
                    </a:solidFill>
                  </a:tcPr>
                </a:tc>
                <a:tc>
                  <a:txBody>
                    <a:bodyPr/>
                    <a:lstStyle/>
                    <a:p>
                      <a:pPr marL="64135" algn="ctr">
                        <a:lnSpc>
                          <a:spcPct val="100000"/>
                        </a:lnSpc>
                        <a:spcBef>
                          <a:spcPts val="765"/>
                        </a:spcBef>
                      </a:pPr>
                      <a:endParaRPr sz="2000" b="1"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20000"/>
                        <a:lumOff val="80000"/>
                      </a:schemeClr>
                    </a:solidFill>
                  </a:tcPr>
                </a:tc>
                <a:tc>
                  <a:txBody>
                    <a:bodyPr/>
                    <a:lstStyle/>
                    <a:p>
                      <a:pPr marL="635" algn="ctr">
                        <a:lnSpc>
                          <a:spcPct val="100000"/>
                        </a:lnSpc>
                        <a:spcBef>
                          <a:spcPts val="765"/>
                        </a:spcBef>
                      </a:pPr>
                      <a:r>
                        <a:rPr lang="es-ES" sz="2000" dirty="0">
                          <a:latin typeface="Calibri"/>
                          <a:cs typeface="Calibri"/>
                        </a:rPr>
                        <a:t>241 €</a:t>
                      </a:r>
                      <a:endParaRPr sz="2000"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20000"/>
                        <a:lumOff val="80000"/>
                      </a:schemeClr>
                    </a:solidFill>
                  </a:tcPr>
                </a:tc>
                <a:tc>
                  <a:txBody>
                    <a:bodyPr/>
                    <a:lstStyle/>
                    <a:p>
                      <a:pPr marL="59055" algn="ctr">
                        <a:lnSpc>
                          <a:spcPct val="100000"/>
                        </a:lnSpc>
                        <a:spcBef>
                          <a:spcPts val="765"/>
                        </a:spcBef>
                      </a:pPr>
                      <a:endParaRPr sz="2000"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accent3">
                        <a:lumMod val="20000"/>
                        <a:lumOff val="80000"/>
                      </a:schemeClr>
                    </a:solidFill>
                  </a:tcPr>
                </a:tc>
                <a:tc>
                  <a:txBody>
                    <a:bodyPr/>
                    <a:lstStyle/>
                    <a:p>
                      <a:pPr marR="45720" algn="ctr">
                        <a:lnSpc>
                          <a:spcPct val="100000"/>
                        </a:lnSpc>
                        <a:spcBef>
                          <a:spcPts val="765"/>
                        </a:spcBef>
                      </a:pPr>
                      <a:endParaRPr sz="2000" dirty="0">
                        <a:latin typeface="Calibri"/>
                        <a:cs typeface="Calibri"/>
                      </a:endParaRPr>
                    </a:p>
                  </a:txBody>
                  <a:tcPr marL="0" marR="0" marT="97155" marB="0">
                    <a:lnL w="12700">
                      <a:solidFill>
                        <a:srgbClr val="FFFFFF"/>
                      </a:solidFill>
                      <a:prstDash val="solid"/>
                    </a:lnL>
                    <a:lnR w="12700">
                      <a:solidFill>
                        <a:srgbClr val="FFFFFF"/>
                      </a:solidFill>
                      <a:prstDash val="solid"/>
                    </a:lnR>
                    <a:lnT w="12700" cap="flat" cmpd="sng" algn="ctr">
                      <a:solidFill>
                        <a:srgbClr val="FFFFFF"/>
                      </a:solidFill>
                      <a:prstDash val="solid"/>
                      <a:round/>
                      <a:headEnd type="none" w="med" len="med"/>
                      <a:tailEnd type="none" w="med" len="med"/>
                    </a:lnT>
                    <a:lnB w="12700">
                      <a:solidFill>
                        <a:srgbClr val="FFFFFF"/>
                      </a:solidFill>
                      <a:prstDash val="solid"/>
                    </a:lnB>
                    <a:solidFill>
                      <a:schemeClr val="accent3">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3" name="object 4">
            <a:extLst>
              <a:ext uri="{FF2B5EF4-FFF2-40B4-BE49-F238E27FC236}">
                <a16:creationId xmlns:a16="http://schemas.microsoft.com/office/drawing/2014/main" id="{CB4B47A5-52A4-3350-74CE-5B63AFFDE499}"/>
              </a:ext>
            </a:extLst>
          </p:cNvPr>
          <p:cNvGraphicFramePr>
            <a:graphicFrameLocks noGrp="1"/>
          </p:cNvGraphicFramePr>
          <p:nvPr>
            <p:extLst>
              <p:ext uri="{D42A27DB-BD31-4B8C-83A1-F6EECF244321}">
                <p14:modId xmlns:p14="http://schemas.microsoft.com/office/powerpoint/2010/main" val="779863599"/>
              </p:ext>
            </p:extLst>
          </p:nvPr>
        </p:nvGraphicFramePr>
        <p:xfrm>
          <a:off x="533858" y="5071338"/>
          <a:ext cx="10971527" cy="417449"/>
        </p:xfrm>
        <a:graphic>
          <a:graphicData uri="http://schemas.openxmlformats.org/drawingml/2006/table">
            <a:tbl>
              <a:tblPr firstRow="1" bandRow="1">
                <a:tableStyleId>{2D5ABB26-0587-4C30-8999-92F81FD0307C}</a:tableStyleId>
              </a:tblPr>
              <a:tblGrid>
                <a:gridCol w="3314700">
                  <a:extLst>
                    <a:ext uri="{9D8B030D-6E8A-4147-A177-3AD203B41FA5}">
                      <a16:colId xmlns:a16="http://schemas.microsoft.com/office/drawing/2014/main" val="20000"/>
                    </a:ext>
                  </a:extLst>
                </a:gridCol>
                <a:gridCol w="2033270">
                  <a:extLst>
                    <a:ext uri="{9D8B030D-6E8A-4147-A177-3AD203B41FA5}">
                      <a16:colId xmlns:a16="http://schemas.microsoft.com/office/drawing/2014/main" val="20001"/>
                    </a:ext>
                  </a:extLst>
                </a:gridCol>
                <a:gridCol w="1932939">
                  <a:extLst>
                    <a:ext uri="{9D8B030D-6E8A-4147-A177-3AD203B41FA5}">
                      <a16:colId xmlns:a16="http://schemas.microsoft.com/office/drawing/2014/main" val="20002"/>
                    </a:ext>
                  </a:extLst>
                </a:gridCol>
                <a:gridCol w="1779904">
                  <a:extLst>
                    <a:ext uri="{9D8B030D-6E8A-4147-A177-3AD203B41FA5}">
                      <a16:colId xmlns:a16="http://schemas.microsoft.com/office/drawing/2014/main" val="20003"/>
                    </a:ext>
                  </a:extLst>
                </a:gridCol>
                <a:gridCol w="1910714">
                  <a:extLst>
                    <a:ext uri="{9D8B030D-6E8A-4147-A177-3AD203B41FA5}">
                      <a16:colId xmlns:a16="http://schemas.microsoft.com/office/drawing/2014/main" val="20004"/>
                    </a:ext>
                  </a:extLst>
                </a:gridCol>
              </a:tblGrid>
              <a:tr h="417449">
                <a:tc>
                  <a:txBody>
                    <a:bodyPr/>
                    <a:lstStyle/>
                    <a:p>
                      <a:pPr marL="63500" algn="r">
                        <a:lnSpc>
                          <a:spcPct val="100000"/>
                        </a:lnSpc>
                        <a:spcBef>
                          <a:spcPts val="765"/>
                        </a:spcBef>
                      </a:pPr>
                      <a:r>
                        <a:rPr lang="es-ES" sz="2000" b="1" spc="-5" dirty="0">
                          <a:latin typeface="Calibri"/>
                          <a:cs typeface="Calibri"/>
                        </a:rPr>
                        <a:t>Total</a:t>
                      </a:r>
                      <a:endParaRPr lang="es-ES" sz="2000" b="1" dirty="0">
                        <a:latin typeface="Calibri"/>
                        <a:cs typeface="Calibri"/>
                      </a:endParaRPr>
                    </a:p>
                  </a:txBody>
                  <a:tcPr marL="0" marR="0" marT="97155"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FFFF00"/>
                    </a:solidFill>
                  </a:tcPr>
                </a:tc>
                <a:tc>
                  <a:txBody>
                    <a:bodyPr/>
                    <a:lstStyle/>
                    <a:p>
                      <a:pPr marL="64135" algn="ctr">
                        <a:lnSpc>
                          <a:spcPct val="100000"/>
                        </a:lnSpc>
                        <a:spcBef>
                          <a:spcPts val="765"/>
                        </a:spcBef>
                      </a:pPr>
                      <a:r>
                        <a:rPr lang="es-ES" sz="2000" b="1" dirty="0">
                          <a:latin typeface="Calibri"/>
                          <a:cs typeface="Calibri"/>
                        </a:rPr>
                        <a:t>978 €</a:t>
                      </a:r>
                    </a:p>
                  </a:txBody>
                  <a:tcPr marL="0" marR="0" marT="9715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FFFF00"/>
                    </a:solidFill>
                  </a:tcPr>
                </a:tc>
                <a:tc>
                  <a:txBody>
                    <a:bodyPr/>
                    <a:lstStyle/>
                    <a:p>
                      <a:pPr algn="ctr">
                        <a:lnSpc>
                          <a:spcPct val="100000"/>
                        </a:lnSpc>
                        <a:spcBef>
                          <a:spcPts val="765"/>
                        </a:spcBef>
                      </a:pPr>
                      <a:r>
                        <a:rPr lang="es-ES" sz="2000" b="0" dirty="0">
                          <a:latin typeface="Calibri"/>
                          <a:cs typeface="Calibri"/>
                        </a:rPr>
                        <a:t>700 €</a:t>
                      </a:r>
                      <a:endParaRPr sz="2000" b="0" dirty="0">
                        <a:latin typeface="Calibri"/>
                        <a:cs typeface="Calibri"/>
                      </a:endParaRPr>
                    </a:p>
                  </a:txBody>
                  <a:tcPr marL="0" marR="0" marT="9715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FFFF00"/>
                    </a:solidFill>
                  </a:tcPr>
                </a:tc>
                <a:tc>
                  <a:txBody>
                    <a:bodyPr/>
                    <a:lstStyle/>
                    <a:p>
                      <a:pPr marL="59055" algn="ctr">
                        <a:lnSpc>
                          <a:spcPct val="100000"/>
                        </a:lnSpc>
                        <a:spcBef>
                          <a:spcPts val="765"/>
                        </a:spcBef>
                      </a:pPr>
                      <a:r>
                        <a:rPr lang="es-ES" sz="2000" b="0" dirty="0">
                          <a:latin typeface="Calibri"/>
                          <a:cs typeface="Calibri"/>
                        </a:rPr>
                        <a:t>28 €</a:t>
                      </a:r>
                      <a:endParaRPr sz="2000" b="0" dirty="0">
                        <a:latin typeface="Calibri"/>
                        <a:cs typeface="Calibri"/>
                      </a:endParaRPr>
                    </a:p>
                  </a:txBody>
                  <a:tcPr marL="0" marR="0" marT="9715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FFFF00"/>
                    </a:solidFill>
                  </a:tcPr>
                </a:tc>
                <a:tc>
                  <a:txBody>
                    <a:bodyPr/>
                    <a:lstStyle/>
                    <a:p>
                      <a:pPr marR="45720" algn="ctr">
                        <a:lnSpc>
                          <a:spcPct val="100000"/>
                        </a:lnSpc>
                        <a:spcBef>
                          <a:spcPts val="765"/>
                        </a:spcBef>
                      </a:pPr>
                      <a:r>
                        <a:rPr lang="es-ES" sz="2000" b="0" dirty="0">
                          <a:latin typeface="Calibri"/>
                          <a:cs typeface="Calibri"/>
                        </a:rPr>
                        <a:t>250 €</a:t>
                      </a:r>
                      <a:endParaRPr sz="2000" b="0" dirty="0">
                        <a:latin typeface="Calibri"/>
                        <a:cs typeface="Calibri"/>
                      </a:endParaRPr>
                    </a:p>
                  </a:txBody>
                  <a:tcPr marL="0" marR="0" marT="97155" marB="0">
                    <a:lnL w="12700" cap="flat" cmpd="sng" algn="ctr">
                      <a:solidFill>
                        <a:srgbClr val="FFFFFF"/>
                      </a:solidFill>
                      <a:prstDash val="solid"/>
                      <a:round/>
                      <a:headEnd type="none" w="med" len="med"/>
                      <a:tailEnd type="none" w="med" len="med"/>
                    </a:lnL>
                    <a:lnR w="12700">
                      <a:solidFill>
                        <a:srgbClr val="FFFFFF"/>
                      </a:solidFill>
                      <a:prstDash val="solid"/>
                    </a:lnR>
                    <a:lnT w="38100">
                      <a:solidFill>
                        <a:srgbClr val="FFFFFF"/>
                      </a:solidFill>
                      <a:prstDash val="solid"/>
                    </a:lnT>
                    <a:lnB w="12700">
                      <a:solidFill>
                        <a:srgbClr val="FFFFFF"/>
                      </a:solidFill>
                      <a:prstDash val="solid"/>
                    </a:lnB>
                    <a:solidFill>
                      <a:srgbClr val="FFFF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6831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6931" y="1219200"/>
            <a:ext cx="10971526" cy="567463"/>
          </a:xfrm>
          <a:prstGeom prst="rect">
            <a:avLst/>
          </a:prstGeom>
        </p:spPr>
        <p:txBody>
          <a:bodyPr vert="horz" wrap="square" lIns="0" tIns="13335" rIns="0" bIns="0" rtlCol="0">
            <a:spAutoFit/>
          </a:bodyPr>
          <a:lstStyle/>
          <a:p>
            <a:pPr marL="12700">
              <a:lnSpc>
                <a:spcPct val="100000"/>
              </a:lnSpc>
              <a:spcBef>
                <a:spcPts val="105"/>
              </a:spcBef>
            </a:pPr>
            <a:r>
              <a:rPr sz="3600" kern="1200" dirty="0">
                <a:solidFill>
                  <a:srgbClr val="48452A"/>
                </a:solidFill>
                <a:latin typeface="Trebuchet MS"/>
                <a:cs typeface="+mn-cs"/>
              </a:rPr>
              <a:t>Beneficios de </a:t>
            </a:r>
            <a:r>
              <a:rPr lang="es-ES" sz="3600" kern="1200" dirty="0">
                <a:solidFill>
                  <a:srgbClr val="48452A"/>
                </a:solidFill>
                <a:latin typeface="Trebuchet MS"/>
                <a:cs typeface="+mn-cs"/>
              </a:rPr>
              <a:t>cada actuación</a:t>
            </a:r>
            <a:endParaRPr sz="3600" kern="1200" dirty="0">
              <a:solidFill>
                <a:srgbClr val="48452A"/>
              </a:solidFill>
              <a:latin typeface="Trebuchet MS"/>
              <a:cs typeface="+mn-cs"/>
            </a:endParaRP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58</a:t>
            </a:fld>
            <a:endParaRPr b="0" dirty="0">
              <a:solidFill>
                <a:srgbClr val="888888"/>
              </a:solidFill>
              <a:latin typeface="Calibri"/>
              <a:cs typeface="Calibri"/>
            </a:endParaRPr>
          </a:p>
        </p:txBody>
      </p:sp>
      <p:graphicFrame>
        <p:nvGraphicFramePr>
          <p:cNvPr id="6" name="object 4">
            <a:extLst>
              <a:ext uri="{FF2B5EF4-FFF2-40B4-BE49-F238E27FC236}">
                <a16:creationId xmlns:a16="http://schemas.microsoft.com/office/drawing/2014/main" id="{14194F61-82CD-4788-7256-655ABAA356FE}"/>
              </a:ext>
            </a:extLst>
          </p:cNvPr>
          <p:cNvGraphicFramePr>
            <a:graphicFrameLocks noGrp="1"/>
          </p:cNvGraphicFramePr>
          <p:nvPr>
            <p:extLst>
              <p:ext uri="{D42A27DB-BD31-4B8C-83A1-F6EECF244321}">
                <p14:modId xmlns:p14="http://schemas.microsoft.com/office/powerpoint/2010/main" val="2463436762"/>
              </p:ext>
            </p:extLst>
          </p:nvPr>
        </p:nvGraphicFramePr>
        <p:xfrm>
          <a:off x="533858" y="5071338"/>
          <a:ext cx="10971527" cy="790828"/>
        </p:xfrm>
        <a:graphic>
          <a:graphicData uri="http://schemas.openxmlformats.org/drawingml/2006/table">
            <a:tbl>
              <a:tblPr firstRow="1" bandRow="1">
                <a:tableStyleId>{2D5ABB26-0587-4C30-8999-92F81FD0307C}</a:tableStyleId>
              </a:tblPr>
              <a:tblGrid>
                <a:gridCol w="3314700">
                  <a:extLst>
                    <a:ext uri="{9D8B030D-6E8A-4147-A177-3AD203B41FA5}">
                      <a16:colId xmlns:a16="http://schemas.microsoft.com/office/drawing/2014/main" val="20000"/>
                    </a:ext>
                  </a:extLst>
                </a:gridCol>
                <a:gridCol w="2033270">
                  <a:extLst>
                    <a:ext uri="{9D8B030D-6E8A-4147-A177-3AD203B41FA5}">
                      <a16:colId xmlns:a16="http://schemas.microsoft.com/office/drawing/2014/main" val="20001"/>
                    </a:ext>
                  </a:extLst>
                </a:gridCol>
                <a:gridCol w="1932939">
                  <a:extLst>
                    <a:ext uri="{9D8B030D-6E8A-4147-A177-3AD203B41FA5}">
                      <a16:colId xmlns:a16="http://schemas.microsoft.com/office/drawing/2014/main" val="20002"/>
                    </a:ext>
                  </a:extLst>
                </a:gridCol>
                <a:gridCol w="1779904">
                  <a:extLst>
                    <a:ext uri="{9D8B030D-6E8A-4147-A177-3AD203B41FA5}">
                      <a16:colId xmlns:a16="http://schemas.microsoft.com/office/drawing/2014/main" val="20003"/>
                    </a:ext>
                  </a:extLst>
                </a:gridCol>
                <a:gridCol w="1910714">
                  <a:extLst>
                    <a:ext uri="{9D8B030D-6E8A-4147-A177-3AD203B41FA5}">
                      <a16:colId xmlns:a16="http://schemas.microsoft.com/office/drawing/2014/main" val="20004"/>
                    </a:ext>
                  </a:extLst>
                </a:gridCol>
              </a:tblGrid>
              <a:tr h="373379">
                <a:tc>
                  <a:txBody>
                    <a:bodyPr/>
                    <a:lstStyle/>
                    <a:p>
                      <a:pPr marL="76200">
                        <a:lnSpc>
                          <a:spcPts val="2780"/>
                        </a:lnSpc>
                      </a:pPr>
                      <a:r>
                        <a:rPr sz="2400" b="1" spc="-5" dirty="0">
                          <a:latin typeface="Calibri"/>
                          <a:cs typeface="Calibri"/>
                        </a:rPr>
                        <a:t>Actuación</a:t>
                      </a:r>
                      <a:endParaRPr sz="2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4B083"/>
                    </a:solidFill>
                  </a:tcPr>
                </a:tc>
                <a:tc>
                  <a:txBody>
                    <a:bodyPr/>
                    <a:lstStyle/>
                    <a:p>
                      <a:pPr marL="76200">
                        <a:lnSpc>
                          <a:spcPts val="2780"/>
                        </a:lnSpc>
                      </a:pPr>
                      <a:r>
                        <a:rPr sz="2400" b="1" spc="-10" dirty="0">
                          <a:latin typeface="Calibri"/>
                          <a:cs typeface="Calibri"/>
                        </a:rPr>
                        <a:t>Objetivo</a:t>
                      </a:r>
                      <a:endParaRPr sz="24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4B083"/>
                    </a:solidFill>
                  </a:tcPr>
                </a:tc>
                <a:tc>
                  <a:txBody>
                    <a:bodyPr/>
                    <a:lstStyle/>
                    <a:p>
                      <a:pPr marL="635" algn="ctr">
                        <a:lnSpc>
                          <a:spcPts val="2780"/>
                        </a:lnSpc>
                      </a:pPr>
                      <a:r>
                        <a:rPr sz="2400" b="1" spc="-5" dirty="0">
                          <a:latin typeface="Calibri"/>
                          <a:cs typeface="Calibri"/>
                        </a:rPr>
                        <a:t>Ahorro</a:t>
                      </a:r>
                      <a:r>
                        <a:rPr sz="2400" b="1" spc="-55" dirty="0">
                          <a:latin typeface="Calibri"/>
                          <a:cs typeface="Calibri"/>
                        </a:rPr>
                        <a:t> </a:t>
                      </a:r>
                      <a:r>
                        <a:rPr sz="2400" b="1" spc="-15" dirty="0">
                          <a:latin typeface="Calibri"/>
                          <a:cs typeface="Calibri"/>
                        </a:rPr>
                        <a:t>costes</a:t>
                      </a:r>
                      <a:endParaRPr sz="24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4B083"/>
                    </a:solidFill>
                  </a:tcPr>
                </a:tc>
                <a:tc>
                  <a:txBody>
                    <a:bodyPr/>
                    <a:lstStyle/>
                    <a:p>
                      <a:pPr marL="2540" algn="ctr">
                        <a:lnSpc>
                          <a:spcPts val="2780"/>
                        </a:lnSpc>
                      </a:pPr>
                      <a:r>
                        <a:rPr sz="2400" b="1" spc="-5" dirty="0">
                          <a:latin typeface="Calibri"/>
                          <a:cs typeface="Calibri"/>
                        </a:rPr>
                        <a:t>Ahorro</a:t>
                      </a:r>
                      <a:r>
                        <a:rPr sz="2400" b="1" spc="-65" dirty="0">
                          <a:latin typeface="Calibri"/>
                          <a:cs typeface="Calibri"/>
                        </a:rPr>
                        <a:t> </a:t>
                      </a:r>
                      <a:r>
                        <a:rPr sz="2400" b="1" dirty="0">
                          <a:latin typeface="Calibri"/>
                          <a:cs typeface="Calibri"/>
                        </a:rPr>
                        <a:t>agua</a:t>
                      </a:r>
                      <a:endParaRPr sz="24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4B083"/>
                    </a:solidFill>
                  </a:tcPr>
                </a:tc>
                <a:tc>
                  <a:txBody>
                    <a:bodyPr/>
                    <a:lstStyle/>
                    <a:p>
                      <a:pPr marL="2540" algn="ctr">
                        <a:lnSpc>
                          <a:spcPts val="2780"/>
                        </a:lnSpc>
                      </a:pPr>
                      <a:r>
                        <a:rPr sz="2400" b="1" dirty="0">
                          <a:latin typeface="Calibri"/>
                          <a:cs typeface="Calibri"/>
                        </a:rPr>
                        <a:t>&gt;</a:t>
                      </a:r>
                      <a:r>
                        <a:rPr sz="2400" b="1" spc="-50" dirty="0">
                          <a:latin typeface="Calibri"/>
                          <a:cs typeface="Calibri"/>
                        </a:rPr>
                        <a:t> </a:t>
                      </a:r>
                      <a:r>
                        <a:rPr sz="2400" b="1" spc="-10" dirty="0">
                          <a:latin typeface="Calibri"/>
                          <a:cs typeface="Calibri"/>
                        </a:rPr>
                        <a:t>Rendimiento</a:t>
                      </a:r>
                      <a:endParaRPr sz="24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4B083"/>
                    </a:solidFill>
                  </a:tcPr>
                </a:tc>
                <a:extLst>
                  <a:ext uri="{0D108BD9-81ED-4DB2-BD59-A6C34878D82A}">
                    <a16:rowId xmlns:a16="http://schemas.microsoft.com/office/drawing/2014/main" val="10000"/>
                  </a:ext>
                </a:extLst>
              </a:tr>
              <a:tr h="417449">
                <a:tc>
                  <a:txBody>
                    <a:bodyPr/>
                    <a:lstStyle/>
                    <a:p>
                      <a:pPr marL="63500">
                        <a:lnSpc>
                          <a:spcPct val="100000"/>
                        </a:lnSpc>
                        <a:spcBef>
                          <a:spcPts val="765"/>
                        </a:spcBef>
                      </a:pPr>
                      <a:r>
                        <a:rPr sz="2000" spc="-5" dirty="0">
                          <a:latin typeface="Calibri"/>
                          <a:cs typeface="Calibri"/>
                        </a:rPr>
                        <a:t>Energía</a:t>
                      </a:r>
                      <a:r>
                        <a:rPr sz="2000" spc="-40" dirty="0">
                          <a:latin typeface="Calibri"/>
                          <a:cs typeface="Calibri"/>
                        </a:rPr>
                        <a:t> </a:t>
                      </a:r>
                      <a:r>
                        <a:rPr sz="2000" spc="-5" dirty="0">
                          <a:latin typeface="Calibri"/>
                          <a:cs typeface="Calibri"/>
                        </a:rPr>
                        <a:t>solar</a:t>
                      </a:r>
                      <a:endParaRPr sz="2000">
                        <a:latin typeface="Calibri"/>
                        <a:cs typeface="Calibri"/>
                      </a:endParaRPr>
                    </a:p>
                  </a:txBody>
                  <a:tcPr marL="0" marR="0" marT="971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CECEC"/>
                    </a:solidFill>
                  </a:tcPr>
                </a:tc>
                <a:tc>
                  <a:txBody>
                    <a:bodyPr/>
                    <a:lstStyle/>
                    <a:p>
                      <a:pPr marL="64135">
                        <a:lnSpc>
                          <a:spcPct val="100000"/>
                        </a:lnSpc>
                        <a:spcBef>
                          <a:spcPts val="765"/>
                        </a:spcBef>
                      </a:pPr>
                      <a:r>
                        <a:rPr sz="2000" spc="-5" dirty="0">
                          <a:latin typeface="Calibri"/>
                          <a:cs typeface="Calibri"/>
                        </a:rPr>
                        <a:t>Energía</a:t>
                      </a:r>
                      <a:r>
                        <a:rPr sz="2000" spc="-30" dirty="0">
                          <a:latin typeface="Calibri"/>
                          <a:cs typeface="Calibri"/>
                        </a:rPr>
                        <a:t> </a:t>
                      </a:r>
                      <a:r>
                        <a:rPr sz="2000" spc="-10" dirty="0">
                          <a:latin typeface="Calibri"/>
                          <a:cs typeface="Calibri"/>
                        </a:rPr>
                        <a:t>renovable</a:t>
                      </a:r>
                      <a:endParaRPr sz="2000">
                        <a:latin typeface="Calibri"/>
                        <a:cs typeface="Calibri"/>
                      </a:endParaRPr>
                    </a:p>
                  </a:txBody>
                  <a:tcPr marL="0" marR="0" marT="971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CECEC"/>
                    </a:solidFill>
                  </a:tcPr>
                </a:tc>
                <a:tc>
                  <a:txBody>
                    <a:bodyPr/>
                    <a:lstStyle/>
                    <a:p>
                      <a:pPr algn="ctr">
                        <a:lnSpc>
                          <a:spcPct val="100000"/>
                        </a:lnSpc>
                        <a:spcBef>
                          <a:spcPts val="765"/>
                        </a:spcBef>
                      </a:pPr>
                      <a:r>
                        <a:rPr lang="es-ES" sz="2000" dirty="0">
                          <a:latin typeface="Calibri"/>
                          <a:cs typeface="Calibri"/>
                        </a:rPr>
                        <a:t>9</a:t>
                      </a:r>
                      <a:r>
                        <a:rPr sz="2000" dirty="0">
                          <a:latin typeface="Calibri"/>
                          <a:cs typeface="Calibri"/>
                        </a:rPr>
                        <a:t>0%</a:t>
                      </a:r>
                    </a:p>
                  </a:txBody>
                  <a:tcPr marL="0" marR="0" marT="971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CECEC"/>
                    </a:solidFill>
                  </a:tcPr>
                </a:tc>
                <a:tc>
                  <a:txBody>
                    <a:bodyPr/>
                    <a:lstStyle/>
                    <a:p>
                      <a:pPr marL="59055" algn="ctr">
                        <a:lnSpc>
                          <a:spcPct val="100000"/>
                        </a:lnSpc>
                        <a:spcBef>
                          <a:spcPts val="765"/>
                        </a:spcBef>
                      </a:pPr>
                      <a:r>
                        <a:rPr sz="2000" dirty="0">
                          <a:latin typeface="Calibri"/>
                          <a:cs typeface="Calibri"/>
                        </a:rPr>
                        <a:t>0%</a:t>
                      </a:r>
                      <a:endParaRPr sz="2000">
                        <a:latin typeface="Calibri"/>
                        <a:cs typeface="Calibri"/>
                      </a:endParaRPr>
                    </a:p>
                  </a:txBody>
                  <a:tcPr marL="0" marR="0" marT="971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CECEC"/>
                    </a:solidFill>
                  </a:tcPr>
                </a:tc>
                <a:tc>
                  <a:txBody>
                    <a:bodyPr/>
                    <a:lstStyle/>
                    <a:p>
                      <a:pPr marR="45720" algn="ctr">
                        <a:lnSpc>
                          <a:spcPct val="100000"/>
                        </a:lnSpc>
                        <a:spcBef>
                          <a:spcPts val="765"/>
                        </a:spcBef>
                      </a:pPr>
                      <a:r>
                        <a:rPr sz="2000" dirty="0">
                          <a:latin typeface="Calibri"/>
                          <a:cs typeface="Calibri"/>
                        </a:rPr>
                        <a:t>0%</a:t>
                      </a:r>
                    </a:p>
                  </a:txBody>
                  <a:tcPr marL="0" marR="0" marT="971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CECEC"/>
                    </a:solidFill>
                  </a:tcPr>
                </a:tc>
                <a:extLst>
                  <a:ext uri="{0D108BD9-81ED-4DB2-BD59-A6C34878D82A}">
                    <a16:rowId xmlns:a16="http://schemas.microsoft.com/office/drawing/2014/main" val="10001"/>
                  </a:ext>
                </a:extLst>
              </a:tr>
            </a:tbl>
          </a:graphicData>
        </a:graphic>
      </p:graphicFrame>
      <p:graphicFrame>
        <p:nvGraphicFramePr>
          <p:cNvPr id="4" name="object 3">
            <a:extLst>
              <a:ext uri="{FF2B5EF4-FFF2-40B4-BE49-F238E27FC236}">
                <a16:creationId xmlns:a16="http://schemas.microsoft.com/office/drawing/2014/main" id="{C602B710-C019-EAF9-778D-2DA4F31D3AB6}"/>
              </a:ext>
            </a:extLst>
          </p:cNvPr>
          <p:cNvGraphicFramePr>
            <a:graphicFrameLocks noGrp="1"/>
          </p:cNvGraphicFramePr>
          <p:nvPr>
            <p:extLst>
              <p:ext uri="{D42A27DB-BD31-4B8C-83A1-F6EECF244321}">
                <p14:modId xmlns:p14="http://schemas.microsoft.com/office/powerpoint/2010/main" val="3713434690"/>
              </p:ext>
            </p:extLst>
          </p:nvPr>
        </p:nvGraphicFramePr>
        <p:xfrm>
          <a:off x="526931" y="2133600"/>
          <a:ext cx="10971527" cy="2759707"/>
        </p:xfrm>
        <a:graphic>
          <a:graphicData uri="http://schemas.openxmlformats.org/drawingml/2006/table">
            <a:tbl>
              <a:tblPr firstRow="1" bandRow="1">
                <a:tableStyleId>{2D5ABB26-0587-4C30-8999-92F81FD0307C}</a:tableStyleId>
              </a:tblPr>
              <a:tblGrid>
                <a:gridCol w="3314700">
                  <a:extLst>
                    <a:ext uri="{9D8B030D-6E8A-4147-A177-3AD203B41FA5}">
                      <a16:colId xmlns:a16="http://schemas.microsoft.com/office/drawing/2014/main" val="20000"/>
                    </a:ext>
                  </a:extLst>
                </a:gridCol>
                <a:gridCol w="2033270">
                  <a:extLst>
                    <a:ext uri="{9D8B030D-6E8A-4147-A177-3AD203B41FA5}">
                      <a16:colId xmlns:a16="http://schemas.microsoft.com/office/drawing/2014/main" val="20001"/>
                    </a:ext>
                  </a:extLst>
                </a:gridCol>
                <a:gridCol w="1932939">
                  <a:extLst>
                    <a:ext uri="{9D8B030D-6E8A-4147-A177-3AD203B41FA5}">
                      <a16:colId xmlns:a16="http://schemas.microsoft.com/office/drawing/2014/main" val="20002"/>
                    </a:ext>
                  </a:extLst>
                </a:gridCol>
                <a:gridCol w="1779904">
                  <a:extLst>
                    <a:ext uri="{9D8B030D-6E8A-4147-A177-3AD203B41FA5}">
                      <a16:colId xmlns:a16="http://schemas.microsoft.com/office/drawing/2014/main" val="20003"/>
                    </a:ext>
                  </a:extLst>
                </a:gridCol>
                <a:gridCol w="1910714">
                  <a:extLst>
                    <a:ext uri="{9D8B030D-6E8A-4147-A177-3AD203B41FA5}">
                      <a16:colId xmlns:a16="http://schemas.microsoft.com/office/drawing/2014/main" val="20004"/>
                    </a:ext>
                  </a:extLst>
                </a:gridCol>
              </a:tblGrid>
              <a:tr h="145796">
                <a:tc>
                  <a:txBody>
                    <a:bodyPr/>
                    <a:lstStyle/>
                    <a:p>
                      <a:pPr marL="76200">
                        <a:lnSpc>
                          <a:spcPts val="2775"/>
                        </a:lnSpc>
                      </a:pPr>
                      <a:r>
                        <a:rPr sz="2400" b="1" spc="-5" dirty="0">
                          <a:solidFill>
                            <a:schemeClr val="bg1"/>
                          </a:solidFill>
                          <a:latin typeface="Calibri"/>
                          <a:cs typeface="Calibri"/>
                        </a:rPr>
                        <a:t>Actuación</a:t>
                      </a:r>
                      <a:endParaRPr sz="2400" dirty="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76200">
                        <a:lnSpc>
                          <a:spcPts val="2775"/>
                        </a:lnSpc>
                      </a:pPr>
                      <a:r>
                        <a:rPr sz="2400" b="1" spc="-10" dirty="0">
                          <a:solidFill>
                            <a:schemeClr val="bg1"/>
                          </a:solidFill>
                          <a:latin typeface="Calibri"/>
                          <a:cs typeface="Calibri"/>
                        </a:rPr>
                        <a:t>Objetivo</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algn="ctr">
                        <a:lnSpc>
                          <a:spcPts val="2775"/>
                        </a:lnSpc>
                      </a:pPr>
                      <a:r>
                        <a:rPr sz="2400" b="1" spc="-5" dirty="0">
                          <a:solidFill>
                            <a:schemeClr val="bg1"/>
                          </a:solidFill>
                          <a:latin typeface="Calibri"/>
                          <a:cs typeface="Calibri"/>
                        </a:rPr>
                        <a:t>Ahorro</a:t>
                      </a:r>
                      <a:r>
                        <a:rPr sz="2400" b="1" spc="-55" dirty="0">
                          <a:solidFill>
                            <a:schemeClr val="bg1"/>
                          </a:solidFill>
                          <a:latin typeface="Calibri"/>
                          <a:cs typeface="Calibri"/>
                        </a:rPr>
                        <a:t> </a:t>
                      </a:r>
                      <a:r>
                        <a:rPr sz="2400" b="1" spc="-15" dirty="0">
                          <a:solidFill>
                            <a:schemeClr val="bg1"/>
                          </a:solidFill>
                          <a:latin typeface="Calibri"/>
                          <a:cs typeface="Calibri"/>
                        </a:rPr>
                        <a:t>costes</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1905" algn="ctr">
                        <a:lnSpc>
                          <a:spcPts val="2775"/>
                        </a:lnSpc>
                      </a:pPr>
                      <a:r>
                        <a:rPr sz="2400" b="1" spc="-5" dirty="0">
                          <a:solidFill>
                            <a:schemeClr val="bg1"/>
                          </a:solidFill>
                          <a:latin typeface="Calibri"/>
                          <a:cs typeface="Calibri"/>
                        </a:rPr>
                        <a:t>Ahorro</a:t>
                      </a:r>
                      <a:r>
                        <a:rPr sz="2400" b="1" spc="-60" dirty="0">
                          <a:solidFill>
                            <a:schemeClr val="bg1"/>
                          </a:solidFill>
                          <a:latin typeface="Calibri"/>
                          <a:cs typeface="Calibri"/>
                        </a:rPr>
                        <a:t> </a:t>
                      </a:r>
                      <a:r>
                        <a:rPr sz="2400" b="1" dirty="0">
                          <a:solidFill>
                            <a:schemeClr val="bg1"/>
                          </a:solidFill>
                          <a:latin typeface="Calibri"/>
                          <a:cs typeface="Calibri"/>
                        </a:rPr>
                        <a:t>agua</a:t>
                      </a:r>
                      <a:endParaRPr sz="240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tc>
                  <a:txBody>
                    <a:bodyPr/>
                    <a:lstStyle/>
                    <a:p>
                      <a:pPr marL="635" algn="ctr">
                        <a:lnSpc>
                          <a:spcPts val="2775"/>
                        </a:lnSpc>
                      </a:pPr>
                      <a:r>
                        <a:rPr sz="2400" b="1" dirty="0">
                          <a:solidFill>
                            <a:schemeClr val="bg1"/>
                          </a:solidFill>
                          <a:latin typeface="Calibri"/>
                          <a:cs typeface="Calibri"/>
                        </a:rPr>
                        <a:t>&gt;</a:t>
                      </a:r>
                      <a:r>
                        <a:rPr sz="2400" b="1" spc="-35" dirty="0">
                          <a:solidFill>
                            <a:schemeClr val="bg1"/>
                          </a:solidFill>
                          <a:latin typeface="Calibri"/>
                          <a:cs typeface="Calibri"/>
                        </a:rPr>
                        <a:t> </a:t>
                      </a:r>
                      <a:r>
                        <a:rPr sz="2400" b="1" spc="-15" dirty="0">
                          <a:solidFill>
                            <a:schemeClr val="bg1"/>
                          </a:solidFill>
                          <a:latin typeface="Calibri"/>
                          <a:cs typeface="Calibri"/>
                        </a:rPr>
                        <a:t>Rendimiento</a:t>
                      </a:r>
                      <a:endParaRPr sz="2400" dirty="0">
                        <a:solidFill>
                          <a:schemeClr val="bg1"/>
                        </a:solidFill>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B9BD4"/>
                    </a:solidFill>
                  </a:tcPr>
                </a:tc>
                <a:extLst>
                  <a:ext uri="{0D108BD9-81ED-4DB2-BD59-A6C34878D82A}">
                    <a16:rowId xmlns:a16="http://schemas.microsoft.com/office/drawing/2014/main" val="10000"/>
                  </a:ext>
                </a:extLst>
              </a:tr>
              <a:tr h="481456">
                <a:tc>
                  <a:txBody>
                    <a:bodyPr/>
                    <a:lstStyle/>
                    <a:p>
                      <a:pPr marL="63500">
                        <a:lnSpc>
                          <a:spcPct val="100000"/>
                        </a:lnSpc>
                        <a:spcBef>
                          <a:spcPts val="1265"/>
                        </a:spcBef>
                      </a:pPr>
                      <a:r>
                        <a:rPr sz="2000" spc="-10" dirty="0">
                          <a:latin typeface="Calibri"/>
                          <a:cs typeface="Calibri"/>
                        </a:rPr>
                        <a:t>Contratación</a:t>
                      </a:r>
                      <a:r>
                        <a:rPr sz="2000" spc="-15" dirty="0">
                          <a:latin typeface="Calibri"/>
                          <a:cs typeface="Calibri"/>
                        </a:rPr>
                        <a:t> </a:t>
                      </a:r>
                      <a:r>
                        <a:rPr sz="2000" spc="-5" dirty="0">
                          <a:latin typeface="Calibri"/>
                          <a:cs typeface="Calibri"/>
                        </a:rPr>
                        <a:t>eléctrica</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64135">
                        <a:lnSpc>
                          <a:spcPct val="100000"/>
                        </a:lnSpc>
                        <a:spcBef>
                          <a:spcPts val="1265"/>
                        </a:spcBef>
                      </a:pPr>
                      <a:r>
                        <a:rPr sz="2000" spc="-5" dirty="0">
                          <a:latin typeface="Calibri"/>
                          <a:cs typeface="Calibri"/>
                        </a:rPr>
                        <a:t>Precio</a:t>
                      </a:r>
                      <a:r>
                        <a:rPr sz="2000" spc="-30" dirty="0">
                          <a:latin typeface="Calibri"/>
                          <a:cs typeface="Calibri"/>
                        </a:rPr>
                        <a:t> </a:t>
                      </a:r>
                      <a:r>
                        <a:rPr sz="2000" dirty="0">
                          <a:latin typeface="Calibri"/>
                          <a:cs typeface="Calibri"/>
                        </a:rPr>
                        <a:t>kW-h</a:t>
                      </a: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635" algn="ctr">
                        <a:lnSpc>
                          <a:spcPct val="100000"/>
                        </a:lnSpc>
                        <a:spcBef>
                          <a:spcPts val="1265"/>
                        </a:spcBef>
                      </a:pPr>
                      <a:r>
                        <a:rPr sz="2000" dirty="0">
                          <a:latin typeface="Calibri"/>
                          <a:cs typeface="Calibri"/>
                        </a:rPr>
                        <a:t>10%</a:t>
                      </a: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marL="1270" algn="ctr">
                        <a:lnSpc>
                          <a:spcPct val="100000"/>
                        </a:lnSpc>
                        <a:spcBef>
                          <a:spcPts val="1265"/>
                        </a:spcBef>
                      </a:pPr>
                      <a:r>
                        <a:rPr sz="2000" dirty="0">
                          <a:latin typeface="Calibri"/>
                          <a:cs typeface="Calibri"/>
                        </a:rPr>
                        <a:t>0%</a:t>
                      </a:r>
                    </a:p>
                  </a:txBody>
                  <a:tcPr marL="0" marR="0" marT="1606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tc>
                  <a:txBody>
                    <a:bodyPr/>
                    <a:lstStyle/>
                    <a:p>
                      <a:pPr>
                        <a:lnSpc>
                          <a:spcPct val="100000"/>
                        </a:lnSpc>
                      </a:pPr>
                      <a:endParaRPr sz="23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chemeClr val="accent2">
                        <a:lumMod val="20000"/>
                        <a:lumOff val="80000"/>
                      </a:schemeClr>
                    </a:solidFill>
                  </a:tcPr>
                </a:tc>
                <a:extLst>
                  <a:ext uri="{0D108BD9-81ED-4DB2-BD59-A6C34878D82A}">
                    <a16:rowId xmlns:a16="http://schemas.microsoft.com/office/drawing/2014/main" val="10001"/>
                  </a:ext>
                </a:extLst>
              </a:tr>
              <a:tr h="382144">
                <a:tc>
                  <a:txBody>
                    <a:bodyPr/>
                    <a:lstStyle/>
                    <a:p>
                      <a:pPr marL="63500">
                        <a:lnSpc>
                          <a:spcPct val="100000"/>
                        </a:lnSpc>
                        <a:spcBef>
                          <a:spcPts val="1265"/>
                        </a:spcBef>
                      </a:pPr>
                      <a:r>
                        <a:rPr sz="2000" spc="-10" dirty="0">
                          <a:latin typeface="Calibri"/>
                          <a:cs typeface="Calibri"/>
                        </a:rPr>
                        <a:t>Eficiencia</a:t>
                      </a:r>
                      <a:r>
                        <a:rPr sz="2000" spc="-5" dirty="0">
                          <a:latin typeface="Calibri"/>
                          <a:cs typeface="Calibri"/>
                        </a:rPr>
                        <a:t> </a:t>
                      </a:r>
                      <a:r>
                        <a:rPr sz="2000" b="1" spc="-5" dirty="0" err="1">
                          <a:latin typeface="Calibri"/>
                          <a:cs typeface="Calibri"/>
                        </a:rPr>
                        <a:t>eléctrica</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4135">
                        <a:lnSpc>
                          <a:spcPct val="100000"/>
                        </a:lnSpc>
                        <a:spcBef>
                          <a:spcPts val="1265"/>
                        </a:spcBef>
                      </a:pPr>
                      <a:r>
                        <a:rPr sz="2000" spc="-5" dirty="0">
                          <a:latin typeface="Calibri"/>
                          <a:cs typeface="Calibri"/>
                        </a:rPr>
                        <a:t>Consumo</a:t>
                      </a:r>
                      <a:r>
                        <a:rPr sz="2000" spc="-50" dirty="0">
                          <a:latin typeface="Calibri"/>
                          <a:cs typeface="Calibri"/>
                        </a:rPr>
                        <a:t> </a:t>
                      </a:r>
                      <a:r>
                        <a:rPr sz="2000" spc="-5" dirty="0">
                          <a:latin typeface="Calibri"/>
                          <a:cs typeface="Calibri"/>
                        </a:rPr>
                        <a:t>eléctrico</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gn="ctr">
                        <a:lnSpc>
                          <a:spcPct val="100000"/>
                        </a:lnSpc>
                        <a:spcBef>
                          <a:spcPts val="1265"/>
                        </a:spcBef>
                      </a:pPr>
                      <a:r>
                        <a:rPr lang="es-ES" sz="2000" dirty="0">
                          <a:latin typeface="Calibri"/>
                          <a:cs typeface="Calibri"/>
                        </a:rPr>
                        <a:t>20</a:t>
                      </a:r>
                      <a:r>
                        <a:rPr sz="2000" dirty="0">
                          <a:latin typeface="Calibri"/>
                          <a:cs typeface="Calibri"/>
                        </a:rPr>
                        <a:t>%</a:t>
                      </a: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r>
                        <a:rPr sz="2000" dirty="0">
                          <a:latin typeface="Calibri"/>
                          <a:cs typeface="Calibri"/>
                        </a:rPr>
                        <a:t>0%</a:t>
                      </a:r>
                      <a:endParaRPr sz="200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pPr>
                      <a:endParaRPr sz="2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2"/>
                  </a:ext>
                </a:extLst>
              </a:tr>
              <a:tr h="201679">
                <a:tc>
                  <a:txBody>
                    <a:bodyPr/>
                    <a:lstStyle/>
                    <a:p>
                      <a:pPr>
                        <a:lnSpc>
                          <a:spcPct val="100000"/>
                        </a:lnSpc>
                        <a:spcBef>
                          <a:spcPts val="15"/>
                        </a:spcBef>
                      </a:pPr>
                      <a:endParaRPr sz="1650" dirty="0">
                        <a:latin typeface="Times New Roman"/>
                        <a:cs typeface="Times New Roman"/>
                      </a:endParaRPr>
                    </a:p>
                    <a:p>
                      <a:pPr marL="63500">
                        <a:lnSpc>
                          <a:spcPct val="100000"/>
                        </a:lnSpc>
                        <a:spcBef>
                          <a:spcPts val="5"/>
                        </a:spcBef>
                      </a:pPr>
                      <a:r>
                        <a:rPr sz="2000" spc="-10" dirty="0">
                          <a:latin typeface="Calibri"/>
                          <a:cs typeface="Calibri"/>
                        </a:rPr>
                        <a:t>Eficiencia</a:t>
                      </a:r>
                      <a:r>
                        <a:rPr sz="2000" spc="5" dirty="0">
                          <a:latin typeface="Calibri"/>
                          <a:cs typeface="Calibri"/>
                        </a:rPr>
                        <a:t> </a:t>
                      </a:r>
                      <a:r>
                        <a:rPr sz="2000" b="1" spc="-10" dirty="0" err="1">
                          <a:latin typeface="Calibri"/>
                          <a:cs typeface="Calibri"/>
                        </a:rPr>
                        <a:t>hidráulica</a:t>
                      </a:r>
                      <a:endParaRPr sz="2000" dirty="0">
                        <a:latin typeface="Calibri"/>
                        <a:cs typeface="Calibr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spcBef>
                          <a:spcPts val="15"/>
                        </a:spcBef>
                      </a:pPr>
                      <a:endParaRPr sz="1650" dirty="0">
                        <a:latin typeface="Times New Roman"/>
                        <a:cs typeface="Times New Roman"/>
                      </a:endParaRPr>
                    </a:p>
                    <a:p>
                      <a:pPr marL="64135">
                        <a:lnSpc>
                          <a:spcPct val="100000"/>
                        </a:lnSpc>
                        <a:spcBef>
                          <a:spcPts val="5"/>
                        </a:spcBef>
                      </a:pPr>
                      <a:r>
                        <a:rPr sz="2000" spc="-10" dirty="0">
                          <a:latin typeface="Calibri"/>
                          <a:cs typeface="Calibri"/>
                        </a:rPr>
                        <a:t>Presiones</a:t>
                      </a:r>
                      <a:endParaRPr sz="2000" dirty="0">
                        <a:latin typeface="Calibri"/>
                        <a:cs typeface="Calibri"/>
                      </a:endParaRP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spcBef>
                          <a:spcPts val="15"/>
                        </a:spcBef>
                      </a:pPr>
                      <a:endParaRPr sz="1650" dirty="0">
                        <a:latin typeface="Times New Roman"/>
                        <a:cs typeface="Times New Roman"/>
                      </a:endParaRPr>
                    </a:p>
                    <a:p>
                      <a:pPr algn="ctr">
                        <a:lnSpc>
                          <a:spcPct val="100000"/>
                        </a:lnSpc>
                        <a:spcBef>
                          <a:spcPts val="5"/>
                        </a:spcBef>
                      </a:pPr>
                      <a:r>
                        <a:rPr sz="2000" dirty="0">
                          <a:latin typeface="Calibri"/>
                          <a:cs typeface="Calibri"/>
                        </a:rPr>
                        <a:t>10%</a:t>
                      </a: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spcBef>
                          <a:spcPts val="15"/>
                        </a:spcBef>
                      </a:pPr>
                      <a:endParaRPr sz="1650" dirty="0">
                        <a:latin typeface="Times New Roman"/>
                        <a:cs typeface="Times New Roman"/>
                      </a:endParaRPr>
                    </a:p>
                    <a:p>
                      <a:pPr marL="635" algn="ctr">
                        <a:lnSpc>
                          <a:spcPct val="100000"/>
                        </a:lnSpc>
                        <a:spcBef>
                          <a:spcPts val="5"/>
                        </a:spcBef>
                      </a:pPr>
                      <a:r>
                        <a:rPr sz="2000" dirty="0">
                          <a:latin typeface="Calibri"/>
                          <a:cs typeface="Calibri"/>
                        </a:rPr>
                        <a:t>0%</a:t>
                      </a:r>
                    </a:p>
                  </a:txBody>
                  <a:tcPr marL="0" marR="0" marT="190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a:lnSpc>
                          <a:spcPct val="100000"/>
                        </a:lnSpc>
                      </a:pPr>
                      <a:endParaRPr sz="2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3"/>
                  </a:ext>
                </a:extLst>
              </a:tr>
              <a:tr h="481456">
                <a:tc>
                  <a:txBody>
                    <a:bodyPr/>
                    <a:lstStyle/>
                    <a:p>
                      <a:pPr marL="63500">
                        <a:lnSpc>
                          <a:spcPct val="100000"/>
                        </a:lnSpc>
                        <a:spcBef>
                          <a:spcPts val="1265"/>
                        </a:spcBef>
                      </a:pPr>
                      <a:r>
                        <a:rPr sz="2000" spc="-10" dirty="0">
                          <a:latin typeface="Calibri"/>
                          <a:cs typeface="Calibri"/>
                        </a:rPr>
                        <a:t>Eficiencia</a:t>
                      </a:r>
                      <a:r>
                        <a:rPr sz="2000" spc="-5" dirty="0">
                          <a:latin typeface="Calibri"/>
                          <a:cs typeface="Calibri"/>
                        </a:rPr>
                        <a:t> </a:t>
                      </a:r>
                      <a:r>
                        <a:rPr sz="2000" b="1" dirty="0" err="1">
                          <a:latin typeface="Calibri"/>
                          <a:cs typeface="Calibri"/>
                        </a:rPr>
                        <a:t>hídrica</a:t>
                      </a:r>
                      <a:endParaRPr sz="2000" dirty="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4135">
                        <a:lnSpc>
                          <a:spcPct val="100000"/>
                        </a:lnSpc>
                        <a:spcBef>
                          <a:spcPts val="1265"/>
                        </a:spcBef>
                      </a:pPr>
                      <a:r>
                        <a:rPr sz="2000" spc="-10" dirty="0">
                          <a:latin typeface="Calibri"/>
                          <a:cs typeface="Calibri"/>
                        </a:rPr>
                        <a:t>Forma</a:t>
                      </a:r>
                      <a:r>
                        <a:rPr sz="2000" spc="-20" dirty="0">
                          <a:latin typeface="Calibri"/>
                          <a:cs typeface="Calibri"/>
                        </a:rPr>
                        <a:t> </a:t>
                      </a:r>
                      <a:r>
                        <a:rPr sz="2000" dirty="0">
                          <a:latin typeface="Calibri"/>
                          <a:cs typeface="Calibri"/>
                        </a:rPr>
                        <a:t>de</a:t>
                      </a:r>
                      <a:r>
                        <a:rPr sz="2000" spc="-30" dirty="0">
                          <a:latin typeface="Calibri"/>
                          <a:cs typeface="Calibri"/>
                        </a:rPr>
                        <a:t> </a:t>
                      </a:r>
                      <a:r>
                        <a:rPr sz="2000" spc="-15" dirty="0">
                          <a:latin typeface="Calibri"/>
                          <a:cs typeface="Calibri"/>
                        </a:rPr>
                        <a:t>regar</a:t>
                      </a:r>
                      <a:endParaRPr sz="2000">
                        <a:latin typeface="Calibri"/>
                        <a:cs typeface="Calibri"/>
                      </a:endParaRP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635" algn="ctr">
                        <a:lnSpc>
                          <a:spcPct val="100000"/>
                        </a:lnSpc>
                        <a:spcBef>
                          <a:spcPts val="1265"/>
                        </a:spcBef>
                      </a:pPr>
                      <a:r>
                        <a:rPr sz="2000" dirty="0">
                          <a:latin typeface="Calibri"/>
                          <a:cs typeface="Calibri"/>
                        </a:rPr>
                        <a:t>10%</a:t>
                      </a: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2540" algn="ctr">
                        <a:lnSpc>
                          <a:spcPct val="100000"/>
                        </a:lnSpc>
                        <a:spcBef>
                          <a:spcPts val="1265"/>
                        </a:spcBef>
                      </a:pPr>
                      <a:r>
                        <a:rPr sz="2000" dirty="0">
                          <a:latin typeface="Calibri"/>
                          <a:cs typeface="Calibri"/>
                        </a:rPr>
                        <a:t>10%</a:t>
                      </a: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tc>
                  <a:txBody>
                    <a:bodyPr/>
                    <a:lstStyle/>
                    <a:p>
                      <a:pPr marL="3810" algn="ctr">
                        <a:lnSpc>
                          <a:spcPct val="100000"/>
                        </a:lnSpc>
                        <a:spcBef>
                          <a:spcPts val="1265"/>
                        </a:spcBef>
                      </a:pPr>
                      <a:r>
                        <a:rPr sz="2000" dirty="0">
                          <a:latin typeface="Calibri"/>
                          <a:cs typeface="Calibri"/>
                        </a:rPr>
                        <a:t>10-20%</a:t>
                      </a:r>
                    </a:p>
                  </a:txBody>
                  <a:tcPr marL="0" marR="0" marT="1606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chemeClr val="bg1">
                        <a:lumMod val="85000"/>
                      </a:schemeClr>
                    </a:solidFill>
                  </a:tcPr>
                </a:tc>
                <a:extLst>
                  <a:ext uri="{0D108BD9-81ED-4DB2-BD59-A6C34878D82A}">
                    <a16:rowId xmlns:a16="http://schemas.microsoft.com/office/drawing/2014/main" val="10004"/>
                  </a:ext>
                </a:extLst>
              </a:tr>
              <a:tr h="417575">
                <a:tc>
                  <a:txBody>
                    <a:bodyPr/>
                    <a:lstStyle/>
                    <a:p>
                      <a:pPr marL="63500">
                        <a:lnSpc>
                          <a:spcPct val="100000"/>
                        </a:lnSpc>
                        <a:spcBef>
                          <a:spcPts val="765"/>
                        </a:spcBef>
                      </a:pPr>
                      <a:r>
                        <a:rPr sz="2000" spc="-5" dirty="0">
                          <a:latin typeface="Calibri"/>
                          <a:cs typeface="Calibri"/>
                        </a:rPr>
                        <a:t>Energía</a:t>
                      </a:r>
                      <a:r>
                        <a:rPr sz="2000" spc="-40" dirty="0">
                          <a:latin typeface="Calibri"/>
                          <a:cs typeface="Calibri"/>
                        </a:rPr>
                        <a:t> </a:t>
                      </a:r>
                      <a:r>
                        <a:rPr sz="2000" spc="-5" dirty="0">
                          <a:latin typeface="Calibri"/>
                          <a:cs typeface="Calibri"/>
                        </a:rPr>
                        <a:t>solar</a:t>
                      </a:r>
                      <a:endParaRPr sz="2000"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tc>
                  <a:txBody>
                    <a:bodyPr/>
                    <a:lstStyle/>
                    <a:p>
                      <a:pPr marL="64135">
                        <a:lnSpc>
                          <a:spcPct val="100000"/>
                        </a:lnSpc>
                        <a:spcBef>
                          <a:spcPts val="765"/>
                        </a:spcBef>
                      </a:pPr>
                      <a:r>
                        <a:rPr sz="2000" spc="-5" dirty="0">
                          <a:latin typeface="Calibri"/>
                          <a:cs typeface="Calibri"/>
                        </a:rPr>
                        <a:t>Energía</a:t>
                      </a:r>
                      <a:r>
                        <a:rPr sz="2000" spc="-30" dirty="0">
                          <a:latin typeface="Calibri"/>
                          <a:cs typeface="Calibri"/>
                        </a:rPr>
                        <a:t> </a:t>
                      </a:r>
                      <a:r>
                        <a:rPr sz="2000" spc="-10" dirty="0">
                          <a:latin typeface="Calibri"/>
                          <a:cs typeface="Calibri"/>
                        </a:rPr>
                        <a:t>renovable</a:t>
                      </a:r>
                      <a:endParaRPr sz="2000" dirty="0">
                        <a:latin typeface="Calibri"/>
                        <a:cs typeface="Calibri"/>
                      </a:endParaRP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tc>
                  <a:txBody>
                    <a:bodyPr/>
                    <a:lstStyle/>
                    <a:p>
                      <a:pPr marL="635" algn="ctr">
                        <a:lnSpc>
                          <a:spcPct val="100000"/>
                        </a:lnSpc>
                        <a:spcBef>
                          <a:spcPts val="765"/>
                        </a:spcBef>
                      </a:pPr>
                      <a:r>
                        <a:rPr lang="es-ES" sz="2000" dirty="0">
                          <a:latin typeface="Calibri"/>
                          <a:cs typeface="Calibri"/>
                        </a:rPr>
                        <a:t>4</a:t>
                      </a:r>
                      <a:r>
                        <a:rPr sz="2000" dirty="0">
                          <a:latin typeface="Calibri"/>
                          <a:cs typeface="Calibri"/>
                        </a:rPr>
                        <a:t>0%</a:t>
                      </a: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tc>
                  <a:txBody>
                    <a:bodyPr/>
                    <a:lstStyle/>
                    <a:p>
                      <a:pPr marL="59055" algn="ctr">
                        <a:lnSpc>
                          <a:spcPct val="100000"/>
                        </a:lnSpc>
                        <a:spcBef>
                          <a:spcPts val="765"/>
                        </a:spcBef>
                      </a:pPr>
                      <a:r>
                        <a:rPr sz="2000" dirty="0">
                          <a:latin typeface="Calibri"/>
                          <a:cs typeface="Calibri"/>
                        </a:rPr>
                        <a:t>0%</a:t>
                      </a: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tc>
                  <a:txBody>
                    <a:bodyPr/>
                    <a:lstStyle/>
                    <a:p>
                      <a:pPr marR="45720" algn="ctr">
                        <a:lnSpc>
                          <a:spcPct val="100000"/>
                        </a:lnSpc>
                        <a:spcBef>
                          <a:spcPts val="765"/>
                        </a:spcBef>
                      </a:pPr>
                      <a:r>
                        <a:rPr sz="2000" dirty="0">
                          <a:latin typeface="Calibri"/>
                          <a:cs typeface="Calibri"/>
                        </a:rPr>
                        <a:t>0%</a:t>
                      </a:r>
                    </a:p>
                  </a:txBody>
                  <a:tcPr marL="0" marR="0" marT="9715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FFF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30479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1239" y="546607"/>
            <a:ext cx="3985260" cy="696595"/>
          </a:xfrm>
          <a:prstGeom prst="rect">
            <a:avLst/>
          </a:prstGeom>
        </p:spPr>
        <p:txBody>
          <a:bodyPr vert="horz" wrap="square" lIns="0" tIns="13335" rIns="0" bIns="0" rtlCol="0">
            <a:spAutoFit/>
          </a:bodyPr>
          <a:lstStyle/>
          <a:p>
            <a:pPr marL="12700">
              <a:lnSpc>
                <a:spcPct val="100000"/>
              </a:lnSpc>
              <a:spcBef>
                <a:spcPts val="105"/>
              </a:spcBef>
              <a:tabLst>
                <a:tab pos="2526665" algn="l"/>
              </a:tabLst>
            </a:pPr>
            <a:r>
              <a:rPr sz="4400" dirty="0">
                <a:solidFill>
                  <a:srgbClr val="585858"/>
                </a:solidFill>
                <a:latin typeface="Trebuchet MS"/>
                <a:cs typeface="Trebuchet MS"/>
              </a:rPr>
              <a:t>3</a:t>
            </a:r>
            <a:r>
              <a:rPr sz="4400" spc="-860" dirty="0">
                <a:solidFill>
                  <a:srgbClr val="585858"/>
                </a:solidFill>
                <a:latin typeface="Trebuchet MS"/>
                <a:cs typeface="Trebuchet MS"/>
              </a:rPr>
              <a:t> </a:t>
            </a:r>
            <a:r>
              <a:rPr sz="4400" dirty="0">
                <a:solidFill>
                  <a:srgbClr val="585858"/>
                </a:solidFill>
                <a:latin typeface="Trebuchet MS"/>
                <a:cs typeface="Trebuchet MS"/>
              </a:rPr>
              <a:t>.</a:t>
            </a:r>
            <a:r>
              <a:rPr sz="4400" spc="-850" dirty="0">
                <a:solidFill>
                  <a:srgbClr val="585858"/>
                </a:solidFill>
                <a:latin typeface="Trebuchet MS"/>
                <a:cs typeface="Trebuchet MS"/>
              </a:rPr>
              <a:t> </a:t>
            </a:r>
            <a:r>
              <a:rPr sz="4400" spc="475" dirty="0">
                <a:solidFill>
                  <a:srgbClr val="585858"/>
                </a:solidFill>
                <a:latin typeface="Trebuchet MS"/>
                <a:cs typeface="Trebuchet MS"/>
              </a:rPr>
              <a:t>Ri</a:t>
            </a:r>
            <a:r>
              <a:rPr sz="4400" spc="470" dirty="0">
                <a:solidFill>
                  <a:srgbClr val="585858"/>
                </a:solidFill>
                <a:latin typeface="Trebuchet MS"/>
                <a:cs typeface="Trebuchet MS"/>
              </a:rPr>
              <a:t>eg</a:t>
            </a:r>
            <a:r>
              <a:rPr sz="4400" dirty="0">
                <a:solidFill>
                  <a:srgbClr val="585858"/>
                </a:solidFill>
                <a:latin typeface="Trebuchet MS"/>
                <a:cs typeface="Trebuchet MS"/>
              </a:rPr>
              <a:t>o	</a:t>
            </a:r>
            <a:r>
              <a:rPr sz="4400" spc="480" dirty="0">
                <a:solidFill>
                  <a:srgbClr val="585858"/>
                </a:solidFill>
                <a:latin typeface="Trebuchet MS"/>
                <a:cs typeface="Trebuchet MS"/>
              </a:rPr>
              <a:t>s</a:t>
            </a:r>
            <a:r>
              <a:rPr sz="4400" spc="475" dirty="0">
                <a:solidFill>
                  <a:srgbClr val="585858"/>
                </a:solidFill>
                <a:latin typeface="Trebuchet MS"/>
                <a:cs typeface="Trebuchet MS"/>
              </a:rPr>
              <a:t>o</a:t>
            </a:r>
            <a:r>
              <a:rPr sz="4400" spc="470" dirty="0">
                <a:solidFill>
                  <a:srgbClr val="585858"/>
                </a:solidFill>
                <a:latin typeface="Trebuchet MS"/>
                <a:cs typeface="Trebuchet MS"/>
              </a:rPr>
              <a:t>l</a:t>
            </a:r>
            <a:r>
              <a:rPr sz="4400" spc="475" dirty="0">
                <a:solidFill>
                  <a:srgbClr val="585858"/>
                </a:solidFill>
                <a:latin typeface="Trebuchet MS"/>
                <a:cs typeface="Trebuchet MS"/>
              </a:rPr>
              <a:t>a</a:t>
            </a:r>
            <a:r>
              <a:rPr sz="4400" dirty="0">
                <a:solidFill>
                  <a:srgbClr val="585858"/>
                </a:solidFill>
                <a:latin typeface="Trebuchet MS"/>
                <a:cs typeface="Trebuchet MS"/>
              </a:rPr>
              <a:t>r</a:t>
            </a:r>
            <a:endParaRPr sz="4400" dirty="0">
              <a:latin typeface="Trebuchet MS"/>
              <a:cs typeface="Trebuchet MS"/>
            </a:endParaRPr>
          </a:p>
        </p:txBody>
      </p:sp>
      <p:pic>
        <p:nvPicPr>
          <p:cNvPr id="3" name="object 3"/>
          <p:cNvPicPr/>
          <p:nvPr/>
        </p:nvPicPr>
        <p:blipFill>
          <a:blip r:embed="rId2" cstate="print"/>
          <a:stretch>
            <a:fillRect/>
          </a:stretch>
        </p:blipFill>
        <p:spPr>
          <a:xfrm>
            <a:off x="2590800" y="1452372"/>
            <a:ext cx="7003542" cy="4775456"/>
          </a:xfrm>
          <a:prstGeom prst="rect">
            <a:avLst/>
          </a:prstGeom>
        </p:spPr>
      </p:pic>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59</a:t>
            </a:fld>
            <a:endParaRPr b="0" dirty="0">
              <a:solidFill>
                <a:srgbClr val="888888"/>
              </a:solidFill>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6800" y="1447800"/>
            <a:ext cx="10439199" cy="4775666"/>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claves del AHORRO de los costes de riego</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sz="3600" b="1" spc="-5" dirty="0">
                <a:solidFill>
                  <a:srgbClr val="585858"/>
                </a:solidFill>
                <a:highlight>
                  <a:srgbClr val="FFFF00"/>
                </a:highlight>
                <a:latin typeface="Calibri"/>
                <a:cs typeface="Calibri"/>
              </a:rPr>
              <a:t>Contratación</a:t>
            </a:r>
            <a:r>
              <a:rPr sz="3600" b="1" spc="-45" dirty="0">
                <a:solidFill>
                  <a:srgbClr val="585858"/>
                </a:solidFill>
                <a:highlight>
                  <a:srgbClr val="FFFF00"/>
                </a:highlight>
                <a:latin typeface="Calibri"/>
                <a:cs typeface="Calibri"/>
              </a:rPr>
              <a:t> </a:t>
            </a:r>
            <a:r>
              <a:rPr sz="3600" spc="-5" dirty="0">
                <a:solidFill>
                  <a:srgbClr val="585858"/>
                </a:solidFill>
                <a:highlight>
                  <a:srgbClr val="FFFF00"/>
                </a:highlight>
                <a:latin typeface="Calibri"/>
                <a:cs typeface="Calibri"/>
              </a:rPr>
              <a:t>eléctrica</a:t>
            </a:r>
            <a:endParaRPr sz="3600" dirty="0">
              <a:highlight>
                <a:srgbClr val="FFFF00"/>
              </a:highlight>
              <a:latin typeface="Calibri"/>
              <a:cs typeface="Calibri"/>
            </a:endParaRPr>
          </a:p>
          <a:p>
            <a:pPr marL="1522095" indent="-515620">
              <a:lnSpc>
                <a:spcPct val="100000"/>
              </a:lnSpc>
              <a:spcBef>
                <a:spcPts val="2160"/>
              </a:spcBef>
              <a:buAutoNum type="arabicPeriod"/>
              <a:tabLst>
                <a:tab pos="1522095" algn="l"/>
                <a:tab pos="1522730" algn="l"/>
              </a:tabLst>
            </a:pPr>
            <a:r>
              <a:rPr sz="3600" spc="-5" dirty="0">
                <a:solidFill>
                  <a:srgbClr val="585858"/>
                </a:solidFill>
                <a:latin typeface="Calibri"/>
                <a:cs typeface="Calibri"/>
              </a:rPr>
              <a:t>Eficiencia</a:t>
            </a:r>
            <a:r>
              <a:rPr sz="3600" spc="-10" dirty="0">
                <a:solidFill>
                  <a:srgbClr val="585858"/>
                </a:solidFill>
                <a:latin typeface="Calibri"/>
                <a:cs typeface="Calibri"/>
              </a:rPr>
              <a:t> </a:t>
            </a:r>
            <a:r>
              <a:rPr sz="3600" spc="-5" dirty="0">
                <a:solidFill>
                  <a:srgbClr val="585858"/>
                </a:solidFill>
                <a:latin typeface="Calibri"/>
                <a:cs typeface="Calibri"/>
              </a:rPr>
              <a:t>energética</a:t>
            </a:r>
            <a:endParaRPr sz="3600" dirty="0">
              <a:latin typeface="Calibri"/>
              <a:cs typeface="Calibri"/>
            </a:endParaRPr>
          </a:p>
          <a:p>
            <a:pPr marL="2207895" lvl="1" indent="-744220">
              <a:lnSpc>
                <a:spcPct val="100000"/>
              </a:lnSpc>
              <a:spcBef>
                <a:spcPts val="675"/>
              </a:spcBef>
              <a:buAutoNum type="alphaLcParenR"/>
              <a:tabLst>
                <a:tab pos="2207895" algn="l"/>
                <a:tab pos="2208530" algn="l"/>
              </a:tabLst>
            </a:pPr>
            <a:r>
              <a:rPr sz="3600" b="1" spc="-5" dirty="0">
                <a:solidFill>
                  <a:srgbClr val="585858"/>
                </a:solidFill>
                <a:latin typeface="Calibri"/>
                <a:cs typeface="Calibri"/>
              </a:rPr>
              <a:t>Eléctrica:</a:t>
            </a:r>
            <a:r>
              <a:rPr sz="3600" b="1" spc="-25" dirty="0">
                <a:solidFill>
                  <a:srgbClr val="585858"/>
                </a:solidFill>
                <a:latin typeface="Calibri"/>
                <a:cs typeface="Calibri"/>
              </a:rPr>
              <a:t> </a:t>
            </a:r>
            <a:r>
              <a:rPr sz="3600" spc="-5" dirty="0">
                <a:solidFill>
                  <a:srgbClr val="585858"/>
                </a:solidFill>
                <a:latin typeface="Calibri"/>
                <a:cs typeface="Calibri"/>
              </a:rPr>
              <a:t>consumo</a:t>
            </a:r>
            <a:r>
              <a:rPr sz="3600" spc="-25" dirty="0">
                <a:solidFill>
                  <a:srgbClr val="585858"/>
                </a:solidFill>
                <a:latin typeface="Calibri"/>
                <a:cs typeface="Calibri"/>
              </a:rPr>
              <a:t> </a:t>
            </a:r>
            <a:r>
              <a:rPr sz="2400" spc="-5" dirty="0">
                <a:solidFill>
                  <a:srgbClr val="585858"/>
                </a:solidFill>
                <a:latin typeface="Calibri"/>
                <a:cs typeface="Calibri"/>
              </a:rPr>
              <a:t>(bomba,</a:t>
            </a:r>
            <a:r>
              <a:rPr sz="2400" spc="-25" dirty="0">
                <a:solidFill>
                  <a:srgbClr val="585858"/>
                </a:solidFill>
                <a:latin typeface="Calibri"/>
                <a:cs typeface="Calibri"/>
              </a:rPr>
              <a:t> </a:t>
            </a:r>
            <a:r>
              <a:rPr sz="2400" dirty="0">
                <a:solidFill>
                  <a:srgbClr val="585858"/>
                </a:solidFill>
                <a:latin typeface="Calibri"/>
                <a:cs typeface="Calibri"/>
              </a:rPr>
              <a:t>variador)</a:t>
            </a:r>
            <a:endParaRPr sz="2400" dirty="0">
              <a:latin typeface="Calibri"/>
              <a:cs typeface="Calibri"/>
            </a:endParaRPr>
          </a:p>
          <a:p>
            <a:pPr marL="2207895" lvl="1" indent="-744220">
              <a:lnSpc>
                <a:spcPct val="100000"/>
              </a:lnSpc>
              <a:buAutoNum type="alphaLcParenR"/>
              <a:tabLst>
                <a:tab pos="2207895" algn="l"/>
                <a:tab pos="2208530" algn="l"/>
              </a:tabLst>
            </a:pPr>
            <a:r>
              <a:rPr sz="3600" b="1" spc="-5" dirty="0">
                <a:solidFill>
                  <a:srgbClr val="585858"/>
                </a:solidFill>
                <a:latin typeface="Calibri"/>
                <a:cs typeface="Calibri"/>
              </a:rPr>
              <a:t>Hidráulica:</a:t>
            </a:r>
            <a:r>
              <a:rPr sz="3600" b="1" spc="-40" dirty="0">
                <a:solidFill>
                  <a:srgbClr val="585858"/>
                </a:solidFill>
                <a:latin typeface="Calibri"/>
                <a:cs typeface="Calibri"/>
              </a:rPr>
              <a:t> </a:t>
            </a:r>
            <a:r>
              <a:rPr sz="3600" spc="-5" dirty="0">
                <a:solidFill>
                  <a:srgbClr val="585858"/>
                </a:solidFill>
                <a:latin typeface="Calibri"/>
                <a:cs typeface="Calibri"/>
              </a:rPr>
              <a:t>presión</a:t>
            </a:r>
            <a:r>
              <a:rPr sz="3600" spc="10" dirty="0">
                <a:solidFill>
                  <a:srgbClr val="585858"/>
                </a:solidFill>
                <a:latin typeface="Calibri"/>
                <a:cs typeface="Calibri"/>
              </a:rPr>
              <a:t> </a:t>
            </a:r>
            <a:r>
              <a:rPr sz="2400" spc="-5" dirty="0">
                <a:solidFill>
                  <a:srgbClr val="585858"/>
                </a:solidFill>
                <a:latin typeface="Calibri"/>
                <a:cs typeface="Calibri"/>
              </a:rPr>
              <a:t>(pérdidas</a:t>
            </a:r>
            <a:r>
              <a:rPr sz="2400" dirty="0">
                <a:solidFill>
                  <a:srgbClr val="585858"/>
                </a:solidFill>
                <a:latin typeface="Calibri"/>
                <a:cs typeface="Calibri"/>
              </a:rPr>
              <a:t> carga,</a:t>
            </a:r>
            <a:r>
              <a:rPr sz="2400" spc="-30" dirty="0">
                <a:solidFill>
                  <a:srgbClr val="585858"/>
                </a:solidFill>
                <a:latin typeface="Calibri"/>
                <a:cs typeface="Calibri"/>
              </a:rPr>
              <a:t> </a:t>
            </a:r>
            <a:r>
              <a:rPr sz="2400" spc="-5" dirty="0">
                <a:solidFill>
                  <a:srgbClr val="585858"/>
                </a:solidFill>
                <a:latin typeface="Calibri"/>
                <a:cs typeface="Calibri"/>
              </a:rPr>
              <a:t>baja</a:t>
            </a:r>
            <a:r>
              <a:rPr sz="2400" dirty="0">
                <a:solidFill>
                  <a:srgbClr val="585858"/>
                </a:solidFill>
                <a:latin typeface="Calibri"/>
                <a:cs typeface="Calibri"/>
              </a:rPr>
              <a:t> </a:t>
            </a:r>
            <a:r>
              <a:rPr sz="2400" spc="-5" dirty="0">
                <a:solidFill>
                  <a:srgbClr val="585858"/>
                </a:solidFill>
                <a:latin typeface="Calibri"/>
                <a:cs typeface="Calibri"/>
              </a:rPr>
              <a:t>presión)</a:t>
            </a:r>
            <a:endParaRPr sz="2400" dirty="0">
              <a:latin typeface="Calibri"/>
              <a:cs typeface="Calibri"/>
            </a:endParaRPr>
          </a:p>
          <a:p>
            <a:pPr marL="2207895" lvl="1" indent="-744220">
              <a:lnSpc>
                <a:spcPct val="100000"/>
              </a:lnSpc>
              <a:buAutoNum type="alphaLcParenR"/>
              <a:tabLst>
                <a:tab pos="2207895" algn="l"/>
                <a:tab pos="2208530" algn="l"/>
              </a:tabLst>
            </a:pPr>
            <a:r>
              <a:rPr sz="3600" b="1" spc="-5" dirty="0">
                <a:solidFill>
                  <a:srgbClr val="585858"/>
                </a:solidFill>
                <a:latin typeface="Calibri"/>
                <a:cs typeface="Calibri"/>
              </a:rPr>
              <a:t>Hídrica: </a:t>
            </a:r>
            <a:r>
              <a:rPr sz="2400" dirty="0">
                <a:solidFill>
                  <a:srgbClr val="585858"/>
                </a:solidFill>
                <a:latin typeface="Calibri"/>
                <a:cs typeface="Calibri"/>
              </a:rPr>
              <a:t>(riego inteligente, </a:t>
            </a:r>
            <a:r>
              <a:rPr sz="2400" dirty="0" err="1">
                <a:solidFill>
                  <a:srgbClr val="585858"/>
                </a:solidFill>
                <a:latin typeface="Calibri"/>
                <a:cs typeface="Calibri"/>
              </a:rPr>
              <a:t>uniformidad</a:t>
            </a:r>
            <a:r>
              <a:rPr sz="2400" dirty="0">
                <a:solidFill>
                  <a:srgbClr val="585858"/>
                </a:solidFill>
                <a:latin typeface="Calibri"/>
                <a:cs typeface="Calibri"/>
              </a:rPr>
              <a:t>)</a:t>
            </a:r>
          </a:p>
          <a:p>
            <a:pPr marL="1522095" indent="-515620">
              <a:lnSpc>
                <a:spcPct val="100000"/>
              </a:lnSpc>
              <a:spcBef>
                <a:spcPts val="1490"/>
              </a:spcBef>
              <a:buAutoNum type="arabicPeriod"/>
              <a:tabLst>
                <a:tab pos="1522095" algn="l"/>
                <a:tab pos="1522730" algn="l"/>
              </a:tabLst>
            </a:pPr>
            <a:r>
              <a:rPr sz="3600" dirty="0">
                <a:solidFill>
                  <a:srgbClr val="585858"/>
                </a:solidFill>
                <a:latin typeface="Calibri"/>
                <a:cs typeface="Calibri"/>
              </a:rPr>
              <a:t>Riego</a:t>
            </a:r>
            <a:r>
              <a:rPr sz="3600" spc="-50" dirty="0">
                <a:solidFill>
                  <a:srgbClr val="585858"/>
                </a:solidFill>
                <a:latin typeface="Calibri"/>
                <a:cs typeface="Calibri"/>
              </a:rPr>
              <a:t> </a:t>
            </a:r>
            <a:r>
              <a:rPr sz="3600" spc="-5" dirty="0">
                <a:solidFill>
                  <a:srgbClr val="585858"/>
                </a:solidFill>
                <a:latin typeface="Calibri"/>
                <a:cs typeface="Calibri"/>
              </a:rPr>
              <a:t>solar</a:t>
            </a:r>
            <a:endParaRPr sz="3600" dirty="0">
              <a:latin typeface="Calibri"/>
              <a:cs typeface="Calibri"/>
            </a:endParaRPr>
          </a:p>
        </p:txBody>
      </p:sp>
    </p:spTree>
    <p:extLst>
      <p:ext uri="{BB962C8B-B14F-4D97-AF65-F5344CB8AC3E}">
        <p14:creationId xmlns:p14="http://schemas.microsoft.com/office/powerpoint/2010/main" val="2823219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54708" y="971803"/>
            <a:ext cx="10439199" cy="4775666"/>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sz="3600" dirty="0">
                <a:solidFill>
                  <a:srgbClr val="585858"/>
                </a:solidFill>
                <a:latin typeface="Trebuchet MS"/>
                <a:cs typeface="Trebuchet MS"/>
              </a:rPr>
              <a:t>L</a:t>
            </a:r>
            <a:r>
              <a:rPr sz="3600" spc="-610" dirty="0">
                <a:solidFill>
                  <a:srgbClr val="585858"/>
                </a:solidFill>
                <a:latin typeface="Trebuchet MS"/>
                <a:cs typeface="Trebuchet MS"/>
              </a:rPr>
              <a:t> </a:t>
            </a:r>
            <a:r>
              <a:rPr sz="3600" dirty="0">
                <a:solidFill>
                  <a:srgbClr val="585858"/>
                </a:solidFill>
                <a:latin typeface="Trebuchet MS"/>
                <a:cs typeface="Trebuchet MS"/>
              </a:rPr>
              <a:t>a</a:t>
            </a:r>
            <a:r>
              <a:rPr sz="3600" spc="-605" dirty="0">
                <a:solidFill>
                  <a:srgbClr val="585858"/>
                </a:solidFill>
                <a:latin typeface="Trebuchet MS"/>
                <a:cs typeface="Trebuchet MS"/>
              </a:rPr>
              <a:t> </a:t>
            </a:r>
            <a:r>
              <a:rPr sz="3600" dirty="0">
                <a:solidFill>
                  <a:srgbClr val="585858"/>
                </a:solidFill>
                <a:latin typeface="Trebuchet MS"/>
                <a:cs typeface="Trebuchet MS"/>
              </a:rPr>
              <a:t>s	</a:t>
            </a:r>
            <a:r>
              <a:rPr lang="es-ES" sz="3600" dirty="0">
                <a:solidFill>
                  <a:srgbClr val="585858"/>
                </a:solidFill>
                <a:latin typeface="Trebuchet MS"/>
                <a:cs typeface="Trebuchet MS"/>
              </a:rPr>
              <a:t>claves del ahorro y la mejora</a:t>
            </a:r>
          </a:p>
          <a:p>
            <a:pPr marL="12700">
              <a:lnSpc>
                <a:spcPct val="100000"/>
              </a:lnSpc>
              <a:spcBef>
                <a:spcPts val="100"/>
              </a:spcBef>
              <a:tabLst>
                <a:tab pos="1048385" algn="l"/>
              </a:tabLst>
            </a:pPr>
            <a:endParaRPr sz="1600" dirty="0">
              <a:latin typeface="Trebuchet MS"/>
              <a:cs typeface="Trebuchet MS"/>
            </a:endParaRPr>
          </a:p>
          <a:p>
            <a:pPr marL="1522095" indent="-515620">
              <a:lnSpc>
                <a:spcPct val="100000"/>
              </a:lnSpc>
              <a:buAutoNum type="arabicPeriod"/>
              <a:tabLst>
                <a:tab pos="1522095" algn="l"/>
                <a:tab pos="1522730" algn="l"/>
              </a:tabLst>
            </a:pPr>
            <a:r>
              <a:rPr sz="3600" spc="-5" dirty="0">
                <a:solidFill>
                  <a:srgbClr val="585858"/>
                </a:solidFill>
                <a:latin typeface="Calibri"/>
                <a:cs typeface="Calibri"/>
              </a:rPr>
              <a:t>Contratación</a:t>
            </a:r>
            <a:r>
              <a:rPr sz="3600" spc="-45" dirty="0">
                <a:solidFill>
                  <a:srgbClr val="585858"/>
                </a:solidFill>
                <a:latin typeface="Calibri"/>
                <a:cs typeface="Calibri"/>
              </a:rPr>
              <a:t> </a:t>
            </a:r>
            <a:r>
              <a:rPr sz="3600" spc="-5" dirty="0">
                <a:solidFill>
                  <a:srgbClr val="585858"/>
                </a:solidFill>
                <a:latin typeface="Calibri"/>
                <a:cs typeface="Calibri"/>
              </a:rPr>
              <a:t>eléctrica</a:t>
            </a:r>
            <a:endParaRPr sz="3600" dirty="0">
              <a:latin typeface="Calibri"/>
              <a:cs typeface="Calibri"/>
            </a:endParaRPr>
          </a:p>
          <a:p>
            <a:pPr marL="1522095" indent="-515620">
              <a:lnSpc>
                <a:spcPct val="100000"/>
              </a:lnSpc>
              <a:spcBef>
                <a:spcPts val="2160"/>
              </a:spcBef>
              <a:buAutoNum type="arabicPeriod"/>
              <a:tabLst>
                <a:tab pos="1522095" algn="l"/>
                <a:tab pos="1522730" algn="l"/>
              </a:tabLst>
            </a:pPr>
            <a:r>
              <a:rPr sz="3600" spc="-5" dirty="0">
                <a:solidFill>
                  <a:srgbClr val="585858"/>
                </a:solidFill>
                <a:latin typeface="Calibri"/>
                <a:cs typeface="Calibri"/>
              </a:rPr>
              <a:t>Eficiencia</a:t>
            </a:r>
            <a:r>
              <a:rPr sz="3600" spc="-10" dirty="0">
                <a:solidFill>
                  <a:srgbClr val="585858"/>
                </a:solidFill>
                <a:latin typeface="Calibri"/>
                <a:cs typeface="Calibri"/>
              </a:rPr>
              <a:t> </a:t>
            </a:r>
            <a:r>
              <a:rPr sz="3600" spc="-5" dirty="0">
                <a:solidFill>
                  <a:srgbClr val="585858"/>
                </a:solidFill>
                <a:latin typeface="Calibri"/>
                <a:cs typeface="Calibri"/>
              </a:rPr>
              <a:t>energética</a:t>
            </a:r>
            <a:endParaRPr sz="3600" dirty="0">
              <a:latin typeface="Calibri"/>
              <a:cs typeface="Calibri"/>
            </a:endParaRPr>
          </a:p>
          <a:p>
            <a:pPr marL="2207895" lvl="1" indent="-744220">
              <a:lnSpc>
                <a:spcPct val="100000"/>
              </a:lnSpc>
              <a:spcBef>
                <a:spcPts val="675"/>
              </a:spcBef>
              <a:buAutoNum type="alphaLcParenR"/>
              <a:tabLst>
                <a:tab pos="2207895" algn="l"/>
                <a:tab pos="2208530" algn="l"/>
              </a:tabLst>
            </a:pPr>
            <a:r>
              <a:rPr sz="3600" spc="-5" dirty="0">
                <a:solidFill>
                  <a:srgbClr val="585858"/>
                </a:solidFill>
                <a:latin typeface="Calibri"/>
                <a:cs typeface="Calibri"/>
              </a:rPr>
              <a:t>Eléctrica:</a:t>
            </a:r>
            <a:r>
              <a:rPr sz="3600" spc="-25" dirty="0">
                <a:solidFill>
                  <a:srgbClr val="585858"/>
                </a:solidFill>
                <a:latin typeface="Calibri"/>
                <a:cs typeface="Calibri"/>
              </a:rPr>
              <a:t> </a:t>
            </a:r>
            <a:r>
              <a:rPr sz="3600" spc="-5" dirty="0">
                <a:solidFill>
                  <a:srgbClr val="585858"/>
                </a:solidFill>
                <a:latin typeface="Calibri"/>
                <a:cs typeface="Calibri"/>
              </a:rPr>
              <a:t>consumo</a:t>
            </a:r>
            <a:r>
              <a:rPr sz="3600" spc="-25" dirty="0">
                <a:solidFill>
                  <a:srgbClr val="585858"/>
                </a:solidFill>
                <a:latin typeface="Calibri"/>
                <a:cs typeface="Calibri"/>
              </a:rPr>
              <a:t> </a:t>
            </a:r>
            <a:r>
              <a:rPr sz="2400" spc="-5" dirty="0">
                <a:solidFill>
                  <a:srgbClr val="585858"/>
                </a:solidFill>
                <a:latin typeface="Calibri"/>
                <a:cs typeface="Calibri"/>
              </a:rPr>
              <a:t>(bomba,</a:t>
            </a:r>
            <a:r>
              <a:rPr sz="2400" spc="-25" dirty="0">
                <a:solidFill>
                  <a:srgbClr val="585858"/>
                </a:solidFill>
                <a:latin typeface="Calibri"/>
                <a:cs typeface="Calibri"/>
              </a:rPr>
              <a:t> </a:t>
            </a:r>
            <a:r>
              <a:rPr sz="2400" dirty="0">
                <a:solidFill>
                  <a:srgbClr val="585858"/>
                </a:solidFill>
                <a:latin typeface="Calibri"/>
                <a:cs typeface="Calibri"/>
              </a:rPr>
              <a:t>variador)</a:t>
            </a:r>
            <a:endParaRPr sz="2400" dirty="0">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latin typeface="Calibri"/>
                <a:cs typeface="Calibri"/>
              </a:rPr>
              <a:t>Hidráulica:</a:t>
            </a:r>
            <a:r>
              <a:rPr sz="3600" spc="-40" dirty="0">
                <a:solidFill>
                  <a:srgbClr val="585858"/>
                </a:solidFill>
                <a:latin typeface="Calibri"/>
                <a:cs typeface="Calibri"/>
              </a:rPr>
              <a:t> </a:t>
            </a:r>
            <a:r>
              <a:rPr sz="3600" spc="-5" dirty="0">
                <a:solidFill>
                  <a:srgbClr val="585858"/>
                </a:solidFill>
                <a:latin typeface="Calibri"/>
                <a:cs typeface="Calibri"/>
              </a:rPr>
              <a:t>presión</a:t>
            </a:r>
            <a:r>
              <a:rPr sz="3600" spc="10" dirty="0">
                <a:solidFill>
                  <a:srgbClr val="585858"/>
                </a:solidFill>
                <a:latin typeface="Calibri"/>
                <a:cs typeface="Calibri"/>
              </a:rPr>
              <a:t> </a:t>
            </a:r>
            <a:r>
              <a:rPr sz="2400" spc="-5" dirty="0">
                <a:solidFill>
                  <a:srgbClr val="585858"/>
                </a:solidFill>
                <a:latin typeface="Calibri"/>
                <a:cs typeface="Calibri"/>
              </a:rPr>
              <a:t>(pérdidas</a:t>
            </a:r>
            <a:r>
              <a:rPr sz="2400" dirty="0">
                <a:solidFill>
                  <a:srgbClr val="585858"/>
                </a:solidFill>
                <a:latin typeface="Calibri"/>
                <a:cs typeface="Calibri"/>
              </a:rPr>
              <a:t> carga,</a:t>
            </a:r>
            <a:r>
              <a:rPr sz="2400" spc="-30" dirty="0">
                <a:solidFill>
                  <a:srgbClr val="585858"/>
                </a:solidFill>
                <a:latin typeface="Calibri"/>
                <a:cs typeface="Calibri"/>
              </a:rPr>
              <a:t> </a:t>
            </a:r>
            <a:r>
              <a:rPr sz="2400" spc="-5" dirty="0">
                <a:solidFill>
                  <a:srgbClr val="585858"/>
                </a:solidFill>
                <a:latin typeface="Calibri"/>
                <a:cs typeface="Calibri"/>
              </a:rPr>
              <a:t>baja</a:t>
            </a:r>
            <a:r>
              <a:rPr sz="2400" dirty="0">
                <a:solidFill>
                  <a:srgbClr val="585858"/>
                </a:solidFill>
                <a:latin typeface="Calibri"/>
                <a:cs typeface="Calibri"/>
              </a:rPr>
              <a:t> </a:t>
            </a:r>
            <a:r>
              <a:rPr sz="2400" spc="-5" dirty="0">
                <a:solidFill>
                  <a:srgbClr val="585858"/>
                </a:solidFill>
                <a:latin typeface="Calibri"/>
                <a:cs typeface="Calibri"/>
              </a:rPr>
              <a:t>presión</a:t>
            </a:r>
            <a:r>
              <a:rPr sz="2400" spc="-5" dirty="0">
                <a:solidFill>
                  <a:srgbClr val="585858"/>
                </a:solidFill>
                <a:highlight>
                  <a:srgbClr val="FFFF00"/>
                </a:highlight>
                <a:latin typeface="Calibri"/>
                <a:cs typeface="Calibri"/>
              </a:rPr>
              <a:t>)</a:t>
            </a:r>
            <a:endParaRPr sz="2400" dirty="0">
              <a:highlight>
                <a:srgbClr val="FFFF00"/>
              </a:highlight>
              <a:latin typeface="Calibri"/>
              <a:cs typeface="Calibri"/>
            </a:endParaRPr>
          </a:p>
          <a:p>
            <a:pPr marL="2207895" lvl="1" indent="-744220">
              <a:lnSpc>
                <a:spcPct val="100000"/>
              </a:lnSpc>
              <a:buAutoNum type="alphaLcParenR"/>
              <a:tabLst>
                <a:tab pos="2207895" algn="l"/>
                <a:tab pos="2208530" algn="l"/>
              </a:tabLst>
            </a:pPr>
            <a:r>
              <a:rPr sz="3600" spc="-5" dirty="0">
                <a:solidFill>
                  <a:srgbClr val="585858"/>
                </a:solidFill>
                <a:latin typeface="Calibri"/>
                <a:cs typeface="Calibri"/>
              </a:rPr>
              <a:t>Hídrica: </a:t>
            </a:r>
            <a:r>
              <a:rPr sz="2400" dirty="0">
                <a:solidFill>
                  <a:srgbClr val="585858"/>
                </a:solidFill>
                <a:latin typeface="Calibri"/>
                <a:cs typeface="Calibri"/>
              </a:rPr>
              <a:t>(riego inteligente, </a:t>
            </a:r>
            <a:r>
              <a:rPr sz="2400" dirty="0" err="1">
                <a:solidFill>
                  <a:srgbClr val="585858"/>
                </a:solidFill>
                <a:latin typeface="Calibri"/>
                <a:cs typeface="Calibri"/>
              </a:rPr>
              <a:t>uniformidad</a:t>
            </a:r>
            <a:r>
              <a:rPr sz="2400" dirty="0">
                <a:solidFill>
                  <a:srgbClr val="585858"/>
                </a:solidFill>
                <a:latin typeface="Calibri"/>
                <a:cs typeface="Calibri"/>
              </a:rPr>
              <a:t>)</a:t>
            </a:r>
          </a:p>
          <a:p>
            <a:pPr marL="1522095" indent="-515620">
              <a:lnSpc>
                <a:spcPct val="100000"/>
              </a:lnSpc>
              <a:spcBef>
                <a:spcPts val="1490"/>
              </a:spcBef>
              <a:buAutoNum type="arabicPeriod"/>
              <a:tabLst>
                <a:tab pos="1522095" algn="l"/>
                <a:tab pos="1522730" algn="l"/>
              </a:tabLst>
            </a:pPr>
            <a:r>
              <a:rPr sz="3600" dirty="0">
                <a:solidFill>
                  <a:srgbClr val="585858"/>
                </a:solidFill>
                <a:highlight>
                  <a:srgbClr val="FFFF00"/>
                </a:highlight>
                <a:latin typeface="Calibri"/>
                <a:cs typeface="Calibri"/>
              </a:rPr>
              <a:t>Riego</a:t>
            </a:r>
            <a:r>
              <a:rPr sz="3600" spc="-50" dirty="0">
                <a:solidFill>
                  <a:srgbClr val="585858"/>
                </a:solidFill>
                <a:highlight>
                  <a:srgbClr val="FFFF00"/>
                </a:highlight>
                <a:latin typeface="Calibri"/>
                <a:cs typeface="Calibri"/>
              </a:rPr>
              <a:t> </a:t>
            </a:r>
            <a:r>
              <a:rPr sz="3600" spc="-5" dirty="0">
                <a:solidFill>
                  <a:srgbClr val="585858"/>
                </a:solidFill>
                <a:highlight>
                  <a:srgbClr val="FFFF00"/>
                </a:highlight>
                <a:latin typeface="Calibri"/>
                <a:cs typeface="Calibri"/>
              </a:rPr>
              <a:t>solar</a:t>
            </a:r>
            <a:endParaRPr sz="3600" dirty="0">
              <a:highlight>
                <a:srgbClr val="FFFF00"/>
              </a:highlight>
              <a:latin typeface="Calibri"/>
              <a:cs typeface="Calibri"/>
            </a:endParaRPr>
          </a:p>
        </p:txBody>
      </p:sp>
      <p:sp>
        <p:nvSpPr>
          <p:cNvPr id="3" name="object 3"/>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60</a:t>
            </a:fld>
            <a:endParaRPr b="0" dirty="0">
              <a:solidFill>
                <a:srgbClr val="888888"/>
              </a:solidFill>
              <a:latin typeface="Calibri"/>
              <a:cs typeface="Calibri"/>
            </a:endParaRPr>
          </a:p>
        </p:txBody>
      </p:sp>
    </p:spTree>
    <p:extLst>
      <p:ext uri="{BB962C8B-B14F-4D97-AF65-F5344CB8AC3E}">
        <p14:creationId xmlns:p14="http://schemas.microsoft.com/office/powerpoint/2010/main" val="13367542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01B0AD-B056-8FD8-F5F0-071DED60311A}"/>
              </a:ext>
            </a:extLst>
          </p:cNvPr>
          <p:cNvSpPr txBox="1"/>
          <p:nvPr/>
        </p:nvSpPr>
        <p:spPr>
          <a:xfrm>
            <a:off x="1447800" y="2209800"/>
            <a:ext cx="8610600" cy="1649811"/>
          </a:xfrm>
          <a:prstGeom prst="rect">
            <a:avLst/>
          </a:prstGeom>
          <a:noFill/>
        </p:spPr>
        <p:txBody>
          <a:bodyPr wrap="square">
            <a:spAutoFit/>
          </a:bodyPr>
          <a:lstStyle/>
          <a:p>
            <a:pPr lvl="1">
              <a:lnSpc>
                <a:spcPct val="107000"/>
              </a:lnSpc>
            </a:pPr>
            <a:r>
              <a:rPr lang="es-ES" sz="3200" dirty="0">
                <a:latin typeface="Calibri" panose="020F0502020204030204" pitchFamily="34" charset="0"/>
                <a:ea typeface="Calibri" panose="020F0502020204030204" pitchFamily="34" charset="0"/>
                <a:cs typeface="Times New Roman" panose="02020603050405020304" pitchFamily="18" charset="0"/>
              </a:rPr>
              <a:t>En primer lugar</a:t>
            </a:r>
            <a:endParaRPr lang="es-ES" sz="32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es-ES" sz="3200" dirty="0">
                <a:effectLst/>
                <a:latin typeface="Calibri" panose="020F0502020204030204" pitchFamily="34" charset="0"/>
                <a:ea typeface="Calibri" panose="020F0502020204030204" pitchFamily="34" charset="0"/>
                <a:cs typeface="Times New Roman" panose="02020603050405020304" pitchFamily="18" charset="0"/>
              </a:rPr>
              <a:t>Verificar legalidad del agua.</a:t>
            </a:r>
          </a:p>
          <a:p>
            <a:pPr marL="1143000" lvl="2" indent="-228600">
              <a:lnSpc>
                <a:spcPct val="107000"/>
              </a:lnSpc>
              <a:spcAft>
                <a:spcPts val="800"/>
              </a:spcAft>
              <a:buFont typeface="Wingdings" panose="05000000000000000000" pitchFamily="2" charset="2"/>
              <a:buChar char=""/>
            </a:pPr>
            <a:r>
              <a:rPr lang="es-ES" sz="3200" dirty="0">
                <a:effectLst/>
                <a:latin typeface="Calibri" panose="020F0502020204030204" pitchFamily="34" charset="0"/>
                <a:ea typeface="Calibri" panose="020F0502020204030204" pitchFamily="34" charset="0"/>
                <a:cs typeface="Times New Roman" panose="02020603050405020304" pitchFamily="18" charset="0"/>
              </a:rPr>
              <a:t>Solicitar punto de vertido.</a:t>
            </a:r>
          </a:p>
        </p:txBody>
      </p:sp>
      <p:sp>
        <p:nvSpPr>
          <p:cNvPr id="9" name="object 2">
            <a:extLst>
              <a:ext uri="{FF2B5EF4-FFF2-40B4-BE49-F238E27FC236}">
                <a16:creationId xmlns:a16="http://schemas.microsoft.com/office/drawing/2014/main" id="{267F336B-99B7-DFAB-615F-92849145938E}"/>
              </a:ext>
            </a:extLst>
          </p:cNvPr>
          <p:cNvSpPr txBox="1"/>
          <p:nvPr/>
        </p:nvSpPr>
        <p:spPr>
          <a:xfrm>
            <a:off x="1066800" y="1371600"/>
            <a:ext cx="10728655" cy="505267"/>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lang="es-ES" sz="3200" dirty="0">
                <a:solidFill>
                  <a:srgbClr val="48452A"/>
                </a:solidFill>
                <a:latin typeface="Trebuchet MS"/>
                <a:ea typeface="+mj-ea"/>
              </a:rPr>
              <a:t>Antes de actuar: pensar, medir y calcular</a:t>
            </a:r>
            <a:endParaRPr sz="1600" b="1" kern="0" spc="85" dirty="0">
              <a:solidFill>
                <a:schemeClr val="tx1">
                  <a:lumMod val="65000"/>
                  <a:lumOff val="35000"/>
                </a:schemeClr>
              </a:solidFill>
              <a:latin typeface="Trebuchet MS" panose="020B0603020202020204" pitchFamily="34" charset="0"/>
              <a:ea typeface="+mj-ea"/>
              <a:cs typeface="+mj-cs"/>
            </a:endParaRPr>
          </a:p>
        </p:txBody>
      </p:sp>
    </p:spTree>
    <p:extLst>
      <p:ext uri="{BB962C8B-B14F-4D97-AF65-F5344CB8AC3E}">
        <p14:creationId xmlns:p14="http://schemas.microsoft.com/office/powerpoint/2010/main" val="12051525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2884" y="885143"/>
            <a:ext cx="3481704" cy="1367682"/>
          </a:xfrm>
          <a:prstGeom prst="rect">
            <a:avLst/>
          </a:prstGeom>
        </p:spPr>
        <p:txBody>
          <a:bodyPr vert="horz" wrap="square" lIns="0" tIns="13335" rIns="0" bIns="0" rtlCol="0">
            <a:spAutoFit/>
          </a:bodyPr>
          <a:lstStyle/>
          <a:p>
            <a:pPr marL="12700">
              <a:lnSpc>
                <a:spcPct val="100000"/>
              </a:lnSpc>
              <a:spcBef>
                <a:spcPts val="105"/>
              </a:spcBef>
            </a:pPr>
            <a:r>
              <a:rPr lang="es-ES" sz="4400" dirty="0"/>
              <a:t>Esta no es la solución</a:t>
            </a:r>
            <a:endParaRPr sz="4400" dirty="0"/>
          </a:p>
        </p:txBody>
      </p:sp>
      <p:pic>
        <p:nvPicPr>
          <p:cNvPr id="3" name="object 3"/>
          <p:cNvPicPr/>
          <p:nvPr/>
        </p:nvPicPr>
        <p:blipFill>
          <a:blip r:embed="rId2" cstate="print"/>
          <a:stretch>
            <a:fillRect/>
          </a:stretch>
        </p:blipFill>
        <p:spPr>
          <a:xfrm>
            <a:off x="3155623" y="3491251"/>
            <a:ext cx="4671547" cy="2546963"/>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62</a:t>
            </a:fld>
            <a:endParaRPr b="0" dirty="0">
              <a:solidFill>
                <a:srgbClr val="888888"/>
              </a:solidFill>
              <a:latin typeface="Calibri"/>
              <a:cs typeface="Calibri"/>
            </a:endParaRPr>
          </a:p>
        </p:txBody>
      </p:sp>
      <p:pic>
        <p:nvPicPr>
          <p:cNvPr id="2050" name="Picture 2" descr="estructuras solares fotovoltaicas">
            <a:extLst>
              <a:ext uri="{FF2B5EF4-FFF2-40B4-BE49-F238E27FC236}">
                <a16:creationId xmlns:a16="http://schemas.microsoft.com/office/drawing/2014/main" id="{8272FBAB-CD88-4A97-B13F-F49524D35B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8" b="89912" l="10000" r="92000">
                        <a14:foregroundMark x1="18000" y1="35307" x2="18000" y2="35307"/>
                        <a14:foregroundMark x1="41000" y1="59430" x2="41000" y2="59430"/>
                        <a14:foregroundMark x1="92000" y1="47368" x2="92000" y2="47368"/>
                        <a14:backgroundMark x1="33667" y1="69956" x2="33667" y2="69956"/>
                        <a14:backgroundMark x1="28167" y1="66667" x2="28167" y2="66667"/>
                        <a14:backgroundMark x1="27667" y1="66447" x2="25833" y2="68421"/>
                        <a14:backgroundMark x1="42167" y1="72368" x2="42167" y2="72368"/>
                        <a14:backgroundMark x1="43833" y1="71930" x2="43333" y2="71491"/>
                        <a14:backgroundMark x1="44500" y1="62281" x2="44500" y2="62281"/>
                        <a14:backgroundMark x1="44167" y1="64035" x2="44167" y2="64035"/>
                        <a14:backgroundMark x1="90167" y1="55263" x2="90167" y2="55263"/>
                        <a14:backgroundMark x1="89833" y1="56360" x2="89833" y2="56360"/>
                      </a14:backgroundRemoval>
                    </a14:imgEffect>
                  </a14:imgLayer>
                </a14:imgProps>
              </a:ext>
              <a:ext uri="{28A0092B-C50C-407E-A947-70E740481C1C}">
                <a14:useLocalDpi xmlns:a14="http://schemas.microsoft.com/office/drawing/2010/main" val="0"/>
              </a:ext>
            </a:extLst>
          </a:blip>
          <a:srcRect/>
          <a:stretch>
            <a:fillRect/>
          </a:stretch>
        </p:blipFill>
        <p:spPr bwMode="auto">
          <a:xfrm rot="20124901" flipH="1">
            <a:off x="4068267" y="-147657"/>
            <a:ext cx="5604366" cy="544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12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82884" y="885143"/>
            <a:ext cx="3481704" cy="697230"/>
          </a:xfrm>
          <a:prstGeom prst="rect">
            <a:avLst/>
          </a:prstGeom>
        </p:spPr>
        <p:txBody>
          <a:bodyPr vert="horz" wrap="square" lIns="0" tIns="13335" rIns="0" bIns="0" rtlCol="0">
            <a:spAutoFit/>
          </a:bodyPr>
          <a:lstStyle/>
          <a:p>
            <a:pPr marL="12700">
              <a:lnSpc>
                <a:spcPct val="100000"/>
              </a:lnSpc>
              <a:spcBef>
                <a:spcPts val="105"/>
              </a:spcBef>
            </a:pPr>
            <a:r>
              <a:rPr sz="4400" dirty="0"/>
              <a:t>No</a:t>
            </a:r>
            <a:r>
              <a:rPr sz="4400" spc="-30" dirty="0"/>
              <a:t> </a:t>
            </a:r>
            <a:r>
              <a:rPr sz="4400" dirty="0"/>
              <a:t>es</a:t>
            </a:r>
            <a:r>
              <a:rPr sz="4400" spc="-10" dirty="0"/>
              <a:t> </a:t>
            </a:r>
            <a:r>
              <a:rPr sz="4400" dirty="0"/>
              <a:t>lo</a:t>
            </a:r>
            <a:r>
              <a:rPr sz="4400" spc="-25" dirty="0"/>
              <a:t> </a:t>
            </a:r>
            <a:r>
              <a:rPr sz="4400" spc="-5" dirty="0"/>
              <a:t>mismo</a:t>
            </a:r>
            <a:endParaRPr sz="4400" dirty="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63</a:t>
            </a:fld>
            <a:endParaRPr b="0" dirty="0">
              <a:solidFill>
                <a:srgbClr val="888888"/>
              </a:solidFill>
              <a:latin typeface="Calibri"/>
              <a:cs typeface="Calibri"/>
            </a:endParaRPr>
          </a:p>
        </p:txBody>
      </p:sp>
      <p:pic>
        <p:nvPicPr>
          <p:cNvPr id="7" name="object 4">
            <a:extLst>
              <a:ext uri="{FF2B5EF4-FFF2-40B4-BE49-F238E27FC236}">
                <a16:creationId xmlns:a16="http://schemas.microsoft.com/office/drawing/2014/main" id="{B64B4369-1968-40ED-A8AB-B1ED8977954F}"/>
              </a:ext>
            </a:extLst>
          </p:cNvPr>
          <p:cNvPicPr/>
          <p:nvPr/>
        </p:nvPicPr>
        <p:blipFill>
          <a:blip r:embed="rId2" cstate="print"/>
          <a:stretch>
            <a:fillRect/>
          </a:stretch>
        </p:blipFill>
        <p:spPr>
          <a:xfrm>
            <a:off x="3208442" y="2057400"/>
            <a:ext cx="5775116" cy="35814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TEhUUExQVFhUXGBsZGRgYGB0YHRwZHxoXGhgdHRcYHCggGRwlGxgXITEiJSkrLi4uGCAzODMsNygtLisBCgoKDg0OGhAQGy0kHyQsLCwsLCwsLTYsLCwvNywsLCwsLSwsLCwsLC8sLCwsLCwsLCwsLCwsLCwsLCwsLCwsLP/AABEIAMkA+gMBIgACEQEDEQH/xAAcAAEAAgIDAQAAAAAAAAAAAAAABQYEBwECAwj/xABEEAACAQIEAwYEAggDBgcBAAABAhEAAwQSITEFBkETIlFhcYEykaGxBxQjQlJyksHR8IKy4SRiY6LC8RUXM0NTc5MW/8QAGgEBAAIDAQAAAAAAAAAAAAAAAAIDAQQFBv/EACsRAAICAQQBBAEEAgMAAAAAAAABAgMRBBIhMQUTIkFRYSNxgcEykQYUFf/aAAwDAQACEQMRAD8A3jSlKAUpSgFKUoBSlKAUpSgFKUoBSlKAUpSgFQPNPHThkAtp2l1vhXoP95j4fep41VOZMSq3QGiWgCSB7CdzqajJ4ROuKb5IPA8c4iTLlJOy5RHpP+tWDgXNIuP2V5ezu/8AKx8AehqBxvEhYuW1YgFzpIJn5bdakOM4POoZRJ3BG+3Q1UpSRfKEXwXQVzWFwa+Xs22bcrr5nafes2r0arFKUoBSlKAUpSgFKUoBSlKAUpSgFKUoBSlKAUpSgFKUoBSlYt3iNpbi2muILjglULAMwG5C7mJoDKpXANc0ApSlAKp3N9i2bqM6oWUZgzbKRrP2q4Gq9zPgQ0OwlV30n3g9NqhPotpaUuSr4Xidu61uHRzJHd3Hh9J1q0YxQFDTlC6nTpt/fpVe4detEEAZcp02FZz8btMMoecrBW6iW0g+O/tBPSq4rJfOSTLTwk/ok0jTb3NZledqIEbdI8K9KvRqN5YpSlDApSlAKUpQClKUApSlAKUpQClKUApSlAKUpQClKUANa5/Ffltrqfm7RK3rIlGXQgrJGv8Af1rY1Uz8UuJvZwb5DlzAgmVGw/3pn2FAZX4b8ynH4JLzQLgJS4BtnEajyIKn3q0TWoPwT4oUCYcCRcR3JldMhAEAGdc2uYdBr0rY/G+Ldn3BIJBOeJCiR0O7GdB86rtsjVFzk+EZjFyeESt28qiWYKPEmPvS1eVhKsGHiDP2rXR5etY0l2wwv6/HeuFjPWNdPYRVc4xyxgMPiEtd7B4hxmQ2LpBIkgQD5jbStFeSWM7JY+8FvovrKNy4rEKiM7GFUST4Ab1rPF84WRcvMhdUuQT2hkNHdORR8JJAO8aHbUVHYy7xG3bZDiTibMEEkAXFHiw3aPET7VFnlzF4hReKZu6ApdxJHQKJAA1n3Nb2nuqvWYvgqnCcfgmMXzhg2U5LTB41YhSPbvfyqNPELsWWBUpP6ISigSrKxII70hivWd+s1hWuUsa2nZBf3mQfaasnBuTWUTdKFpkAAFR18AS0ga+FbL9OPRBRsl2SnC+M3VCjOyuuUQR+jhjqSBt5ASfvV64ZjO0UyCrKYYeft0IIPvWqreN/2g2bZCOVuC4zQc1xAHBJ6jTSddavvLrm2wtHcgkjVv1iZLny0jzFR4ayYWU8MstK4rmoExSlKAUpSgFKUoBSlKAUpSgFKUoBSlcE0BzSvLt1mMwnwnX5V44niNq3rcuov7zAfehjKMulVnE894BDBxCsfBAz/wCUGvH/APvsMdVW+w8rTD7xQh6sPstla3/GpyMLpPwtqFUjdd2Oo9qmP/MLDbZbvuFH/XVC50xV7HrehVgtFkMpBFuF1Lk5VJbMetDHr1/aMP8AAuyTjiSNsKSNPF1G/X1q+c+22Vg+U5dZcKWyyI6bQROseulVj8MsH+RvvcvtbVTYFsZWDHNmDGRPhFbCfmjCujhXDHKRlKtB0OkkRrVV1asi4ssr1UISTTRVuWuZOxF4XOzBsrMTlU2oBW4DroQZPgTHrp/mrm/81xBsYJA0W2p0yqoga+OrH1apLjeF7e0z3QbLoQpXcFc0hROokE/KoO1wM3Ua4RlQKSD5AwfkTUKHJxw1hounKMnlPJY8HzsRdtmGykr2gc5gFACkjyAE+e1bKwfFP2CzzDBtgRpBUTsd58vl89WQWWCAVB01gx19q2L+HN10JB0XMmUE9dQY12iKp1DhTF2pL+Pktpk37GbC41z1g8PAL9o86rbGbKRvJ2FYNr8RLFxSVR1WcpLZRqdtA0++1an41eDYi8bcZTcfL6ZjHzEV64eyxEyVbpBjX23FdGunfFP7NSeo2syONY0NjDeto2UmCw/a6fDOn3BreHJTXWto96JyATsP92PVSK0xg7jblSSNGAHhpMAbRGtWrgLpbFyybznuo1susEjvKFldCQuUSD4Vi+Eqa3KPPBCuatms8G6FuA7EGu9a45axDC6IJ1rYllpArlaHyC1MnHGGjcvodTPSlKV0zXFKUoBSlKAUpSgFKVwaATXjisWltS1x1RRuWYKPmTUPj+MN2z2UhcqKxbc94sBC7QMpqvcV4OtxYv3rt4bEM+UQddrYURQrlP6JPinPtm3ItW72Ib/hW2y/xkQR6TVK41z7jroI/KGza0zSHmAZg3CFAB2OmoJrKxOBwizmb+LE3D97lUjmjG27dxRh2ABHeIuM2vhLMYqOTSunbjv/AES1/mG6yEFxbn/41iPSCo+9Y+EsW3+CziMY/UtISfQT9YqV5KwWFu2u0uBHuBiDmaQPDuzHzq7WHWIUrA6LED2G1SSZVXXOay2VXA8Cxr7CxhU8EUM0e39a8LnJmMuXGGZGUHS5ed7hbz7JIC+hatj2bIUTcMeX97148S4/ZsLmuOqLtLkKPbqflUHLPRtR00FzIqeB/Du6INzFnQzlt2kRT5frEj3qVfkiydS7z5Ko/wCmoLiv4s4ZZFs3Lh/4aBR/Fcj6CstMa+JsJdkhbiBwCSx1EwdQPpVcoWS6eBZGmKy45PbF8q4S3AIuNMnRxI9o666eVYdzgGF3BvDpErO/RSNR5zppVextshjr1HgN58PasMEz/rWu9NZ8TZzLNZpYvDqJzi/AUS211HZgpCkOgB709ZMitXcGwxv4hbYH60e0/wBKvKudvGep6KSNJjoKxPwq4cO/iG2UaHzrZohKPEnk2vHzrnKUq1hccfksuOwQs9wAXLOUZ7NwZhI6oxk2z6beFVXmWbSnsLgyspI1/SKDIIIHwkZTtuCD1qX4dzL2+dyqhe1KLqe8BEtJEddqjOYcMG7YKPg+HXyBPtrUnpapT3NHW9WSWCo4Oxm+GYBA8N9vtU5wi3BZLrZFYiSRMDSSMupqH4czsezCMzMRlC6xHU+VWW1ytimIM2lHgXk+4UH710ILg1JnthrwZmS2ezznXNcKDT9o9YOo3qbtE91WW1FtSgNvUMQW7+bZtHifAxVdxfDL9lpLIZ9QAT5xoJ61ncIxZh1uFc9uQcpzLBPQjfY/SqPI2bKJP5xgs0UHK1L4Llym+a+R4Ctl2PhFaR5F5iHaXCi5iInMwXx2iSdvCtjcO5tllW5bVQxC5g8wSYGhUfSuB4zSWVTlKS4Z0tXZGcuC20rzF9SYkT4TXctXZUk+jTwc0rotwHau00TT6BzSuJpNZBzSuJrmgFcGuaGgKNzDgLj4q6UDkCyrxK6kFlyqWBjbb18ageFWLeMyi07ElM/eCiACAZhNwSBFWnmfjBw2ItZlPZ3EcZwJCspVlU+Z79a95P4+MOwZ0ydo90EkQVts5e2SPkI3gyawyDMh+FXPzf5X9ILhXMp7RgrIN2zAiAJAI8xVX/EblDEWwLgU3VX4irM5A8SG1jzHvFW3Hc72rWPskMHXJcS466hA+QjXr3kEjzqQ4lzThrX6W5ftldxlYMW8go3rPBngoH4chTbdWBkEHcjT2NXfh18Wr6jXs7oywSSA4kgidpE/w+dUvlPmQXr3ZC0qLmuFCPiCM5ZUMdFBA9quWOwpe2QphhDKfBgZX6j6mrVzEi0Wa6FGrtA9co9J3Pzqt81ct/nEdEhFIV1ZlIC3VOUkCJIa2xBMfqLU1wjHC9aRxuQJHUGNQfOswtUcGu+zRjW+GWPiuX8W46IOwtz+80uR5itncGFt8LZKqEU21K2wTcKqRIEtmn1gVnPyvgzdN04a0XJkkrInxynuz5xUllAEAADwGg+QqOMEbPcsFM4tbyjqD4eHlp5fWaikGsVP8yFQdSAdNP8ASq72onrUWeb1Mf1WTmL4WVwzXBuB95FRnMV8YDha2lMXLgj57n5VKtxXt7K4dFOZoEmNwZmQTpAPSqJztjTjeIJZXVQwQD37x+Un2rMXwd3xygk9n4Jjg1jssLZTvA5MxBAIl++dteoFQvOGdWDm4Cl1mIRTqpELqPOKsOOugbSB4ST6bnwqk4vBm/iXHaqsa96dBAnSKWNxSeTqxw8mdw5yiTmiQCxHXy9KmbOKdTbdHzq8ArsfOAeoj71FcvWZ7W0xDAKEBEwd40IB28ayeADU2z+qxK+Whn+fzrerXCaNOx8tFkv42R3lIgxrp7a9DUVgwga80hQ0DKOgA3HvU9wTlr8wjdrcYJ0iJmSTqRECqrxtLVi66KzNl8Y1+QrleR1cLM6eP+S7NzQ1uD9WXR1wHCUvPlUhbk6EA/XKKseAs4uwVzN24Rgy5ZziOh0OhBI7wHrUdyS4tJiMS3/t2yF/ffuD7n5VIcvYq/cbs0bKCZJAg+JJbeAPtVNcdq7ZydT5G52ZXX4XJcV432ZzSUZh1RgdTJHeWrJwHHPdRi7E6xtGkelauw/HGa45tsuVZJuuoMKN27wIUabAUwP4o2g+VjcKnTtMqoPI5EjT1mufd42dcXKmT+8ZOvp9TbbH9ZJfX3/JuWwcoAHQRXt+ZNYPC3S7bRxclWUEMDofPWsl8P4XD7gf0rWp/wC1Gv2NL8ZRc9uTouN7NZutp1J2msl8WIJGp6CotMKb9sBtJg9Rr6g12xWDKKWIUga6MR1rFGq1Uady5XPPD/sw4e/BK2MQDvoayKicNZbSBoOs1K11PGam26rdYsfT+yE4pPg5pSldMgU78VsMW4e7rvaZX2B0nKdD5N9K0HieKnQ5bf8AAvTL4DrlPzr6g4zghesXbR/9xGX5ggV8m4m2ykqwgqSGHgRII9oNYbwQk8Hve4jI1RDt+10Yzs3XSse9i0KkG0Jk6hnHmNCT0isVv7+33FeLNWMjJncr4rs8TbaYGYfI1unDXvlWgbTwwPga23wjjAZFPiBV1b4wGWbgVzJiLlrZX/SJ7znA9Gk/41qeuMBuRVFx2Ng2rinvW3EehiR6SFP+GrBi+JYd1+IAnzrMkal84w+SWu31VSzEBRuT4VXkxT4x4skW0SR2h+IzEhR/Xyqp8ZxoLsqOzIG0BO8fYVJcAxpWyLFs21UEsC94hpJlgP0cHU1Vuy8Gk79/D4/ssfDOE4XUgi6wOrMc2vXyqg38ALGLuqjZrVzvI2+xOZZ8RNWTCjsrHYI1vKCwJ7QljmEsZFvbvxMdKpHGeZnUphbVpQthiinMXZjqp6DeT0qMkZ9P1IyhBfBe+AYfJbuXTue4v/Uarh5btrcN1C6vrqG8RB+hNRg4vj7dlW7FjaaWBUg7nWQFJG3WuuB5uRh+md0PgEzz7iKnFpLB0NNT6VaiTR4SDq124ZgfENyYHTxqucU4VctvccLIMamJge/lUza5kwrkDtiNVPftlRoQfiEgbdazsSyDKzqblsgnuwQRlYAg7ETFZk+MoubaRQMBiWFwMjQwjQ6VdOHYbtGDgQTJP70H6aVSLWHDYjIhBn1Gs+db55X5Vt28NNxFJCkllYzESfCpVXOPGDEqVNZ6NeYjmp8KotK5HdmPMk+U9Kp/5k3bhYmZ1nzqP4hjmvXGuMdXM/0HlA09q9+H3Qo1mfStOVMPUlYlyydk5KnYiwW8SxQWh8JbMR4tqB8gT86sWJxn5fCdja1xOKGUxulnZvQudPQGq5bxdhLSXO9nlgZmCQFI3G+smsT/AMeFuXQh7z6Buieft0FZrh7ss5tGnbs3SXCJvijJatrhFIJ0fENvJ0yp9tPP1qKbCK7aBY8CFK/Md4Hz1qPsWWYTnOYySTrPTWd5IJrPsJdQqe6wBGaNCROunpWx2dMvv4e83flFNi+oWwh6AsVLE6jUkiZ0/wC1bbFyVDDVSJBGojeZHStEX7DXBcdUYovxEAkCf2j096vPAOczbwaWRazFVKZi8aaxplOwIrlazx9Njcs4/YxPVRoWbHhF6t3c4DLJBAIIB2O1cXHgd6QPMED6+dVXhvO/Z2bcWS3dAnNAIAiRp5VzxLn1XtkGwRsfjB2YHw8vrXCXh91Tk5tS+vgh/wCtpt+3cW/DO2YQTE1K1XOXuP8Abu1tbTrkEliRAnYeMnX5VZK7niNJLT0JSk3nnn4/Bb60LvdDo5pXE1zXVBwa+avxPwKW+IYgWyCrNmMdGYS6/OfnW7efOafyNpSqh3ckAMYAAGraDXUjSvnt8RdxRe42ZyzFgY8T8RPSd9dtBUZLKIWdEG6a/wB77/cGvBl/v12qVvYRl3EHwPzH2H8VR11dYH99RWEVow7og1Y+DcSi2BOxqAvCRXFi8RU4vDJrkuo4gXYCdFGb32H8/nXY4mP7/wBaiOAqWBjdjpJA0UTuYHQ13v4iP7/0NQlLLOVqIerd+EZYvSxnNMaQCdZ8ztXlhuM9m75ssACJE+tQ74g5hl38tPsBWRdum4QHM+G32FRRYtMs8/JbrHFEa3nBsmROXLB+XtVKwaul3tSRnksAdSSZ1iR41n2BCwNt46f60u4ZTq0k+NTNrT6VV5z8nqnMWKVVQNCIAq91ZgeZGtYJtC+5LaudSQAvzA0mslcNHVo8DWRh8PDhgI01rJt4IPE8JZDHlInY+XrXvwfiT2JRpay/xqN1P7a+DD5HUGrDdOlYRwQ7TNGkbef/AGoMGDw+0qYsSwEQQ5BKsIzAwNSG0j11itvcL5zLYK+tzIXNm52YtgyTkOhBJjca1qL8lnuFF3t6rG+U96APJp/iqxcO5W3dj3n0QxBV9SRGoIJIG+hqDlh9klHPwUSygNZ62qxsZiQ1wkCPUzJk+Hy9q5XEVIwZfMVzLZw1sfs3Lh9WuFR/y2hUNZrP5iaWtD9mxbHzBY/5qwLNZZgnrAXQEkRER5D+s1L4WzPeVmIG8wPoBNVvDEk6SfarbyqC9xLRWM1y2JmZBYCjlti39GMZZsDBWDYREjQCSP2p+KfEHUekVTeKYj8q122BIzlQTO36ug3JBGlbAxeYmG/VkfWtbfiMhGIGUGXCD3ZEHzMfevOeJvdt893zyb3kdNCdMYyR5cI4+5a3bdbnYr3ZVRcKLJk5VOupmJJ9a2r/AOXva2wRiAVYAghDqNx+tVa5a5TtvYzOzC0hyKEOQ3HGjuTGozSFHh9b3yUz2bj4S45uBVF20zbhCcrKfQx/FXTr1GmsudMf8kciXi6n+pKJN8v8HGGQjMXZjmZzuToPkIqWriK5roJJLCNiEFBbV0QnF+N9k2S2q3LkSVLhSAduhP0qv8R50xNoZmwoUeOYv9gKof4nmeJXfJU/yg1H4HmO/aIAcsIAIbXQtLQdxIAGlV7+cHOnq2puPRm84czJxAKLqRlBAKEjQ7gyT9qxeX+Pfk0ZLdtSrbhtZEQAZmR1j1rP/wDFMHif/Wtm1cOuZNASWyoJA7qgbyNYqJxuGsi66LfBVDGbITmPWAsiB4zrUslFl9vaeUR2MtWr983Lva2wxk9mQ4Go2S4NBvttpUieSbF2BhL+cmDFzulVXxjckkDbfw1rxZMON7l1v3UVfqzn7V4NxDDoyjJc1Oha51/wICPnTJGGotfBCcW5buWma2WTMN9ffSBUaOWsURmFlyp/WA0PvtVvx9y1cB76gz8Qzk/88E1D43EW4Azu0CBJ0HoCNKGxXqLPkiBiSiBShEaGYGvXr41hYjHk+HzrtiSnQVhO/lWUkbkIRbzgy8JZa7JmAPvUpgcMFXXfWT5CsXg9zTJHnUzbwhfKq9dT6LoPmdaGwkjHCsO8GIJ1idq72ncMCSWHma7X7bruFH1r2sJpWTJkBZIqx8J5Xu3VztFu3vmaZI8QorL5K5fLzfdQVXRAdi07kdQPv6VfsHhyFbPBLb+Y6Vy9Xr9j2Q7N2jTJrdIpV3kQRC4gZvBkgT6gn7VWeLcLuYdyl1YO48CPEHqKvfFbrpei33p+IT8j6168QwZxVg23WHjNbJI0b18GgitbT+QmpLe8pltuli17ezVmDu9jiEu6QTlY+AOgPptPoK2FhcfZKC4w7y7L4kkQR0PQz51r/EYeZUyNYPiNdRUtwHh7QzKVybQ9wKJ0M5cpJ6bRtXadam8nPVjgsGt7852nxP3NchTW0cRaUTmuWADuFss/1uHL9Kh8Ny2124PyuHu3mkEEqFQGdCSoyqPUirdhXuKbzEpGIZSIKhFPsiisKwe8PUfet7/iVyrYwnBSzWbT4qbYfEZAHLtcBuNmiY3Anoa0KuhmosEpg7m87VceTX/2iy4+EXUAPowJj0qgIDMedXnl7GgGyD+qysfSVmoWrdXJfhmYvlG3sagPeE96TWsuc708RS3Goe2R/gtjT51tMYUDQaL18h1OvlWk+Z8UzYwYsAxnzqIMQHJieuhUHwkeNeY/4/Buc5fXB0NbP2pG5eWwv5ayhEqbKOZ6sQG+5NSXDrccQt//AE3Z9M1qPqaqHL/MthLHZX3KoO9ZcKxzJJKjugwy/DB8KuvJua8XxTKyq4W3azCCbaySxHTMzH+EVLx+huhr5TkuE3z+5VZbF1pItVKUr1JqFW5x5NtY1c2iXgO7cA98rD9Zft0rSfH+FXsI+XEW2TUAPBKNqfheIPTTfyr6Vryv2FdSrKGU6EESCPMGoSgnya1ulhZz0z5hsOJH+H/Ma4tHf94/etycf/CnB3gWsA4e5uOzPcnpNs6AT+zFaV4lhr2EutZvrlYHY9fNTsQehqvDXZoW6OaXB7XDUbjlJZSBMGTWT+bU+R86xr1ymSiqEoPoxsZiyATlHzqKvY0nYCsrHNIipHkjle5xDFLYtwo+K45juIN2gnUyQAB1I6TVkUdWiuO3OCH4fwzEYlstizcut1FtC0TtMDTY7+Bq38M/B7il3U2ktD/i3APomY/St2/hxyEOFi/+lN1rrDWMoCLmyDLJ73eYk+dWHmbiv5XC3r+XN2algsxJ2AnpqRUzaR80cQ5Zu8PxBs3sucJmlSSpBkKQSAYJkajcGsvC3GUsQQBAUaSYG/1rz4xzBdx1579/Ln7qwogKgYlVHXSW311qPW65U94xJGw8aiZMtyHcAyRuZP8ASsrCYfMyqu7EKPUmB9aiLKwZDGfWrbyTZz4u1PQlv4QSPqBVds9kHL6JwjukkbLDph7du0OigADy3P8AfjWThHLjQEddarmOcvef1Cj0gfzJq4LaChY0gR6ivKP3ttnYl7IpFabDtbxDORIJB9NIP0rvicYrOGQ7ERG0b/OZqV4qdJMbVUeHGQKis8/gkuUmVXm+x2eKvgdWLD/EM33atpco8q4C9hrV1Fe4rLPfcjvTDAqpAkMCPatX8+POLvAbgKPcIv8AOt9cD4Zaw9lbVlQiDWBJ1OrHU9Sa9bp2/Tj+xxLUtzOuF5ewtvVMPaB8cgJ+ZE1IqgGg0rtSriBE808DTG4W7hrhhbixI3VgQVYejAH2r5I5g4U+FxN7DPq1pykxGaD3WA6BhB96+zTVA/E/8OrfEbZuWgiYtdVeAM+gGRz12EHp6E0B84XFh5neCOp1A/nUxwYHtAoDbEn2H86yBwp7TtavW2t3V1ysIMdY6GDrI0IOle2DxwSSO80EQsNvIEkaD50wYLbiOcbrYbsMoDRla4CcxTwjoSNCevvWzsPyJhWwaYe7bBA75IYyLhVQ7K+4BjbYjpWuORuTbuMNu68JaVibni2uiqPMbn/tW81FV1U11JqtYzySbb7KvwfkDA4cAJaLQZ/SMzif3Scv0qzqsaCu1KsMClKUApSlAcRUNzPyxh8dbNu/bDaEK8d5J6q38tj1FTVKA+eePfhNjrDE2AMRa6FSFePAox+xNVe7ytxHNlGBxf8A+Lx/FEfWvq6uKjtRFwi+0fNfDvwl4pegtat2VP8A8lwSPVUzH2+1b15N5WtYHD2rSqhuKsPdCBWdjBYk7wSBpPQeFT9c1lLBlJLoVFc0cK/NYW7YBym4sA7gEEMs+UgVK0rJk+XuK8JuYa6UvWyjyJBG47wBB6gkGD1ioWz8I3Op0962J+NBujHjOoCG0nZsBuFYlgT1IJPsRWvMOx7ygbMdem81EydgNddPIVb+QrkYu355h81MVV8Nbh9dTB1qS4fizbuI67owb5GYqu6O+tx/BZW8STNo8QwDC6WUTOvvp/SrBZvzDMNl28+v9+dR97ilvIlzN3XAy+cia9Tfm3mGxGnvtXkG3BtHYaUoojlxbYm4ybW5InrlGhPz2rwwvD1t3IzaAknoVA118oqL4cl5HbJGUkx6Ez8prnnPifZWjbGl29uB+rb67/tRHpNbNNTsmor5Iznsjko3FsV2t67c/bdm9iZA+UCt5/hkrjh1jOSZDFZ6JmbIPTLEeRFa9/CngVjFXbzX1S4LaqFttr8RPey+Ayx7mt020AAAAAAgAaADpXqYx2rBxZPLyd6UpUzArgiuaUBiY7hlm8IvWrdwDYOoaPSRpWNhOW8Hajs8Lh0jbLaQfWKlKUB1VANAIrtSlAKUpQClKUApSlAKUpQClKUApSlAKUpQGj/x0S8MZYcgmx2UL4Z8z9r75Tb+QrXfaxpHWP79RrX09zLwC1jbJtXQd5Vh8St0YfXTqCRWiud+RL+CGdouWSY7RARHhnU/CfDUj00FRZkqV25J/pXthLnSsNmjTrXpw8d8E7dPWhkuvAePKii1eGa1MqR8Vs+I8vLzq5YbidgooGJtwp/WMd3wKk+FapZ9YruD4a1oX+Prtlno2a9VKCx2bD4lzbYsgiz+ludDsg9+vtVBxeKa9cLu0sx1b/TwHhXXCWGu3rdlIz3GCqCQozHbU7Vs3DfhBDWy2KJXTtFFuD5hGzaA+JBP8r9PpYUr2ldt0p9l65V4FhsNaU4dF76JmuAd64AvdZj5yT71OV5YawqKqKAqqAqgbAAQAPQV61tFApSlAKUpQClKUApSlAKUpQClKUApSlAKUpQClKUApSlAKUpQCvO9aDAhgCCIIIkEeBB3FelKA1BzR+D2Zi+DuLEki1d0ieiuBt5Ee9UTiHI/EbXxYO6Y6pluf5Ca+maCsYB8qpy3j5P+x4ok7DsnHzJEVM8D5D4ozEnCMoaNbjogHsWzdegr6SrgUM5Kpyfydaw1qy12zZOKQHNdCgmSZgMROggT5VawKCuayYFKUoBSlKAUpSgFKUoBSlKAUpSgFKUoD//Z"/>
          <p:cNvSpPr>
            <a:spLocks noChangeAspect="1" noChangeArrowheads="1"/>
          </p:cNvSpPr>
          <p:nvPr/>
        </p:nvSpPr>
        <p:spPr bwMode="auto">
          <a:xfrm>
            <a:off x="1712956" y="9441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098" name="Picture 2" descr="C:\Users\JM\Desktop\50 años.png"/>
          <p:cNvPicPr>
            <a:picLocks noChangeAspect="1" noChangeArrowheads="1"/>
          </p:cNvPicPr>
          <p:nvPr/>
        </p:nvPicPr>
        <p:blipFill rotWithShape="1">
          <a:blip r:embed="rId2">
            <a:extLst>
              <a:ext uri="{28A0092B-C50C-407E-A947-70E740481C1C}">
                <a14:useLocalDpi xmlns:a14="http://schemas.microsoft.com/office/drawing/2010/main" val="0"/>
              </a:ext>
            </a:extLst>
          </a:blip>
          <a:srcRect t="49668"/>
          <a:stretch/>
        </p:blipFill>
        <p:spPr bwMode="auto">
          <a:xfrm>
            <a:off x="3503340" y="4648200"/>
            <a:ext cx="4648758" cy="1559862"/>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contenido"/>
          <p:cNvSpPr>
            <a:spLocks noGrp="1"/>
          </p:cNvSpPr>
          <p:nvPr>
            <p:ph idx="1"/>
          </p:nvPr>
        </p:nvSpPr>
        <p:spPr>
          <a:xfrm>
            <a:off x="2092902" y="1647438"/>
            <a:ext cx="7469634" cy="1324362"/>
          </a:xfrm>
        </p:spPr>
        <p:txBody>
          <a:bodyPr>
            <a:noAutofit/>
          </a:bodyPr>
          <a:lstStyle/>
          <a:p>
            <a:pPr algn="ctr"/>
            <a:r>
              <a:rPr lang="es-ES_tradnl" sz="4000" b="1" kern="1200" spc="30" dirty="0">
                <a:solidFill>
                  <a:schemeClr val="tx1">
                    <a:lumMod val="65000"/>
                    <a:lumOff val="35000"/>
                  </a:schemeClr>
                </a:solidFill>
                <a:latin typeface="Arial"/>
                <a:cs typeface="Arial"/>
              </a:rPr>
              <a:t>MUCHAS GRACIAS</a:t>
            </a:r>
          </a:p>
          <a:p>
            <a:pPr algn="ctr"/>
            <a:endParaRPr lang="es-ES_tradnl" sz="1600" kern="1200" spc="30" dirty="0">
              <a:solidFill>
                <a:schemeClr val="tx1">
                  <a:lumMod val="65000"/>
                  <a:lumOff val="35000"/>
                </a:schemeClr>
              </a:solidFill>
              <a:latin typeface="Arial"/>
              <a:cs typeface="Arial"/>
            </a:endParaRPr>
          </a:p>
          <a:p>
            <a:pPr algn="ctr"/>
            <a:r>
              <a:rPr lang="es-ES_tradnl" sz="3200" kern="1200" spc="30" dirty="0">
                <a:solidFill>
                  <a:schemeClr val="tx1">
                    <a:lumMod val="65000"/>
                    <a:lumOff val="35000"/>
                  </a:schemeClr>
                </a:solidFill>
                <a:latin typeface="Arial"/>
                <a:cs typeface="Arial"/>
              </a:rPr>
              <a:t>www.aimcra.es</a:t>
            </a:r>
          </a:p>
          <a:p>
            <a:pPr algn="ctr"/>
            <a:r>
              <a:rPr lang="es-ES_tradnl" sz="3200" kern="1200" spc="30" dirty="0">
                <a:solidFill>
                  <a:schemeClr val="tx1">
                    <a:lumMod val="65000"/>
                    <a:lumOff val="35000"/>
                  </a:schemeClr>
                </a:solidFill>
                <a:latin typeface="Arial"/>
                <a:cs typeface="Arial"/>
                <a:hlinkClick r:id="rId3"/>
              </a:rPr>
              <a:t>j.m.omana@aimcra.es</a:t>
            </a:r>
            <a:endParaRPr lang="es-ES_tradnl" sz="3200" kern="1200" spc="30" dirty="0">
              <a:solidFill>
                <a:schemeClr val="tx1">
                  <a:lumMod val="65000"/>
                  <a:lumOff val="35000"/>
                </a:schemeClr>
              </a:solidFill>
              <a:latin typeface="Arial"/>
              <a:cs typeface="Arial"/>
            </a:endParaRPr>
          </a:p>
          <a:p>
            <a:pPr algn="ctr"/>
            <a:r>
              <a:rPr lang="es-ES_tradnl" sz="3200" kern="1200" spc="30" dirty="0">
                <a:solidFill>
                  <a:schemeClr val="tx1">
                    <a:lumMod val="65000"/>
                    <a:lumOff val="35000"/>
                  </a:schemeClr>
                </a:solidFill>
                <a:latin typeface="Arial"/>
                <a:cs typeface="Arial"/>
              </a:rPr>
              <a:t>66086449</a:t>
            </a:r>
          </a:p>
          <a:p>
            <a:pPr algn="ctr"/>
            <a:endParaRPr lang="es-ES" sz="4000" kern="1200" spc="3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4265012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400" y="914400"/>
            <a:ext cx="6324600" cy="4020973"/>
          </a:xfrm>
          <a:prstGeom prst="rect">
            <a:avLst/>
          </a:prstGeom>
        </p:spPr>
        <p:txBody>
          <a:bodyPr vert="horz" wrap="square" lIns="0" tIns="80645" rIns="0" bIns="0" rtlCol="0">
            <a:spAutoFit/>
          </a:bodyPr>
          <a:lstStyle/>
          <a:p>
            <a:pPr marL="12700" marR="5080">
              <a:lnSpc>
                <a:spcPct val="90000"/>
              </a:lnSpc>
              <a:spcBef>
                <a:spcPts val="635"/>
              </a:spcBef>
            </a:pPr>
            <a:endParaRPr lang="es-ES" sz="4000" dirty="0">
              <a:solidFill>
                <a:schemeClr val="tx1">
                  <a:lumMod val="65000"/>
                  <a:lumOff val="35000"/>
                </a:schemeClr>
              </a:solidFill>
              <a:latin typeface="Arial" panose="020B0604020202020204" pitchFamily="34" charset="0"/>
              <a:cs typeface="Lucida Sans Unicode" panose="020B0602030504020204" pitchFamily="34" charset="0"/>
            </a:endParaRPr>
          </a:p>
          <a:p>
            <a:pPr marL="12700" marR="5080">
              <a:lnSpc>
                <a:spcPct val="90000"/>
              </a:lnSpc>
              <a:spcBef>
                <a:spcPts val="635"/>
              </a:spcBef>
            </a:pPr>
            <a:endParaRPr lang="es-ES" sz="4000" dirty="0">
              <a:solidFill>
                <a:schemeClr val="tx1">
                  <a:lumMod val="65000"/>
                  <a:lumOff val="35000"/>
                </a:schemeClr>
              </a:solidFill>
              <a:latin typeface="Arial" panose="020B0604020202020204" pitchFamily="34" charset="0"/>
              <a:cs typeface="Lucida Sans Unicode" panose="020B0602030504020204" pitchFamily="34" charset="0"/>
            </a:endParaRPr>
          </a:p>
          <a:p>
            <a:pPr marL="12700" marR="5080">
              <a:lnSpc>
                <a:spcPct val="90000"/>
              </a:lnSpc>
              <a:spcBef>
                <a:spcPts val="635"/>
              </a:spcBef>
            </a:pPr>
            <a:r>
              <a:rPr lang="es-ES" sz="3200" dirty="0">
                <a:solidFill>
                  <a:schemeClr val="tx1">
                    <a:lumMod val="65000"/>
                    <a:lumOff val="35000"/>
                  </a:schemeClr>
                </a:solidFill>
                <a:latin typeface="Arial" panose="020B0604020202020204" pitchFamily="34" charset="0"/>
                <a:cs typeface="Lucida Sans Unicode" panose="020B0602030504020204" pitchFamily="34" charset="0"/>
              </a:rPr>
              <a:t>  </a:t>
            </a:r>
            <a:r>
              <a:rPr sz="3200" dirty="0">
                <a:solidFill>
                  <a:schemeClr val="tx1">
                    <a:lumMod val="65000"/>
                    <a:lumOff val="35000"/>
                  </a:schemeClr>
                </a:solidFill>
                <a:latin typeface="Arial" panose="020B0604020202020204" pitchFamily="34" charset="0"/>
                <a:cs typeface="Lucida Sans Unicode" panose="020B0602030504020204" pitchFamily="34" charset="0"/>
              </a:rPr>
              <a:t>¿Cuánto me  </a:t>
            </a:r>
            <a:r>
              <a:rPr lang="es-ES" sz="3200" dirty="0">
                <a:solidFill>
                  <a:schemeClr val="tx1">
                    <a:lumMod val="65000"/>
                    <a:lumOff val="35000"/>
                  </a:schemeClr>
                </a:solidFill>
                <a:latin typeface="Arial" panose="020B0604020202020204" pitchFamily="34" charset="0"/>
                <a:cs typeface="Lucida Sans Unicode" panose="020B0602030504020204" pitchFamily="34" charset="0"/>
              </a:rPr>
              <a:t>cuesta regar, </a:t>
            </a:r>
          </a:p>
          <a:p>
            <a:pPr marL="12700" marR="5080">
              <a:lnSpc>
                <a:spcPct val="90000"/>
              </a:lnSpc>
              <a:spcBef>
                <a:spcPts val="635"/>
              </a:spcBef>
            </a:pPr>
            <a:r>
              <a:rPr lang="es-ES" sz="3200" dirty="0">
                <a:solidFill>
                  <a:schemeClr val="tx1">
                    <a:lumMod val="65000"/>
                    <a:lumOff val="35000"/>
                  </a:schemeClr>
                </a:solidFill>
                <a:latin typeface="Arial" panose="020B0604020202020204" pitchFamily="34" charset="0"/>
                <a:cs typeface="Lucida Sans Unicode" panose="020B0602030504020204" pitchFamily="34" charset="0"/>
              </a:rPr>
              <a:t>  y cuanto </a:t>
            </a:r>
            <a:r>
              <a:rPr sz="3200" dirty="0" err="1">
                <a:solidFill>
                  <a:schemeClr val="tx1">
                    <a:lumMod val="65000"/>
                    <a:lumOff val="35000"/>
                  </a:schemeClr>
                </a:solidFill>
                <a:latin typeface="Arial" panose="020B0604020202020204" pitchFamily="34" charset="0"/>
                <a:cs typeface="Lucida Sans Unicode" panose="020B0602030504020204" pitchFamily="34" charset="0"/>
              </a:rPr>
              <a:t>debería</a:t>
            </a:r>
            <a:r>
              <a:rPr sz="3200" dirty="0">
                <a:solidFill>
                  <a:schemeClr val="tx1">
                    <a:lumMod val="65000"/>
                    <a:lumOff val="35000"/>
                  </a:schemeClr>
                </a:solidFill>
                <a:latin typeface="Arial" panose="020B0604020202020204" pitchFamily="34" charset="0"/>
                <a:cs typeface="Lucida Sans Unicode" panose="020B0602030504020204" pitchFamily="34" charset="0"/>
              </a:rPr>
              <a:t> costar?</a:t>
            </a:r>
            <a:endParaRPr lang="es-ES" sz="3200" dirty="0">
              <a:solidFill>
                <a:schemeClr val="tx1">
                  <a:lumMod val="65000"/>
                  <a:lumOff val="35000"/>
                </a:schemeClr>
              </a:solidFill>
              <a:latin typeface="Arial" panose="020B0604020202020204" pitchFamily="34" charset="0"/>
              <a:cs typeface="Lucida Sans Unicode" panose="020B0602030504020204" pitchFamily="34" charset="0"/>
            </a:endParaRPr>
          </a:p>
          <a:p>
            <a:pPr marL="12700" marR="5080">
              <a:lnSpc>
                <a:spcPct val="90000"/>
              </a:lnSpc>
              <a:spcBef>
                <a:spcPts val="635"/>
              </a:spcBef>
            </a:pPr>
            <a:endParaRPr lang="es-ES" sz="2400" dirty="0">
              <a:solidFill>
                <a:schemeClr val="tx1">
                  <a:lumMod val="65000"/>
                  <a:lumOff val="35000"/>
                </a:schemeClr>
              </a:solidFill>
              <a:latin typeface="Arial" panose="020B0604020202020204" pitchFamily="34" charset="0"/>
              <a:cs typeface="Lucida Sans Unicode" panose="020B0602030504020204" pitchFamily="34" charset="0"/>
            </a:endParaRPr>
          </a:p>
          <a:p>
            <a:pPr marL="720725" marR="5080" indent="-277813">
              <a:lnSpc>
                <a:spcPct val="90000"/>
              </a:lnSpc>
              <a:spcBef>
                <a:spcPts val="635"/>
              </a:spcBef>
              <a:buFont typeface="Arial" panose="020B0604020202020204" pitchFamily="34" charset="0"/>
              <a:buChar char="•"/>
            </a:pPr>
            <a:r>
              <a:rPr lang="es-ES" dirty="0">
                <a:solidFill>
                  <a:schemeClr val="tx1">
                    <a:lumMod val="65000"/>
                    <a:lumOff val="35000"/>
                  </a:schemeClr>
                </a:solidFill>
                <a:latin typeface="Arial" panose="020B0604020202020204" pitchFamily="34" charset="0"/>
                <a:cs typeface="Lucida Sans Unicode" panose="020B0602030504020204" pitchFamily="34" charset="0"/>
              </a:rPr>
              <a:t>Caudal</a:t>
            </a:r>
          </a:p>
          <a:p>
            <a:pPr marL="720725" marR="5080" indent="-277813">
              <a:lnSpc>
                <a:spcPct val="90000"/>
              </a:lnSpc>
              <a:spcBef>
                <a:spcPts val="635"/>
              </a:spcBef>
              <a:buFont typeface="Arial" panose="020B0604020202020204" pitchFamily="34" charset="0"/>
              <a:buChar char="•"/>
            </a:pPr>
            <a:r>
              <a:rPr lang="es-ES" dirty="0">
                <a:solidFill>
                  <a:schemeClr val="tx1">
                    <a:lumMod val="65000"/>
                    <a:lumOff val="35000"/>
                  </a:schemeClr>
                </a:solidFill>
                <a:latin typeface="Arial" panose="020B0604020202020204" pitchFamily="34" charset="0"/>
                <a:cs typeface="Lucida Sans Unicode" panose="020B0602030504020204" pitchFamily="34" charset="0"/>
              </a:rPr>
              <a:t>Presión</a:t>
            </a:r>
          </a:p>
          <a:p>
            <a:pPr marL="720725" marR="5080" indent="-277813">
              <a:lnSpc>
                <a:spcPct val="90000"/>
              </a:lnSpc>
              <a:spcBef>
                <a:spcPts val="635"/>
              </a:spcBef>
              <a:buFont typeface="Arial" panose="020B0604020202020204" pitchFamily="34" charset="0"/>
              <a:buChar char="•"/>
            </a:pPr>
            <a:r>
              <a:rPr lang="es-ES" dirty="0">
                <a:solidFill>
                  <a:schemeClr val="tx1">
                    <a:lumMod val="65000"/>
                    <a:lumOff val="35000"/>
                  </a:schemeClr>
                </a:solidFill>
                <a:latin typeface="Arial" panose="020B0604020202020204" pitchFamily="34" charset="0"/>
                <a:cs typeface="Lucida Sans Unicode" panose="020B0602030504020204" pitchFamily="34" charset="0"/>
              </a:rPr>
              <a:t>Consumo</a:t>
            </a:r>
          </a:p>
          <a:p>
            <a:pPr marL="720725" marR="5080" indent="-277813">
              <a:lnSpc>
                <a:spcPct val="90000"/>
              </a:lnSpc>
              <a:spcBef>
                <a:spcPts val="635"/>
              </a:spcBef>
              <a:buFont typeface="Arial" panose="020B0604020202020204" pitchFamily="34" charset="0"/>
              <a:buChar char="•"/>
            </a:pPr>
            <a:r>
              <a:rPr lang="es-ES" dirty="0">
                <a:solidFill>
                  <a:schemeClr val="tx1">
                    <a:lumMod val="65000"/>
                    <a:lumOff val="35000"/>
                  </a:schemeClr>
                </a:solidFill>
                <a:latin typeface="Arial" panose="020B0604020202020204" pitchFamily="34" charset="0"/>
                <a:cs typeface="Lucida Sans Unicode" panose="020B0602030504020204" pitchFamily="34" charset="0"/>
              </a:rPr>
              <a:t>Nivel del agua</a:t>
            </a:r>
            <a:endParaRPr dirty="0">
              <a:solidFill>
                <a:schemeClr val="tx1">
                  <a:lumMod val="65000"/>
                  <a:lumOff val="35000"/>
                </a:schemeClr>
              </a:solidFill>
              <a:latin typeface="Arial" panose="020B0604020202020204" pitchFamily="34" charset="0"/>
              <a:cs typeface="Lucida Sans Unicode" panose="020B0602030504020204" pitchFamily="34" charset="0"/>
            </a:endParaRPr>
          </a:p>
        </p:txBody>
      </p:sp>
      <p:pic>
        <p:nvPicPr>
          <p:cNvPr id="3" name="object 3"/>
          <p:cNvPicPr/>
          <p:nvPr/>
        </p:nvPicPr>
        <p:blipFill>
          <a:blip r:embed="rId2" cstate="print"/>
          <a:stretch>
            <a:fillRect/>
          </a:stretch>
        </p:blipFill>
        <p:spPr>
          <a:xfrm>
            <a:off x="6229088" y="12697"/>
            <a:ext cx="5962911" cy="6845300"/>
          </a:xfrm>
          <a:prstGeom prst="rect">
            <a:avLst/>
          </a:prstGeom>
        </p:spPr>
      </p:pic>
      <p:sp>
        <p:nvSpPr>
          <p:cNvPr id="4" name="object 2">
            <a:extLst>
              <a:ext uri="{FF2B5EF4-FFF2-40B4-BE49-F238E27FC236}">
                <a16:creationId xmlns:a16="http://schemas.microsoft.com/office/drawing/2014/main" id="{7B54CF8E-70AA-3E96-818C-7C6AED6B68EF}"/>
              </a:ext>
            </a:extLst>
          </p:cNvPr>
          <p:cNvSpPr txBox="1"/>
          <p:nvPr/>
        </p:nvSpPr>
        <p:spPr>
          <a:xfrm>
            <a:off x="731672" y="1219200"/>
            <a:ext cx="10728655" cy="505267"/>
          </a:xfrm>
          <a:prstGeom prst="rect">
            <a:avLst/>
          </a:prstGeom>
        </p:spPr>
        <p:txBody>
          <a:bodyPr vert="horz" wrap="square" lIns="0" tIns="12700" rIns="0" bIns="0" rtlCol="0">
            <a:spAutoFit/>
          </a:bodyPr>
          <a:lstStyle/>
          <a:p>
            <a:pPr marL="12700">
              <a:lnSpc>
                <a:spcPct val="100000"/>
              </a:lnSpc>
              <a:spcBef>
                <a:spcPts val="100"/>
              </a:spcBef>
              <a:tabLst>
                <a:tab pos="1048385" algn="l"/>
              </a:tabLst>
            </a:pPr>
            <a:r>
              <a:rPr lang="es-ES" sz="3200" dirty="0">
                <a:solidFill>
                  <a:srgbClr val="48452A"/>
                </a:solidFill>
                <a:latin typeface="Trebuchet MS"/>
                <a:ea typeface="+mj-ea"/>
              </a:rPr>
              <a:t>Antes de actuar: pensar, medir y calcular</a:t>
            </a:r>
            <a:endParaRPr sz="1600" b="1" kern="0" spc="85" dirty="0">
              <a:solidFill>
                <a:schemeClr val="tx1">
                  <a:lumMod val="65000"/>
                  <a:lumOff val="35000"/>
                </a:schemeClr>
              </a:solidFill>
              <a:latin typeface="Trebuchet MS" panose="020B0603020202020204" pitchFamily="34" charset="0"/>
              <a:ea typeface="+mj-ea"/>
              <a:cs typeface="+mj-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6641" y="658023"/>
            <a:ext cx="3117850" cy="666849"/>
          </a:xfrm>
          <a:prstGeom prst="rect">
            <a:avLst/>
          </a:prstGeom>
        </p:spPr>
        <p:txBody>
          <a:bodyPr vert="horz" wrap="square" lIns="0" tIns="12700" rIns="0" bIns="0" rtlCol="0">
            <a:spAutoFit/>
          </a:bodyPr>
          <a:lstStyle/>
          <a:p>
            <a:pPr marL="12700">
              <a:spcBef>
                <a:spcPts val="100"/>
              </a:spcBef>
            </a:pPr>
            <a:r>
              <a:rPr sz="3200" spc="90" dirty="0" err="1"/>
              <a:t>Situación</a:t>
            </a:r>
            <a:r>
              <a:rPr sz="3200" spc="-275" dirty="0"/>
              <a:t> </a:t>
            </a:r>
            <a:r>
              <a:rPr sz="3200" spc="75" dirty="0"/>
              <a:t>Actual</a:t>
            </a:r>
            <a:br>
              <a:rPr lang="es-ES" sz="3200" spc="75" dirty="0"/>
            </a:br>
            <a:r>
              <a:rPr lang="es-ES" sz="1000" spc="85" dirty="0">
                <a:solidFill>
                  <a:srgbClr val="7E7E7E"/>
                </a:solidFill>
              </a:rPr>
              <a:t>CARATERÍSTICAS</a:t>
            </a:r>
            <a:r>
              <a:rPr lang="es-ES" sz="1000" spc="-85" dirty="0">
                <a:solidFill>
                  <a:srgbClr val="7E7E7E"/>
                </a:solidFill>
              </a:rPr>
              <a:t> </a:t>
            </a:r>
            <a:r>
              <a:rPr lang="es-ES" sz="1000" spc="90" dirty="0">
                <a:solidFill>
                  <a:srgbClr val="7E7E7E"/>
                </a:solidFill>
              </a:rPr>
              <a:t>PRINCIPALES</a:t>
            </a:r>
            <a:endParaRPr sz="3200" spc="75" dirty="0"/>
          </a:p>
        </p:txBody>
      </p:sp>
      <p:sp>
        <p:nvSpPr>
          <p:cNvPr id="3" name="object 3"/>
          <p:cNvSpPr txBox="1"/>
          <p:nvPr/>
        </p:nvSpPr>
        <p:spPr>
          <a:xfrm>
            <a:off x="2082991" y="1547675"/>
            <a:ext cx="3657600" cy="5029582"/>
          </a:xfrm>
          <a:prstGeom prst="rect">
            <a:avLst/>
          </a:prstGeom>
        </p:spPr>
        <p:txBody>
          <a:bodyPr vert="horz" wrap="square" lIns="0" tIns="12700" rIns="0" bIns="0" rtlCol="0">
            <a:spAutoFit/>
          </a:bodyPr>
          <a:lstStyle/>
          <a:p>
            <a:pPr marL="12700">
              <a:spcBef>
                <a:spcPts val="100"/>
              </a:spcBef>
            </a:pPr>
            <a:r>
              <a:rPr lang="es-ES" sz="1200" b="1" spc="100" dirty="0">
                <a:solidFill>
                  <a:srgbClr val="49452A"/>
                </a:solidFill>
                <a:latin typeface="Trebuchet MS"/>
                <a:cs typeface="Trebuchet MS"/>
              </a:rPr>
              <a:t>XXX</a:t>
            </a:r>
            <a:r>
              <a:rPr lang="es-ES" sz="1200" spc="25" dirty="0">
                <a:solidFill>
                  <a:srgbClr val="49452A"/>
                </a:solidFill>
                <a:latin typeface="Trebuchet MS"/>
                <a:cs typeface="Trebuchet MS"/>
              </a:rPr>
              <a:t> utiliza el agua de un sondeo para regar una </a:t>
            </a:r>
            <a:r>
              <a:rPr lang="es-ES" sz="1200" spc="25" dirty="0">
                <a:solidFill>
                  <a:schemeClr val="accent5">
                    <a:lumMod val="75000"/>
                  </a:schemeClr>
                </a:solidFill>
                <a:latin typeface="Trebuchet MS"/>
                <a:cs typeface="Trebuchet MS"/>
              </a:rPr>
              <a:t>superficie de </a:t>
            </a:r>
            <a:r>
              <a:rPr lang="es-ES" sz="1200" b="1" spc="25" dirty="0">
                <a:solidFill>
                  <a:schemeClr val="accent5">
                    <a:lumMod val="75000"/>
                  </a:schemeClr>
                </a:solidFill>
                <a:latin typeface="Trebuchet MS"/>
                <a:cs typeface="Trebuchet MS"/>
              </a:rPr>
              <a:t>33 ha</a:t>
            </a:r>
            <a:r>
              <a:rPr lang="es-ES" sz="1200" spc="25" dirty="0">
                <a:solidFill>
                  <a:srgbClr val="49452A"/>
                </a:solidFill>
                <a:latin typeface="Trebuchet MS"/>
                <a:cs typeface="Trebuchet MS"/>
              </a:rPr>
              <a:t>, entre cultivos</a:t>
            </a:r>
            <a:r>
              <a:rPr lang="es-ES" sz="1200" dirty="0">
                <a:solidFill>
                  <a:srgbClr val="49452A"/>
                </a:solidFill>
                <a:latin typeface="Trebuchet MS"/>
                <a:cs typeface="Trebuchet MS"/>
              </a:rPr>
              <a:t> de verano y primavera</a:t>
            </a:r>
            <a:r>
              <a:rPr sz="1200" dirty="0">
                <a:solidFill>
                  <a:srgbClr val="49452A"/>
                </a:solidFill>
                <a:latin typeface="Trebuchet MS"/>
                <a:cs typeface="Trebuchet MS"/>
              </a:rPr>
              <a:t>, </a:t>
            </a:r>
            <a:r>
              <a:rPr sz="1200" spc="25" dirty="0" err="1">
                <a:solidFill>
                  <a:srgbClr val="49452A"/>
                </a:solidFill>
                <a:latin typeface="Trebuchet MS"/>
                <a:cs typeface="Trebuchet MS"/>
              </a:rPr>
              <a:t>remolacha</a:t>
            </a:r>
            <a:r>
              <a:rPr sz="1200" spc="25" dirty="0">
                <a:solidFill>
                  <a:srgbClr val="49452A"/>
                </a:solidFill>
                <a:latin typeface="Trebuchet MS"/>
                <a:cs typeface="Trebuchet MS"/>
              </a:rPr>
              <a:t> </a:t>
            </a:r>
            <a:r>
              <a:rPr sz="1200" spc="25" dirty="0" err="1">
                <a:solidFill>
                  <a:srgbClr val="49452A"/>
                </a:solidFill>
                <a:latin typeface="Trebuchet MS"/>
                <a:cs typeface="Trebuchet MS"/>
              </a:rPr>
              <a:t>azucarera</a:t>
            </a:r>
            <a:r>
              <a:rPr lang="es-ES" sz="1200" spc="25" dirty="0">
                <a:solidFill>
                  <a:srgbClr val="49452A"/>
                </a:solidFill>
                <a:latin typeface="Trebuchet MS"/>
                <a:cs typeface="Trebuchet MS"/>
              </a:rPr>
              <a:t>, </a:t>
            </a:r>
            <a:r>
              <a:rPr lang="es-ES" sz="1200" dirty="0">
                <a:solidFill>
                  <a:srgbClr val="49452A"/>
                </a:solidFill>
                <a:latin typeface="Trebuchet MS"/>
                <a:cs typeface="Trebuchet MS"/>
              </a:rPr>
              <a:t>maíz, cebada y trigo.</a:t>
            </a:r>
            <a:endParaRPr sz="1200" dirty="0">
              <a:latin typeface="Trebuchet MS"/>
              <a:cs typeface="Trebuchet MS"/>
            </a:endParaRPr>
          </a:p>
          <a:p>
            <a:pPr marL="12700" marR="5080" algn="just">
              <a:spcBef>
                <a:spcPts val="994"/>
              </a:spcBef>
            </a:pPr>
            <a:r>
              <a:rPr lang="es-ES" sz="1200" spc="25" dirty="0">
                <a:solidFill>
                  <a:srgbClr val="49452A"/>
                </a:solidFill>
                <a:latin typeface="Trebuchet MS"/>
                <a:cs typeface="Trebuchet MS"/>
              </a:rPr>
              <a:t>La concesión del pozo es de </a:t>
            </a:r>
            <a:r>
              <a:rPr lang="es-ES" sz="1200" b="1" spc="25" dirty="0">
                <a:solidFill>
                  <a:srgbClr val="49452A"/>
                </a:solidFill>
                <a:latin typeface="Trebuchet MS"/>
                <a:cs typeface="Trebuchet MS"/>
              </a:rPr>
              <a:t>168.000 m3  </a:t>
            </a:r>
            <a:r>
              <a:rPr lang="es-ES" sz="1200" spc="25" dirty="0">
                <a:solidFill>
                  <a:srgbClr val="49452A"/>
                </a:solidFill>
                <a:latin typeface="Trebuchet MS"/>
                <a:cs typeface="Trebuchet MS"/>
              </a:rPr>
              <a:t>y el caudal extraído de </a:t>
            </a:r>
            <a:r>
              <a:rPr lang="es-ES" sz="1200" b="1" spc="25" dirty="0">
                <a:solidFill>
                  <a:srgbClr val="49452A"/>
                </a:solidFill>
                <a:latin typeface="Trebuchet MS"/>
                <a:cs typeface="Trebuchet MS"/>
              </a:rPr>
              <a:t>1</a:t>
            </a:r>
            <a:r>
              <a:rPr lang="es-ES" sz="1200" b="1" spc="-60" dirty="0">
                <a:solidFill>
                  <a:srgbClr val="49452A"/>
                </a:solidFill>
                <a:latin typeface="Trebuchet MS"/>
                <a:cs typeface="Trebuchet MS"/>
              </a:rPr>
              <a:t>10.000 m3/h</a:t>
            </a:r>
            <a:r>
              <a:rPr lang="es-ES" sz="1200" spc="-60" dirty="0">
                <a:solidFill>
                  <a:srgbClr val="49452A"/>
                </a:solidFill>
                <a:latin typeface="Trebuchet MS"/>
                <a:cs typeface="Trebuchet MS"/>
              </a:rPr>
              <a:t>. L</a:t>
            </a:r>
            <a:r>
              <a:rPr lang="es-ES" sz="1200" spc="-5" dirty="0">
                <a:solidFill>
                  <a:srgbClr val="49452A"/>
                </a:solidFill>
                <a:latin typeface="Trebuchet MS"/>
                <a:cs typeface="Trebuchet MS"/>
              </a:rPr>
              <a:t>a bomba está a </a:t>
            </a:r>
            <a:r>
              <a:rPr lang="es-ES" sz="1200" b="1" spc="-5" dirty="0">
                <a:solidFill>
                  <a:srgbClr val="49452A"/>
                </a:solidFill>
                <a:latin typeface="Trebuchet MS"/>
                <a:cs typeface="Trebuchet MS"/>
              </a:rPr>
              <a:t>80 m</a:t>
            </a:r>
            <a:r>
              <a:rPr lang="es-ES" sz="1200" spc="-5" dirty="0">
                <a:solidFill>
                  <a:srgbClr val="49452A"/>
                </a:solidFill>
                <a:latin typeface="Trebuchet MS"/>
                <a:cs typeface="Trebuchet MS"/>
              </a:rPr>
              <a:t> de profundidad y el nivel dinámico a </a:t>
            </a:r>
            <a:r>
              <a:rPr lang="es-ES" sz="1200" b="1" spc="-5" dirty="0">
                <a:solidFill>
                  <a:srgbClr val="49452A"/>
                </a:solidFill>
                <a:latin typeface="Trebuchet MS"/>
                <a:cs typeface="Trebuchet MS"/>
              </a:rPr>
              <a:t>60 m</a:t>
            </a:r>
            <a:r>
              <a:rPr lang="es-ES" sz="1200" spc="-5" dirty="0">
                <a:solidFill>
                  <a:srgbClr val="49452A"/>
                </a:solidFill>
                <a:latin typeface="Trebuchet MS"/>
                <a:cs typeface="Trebuchet MS"/>
              </a:rPr>
              <a:t>. </a:t>
            </a:r>
          </a:p>
          <a:p>
            <a:pPr marL="12700" marR="5080" algn="just">
              <a:spcBef>
                <a:spcPts val="994"/>
              </a:spcBef>
            </a:pPr>
            <a:r>
              <a:rPr lang="es-ES" sz="1200" spc="-5" dirty="0">
                <a:solidFill>
                  <a:srgbClr val="49452A"/>
                </a:solidFill>
                <a:latin typeface="Trebuchet MS"/>
                <a:cs typeface="Trebuchet MS"/>
              </a:rPr>
              <a:t>La bomba es una </a:t>
            </a:r>
            <a:r>
              <a:rPr lang="es-ES" sz="1200" spc="-5" dirty="0" err="1">
                <a:solidFill>
                  <a:srgbClr val="49452A"/>
                </a:solidFill>
                <a:latin typeface="Trebuchet MS"/>
                <a:cs typeface="Trebuchet MS"/>
              </a:rPr>
              <a:t>Caprari</a:t>
            </a:r>
            <a:r>
              <a:rPr lang="es-ES" sz="1200" spc="-5" dirty="0">
                <a:solidFill>
                  <a:srgbClr val="49452A"/>
                </a:solidFill>
                <a:latin typeface="Trebuchet MS"/>
                <a:cs typeface="Trebuchet MS"/>
              </a:rPr>
              <a:t> con una potencia de 51 kW, instalada hace al menos 15 años.</a:t>
            </a:r>
          </a:p>
          <a:p>
            <a:pPr marL="12700" marR="5080" algn="just">
              <a:spcBef>
                <a:spcPts val="994"/>
              </a:spcBef>
            </a:pPr>
            <a:r>
              <a:rPr lang="es-ES" sz="1200" spc="-5" dirty="0">
                <a:solidFill>
                  <a:srgbClr val="49452A"/>
                </a:solidFill>
                <a:latin typeface="Trebuchet MS"/>
                <a:cs typeface="Trebuchet MS"/>
              </a:rPr>
              <a:t>La energía la produce un grupo </a:t>
            </a:r>
            <a:r>
              <a:rPr lang="es-ES" sz="1200" spc="-5" dirty="0">
                <a:solidFill>
                  <a:schemeClr val="accent5">
                    <a:lumMod val="75000"/>
                  </a:schemeClr>
                </a:solidFill>
                <a:latin typeface="Trebuchet MS"/>
                <a:cs typeface="Trebuchet MS"/>
              </a:rPr>
              <a:t>generador Deutz de 139 </a:t>
            </a:r>
            <a:r>
              <a:rPr lang="es-ES" sz="1200" spc="-5" dirty="0" err="1">
                <a:solidFill>
                  <a:schemeClr val="accent5">
                    <a:lumMod val="75000"/>
                  </a:schemeClr>
                </a:solidFill>
                <a:latin typeface="Trebuchet MS"/>
                <a:cs typeface="Trebuchet MS"/>
              </a:rPr>
              <a:t>kWA</a:t>
            </a:r>
            <a:r>
              <a:rPr lang="es-ES" sz="1200" spc="-5" dirty="0">
                <a:solidFill>
                  <a:schemeClr val="accent5">
                    <a:lumMod val="75000"/>
                  </a:schemeClr>
                </a:solidFill>
                <a:latin typeface="Trebuchet MS"/>
                <a:cs typeface="Trebuchet MS"/>
              </a:rPr>
              <a:t>, que consume </a:t>
            </a:r>
            <a:r>
              <a:rPr lang="es-ES" sz="1200" b="1" spc="-5" dirty="0">
                <a:solidFill>
                  <a:schemeClr val="accent5">
                    <a:lumMod val="75000"/>
                  </a:schemeClr>
                </a:solidFill>
                <a:latin typeface="Trebuchet MS"/>
                <a:cs typeface="Trebuchet MS"/>
              </a:rPr>
              <a:t>23 l/hora </a:t>
            </a:r>
            <a:r>
              <a:rPr lang="es-ES" sz="1200" spc="-5" dirty="0">
                <a:solidFill>
                  <a:schemeClr val="accent5">
                    <a:lumMod val="75000"/>
                  </a:schemeClr>
                </a:solidFill>
                <a:latin typeface="Trebuchet MS"/>
                <a:cs typeface="Trebuchet MS"/>
              </a:rPr>
              <a:t>de gasóleo</a:t>
            </a:r>
            <a:r>
              <a:rPr lang="es-ES" sz="1200" spc="-5" dirty="0">
                <a:solidFill>
                  <a:srgbClr val="49452A"/>
                </a:solidFill>
                <a:latin typeface="Trebuchet MS"/>
                <a:cs typeface="Trebuchet MS"/>
              </a:rPr>
              <a:t>, cantidad excesiva para este caso.</a:t>
            </a:r>
          </a:p>
          <a:p>
            <a:pPr marL="12700" marR="5080" algn="just">
              <a:spcBef>
                <a:spcPts val="994"/>
              </a:spcBef>
            </a:pPr>
            <a:r>
              <a:rPr lang="es-ES" sz="1200" spc="-5" dirty="0">
                <a:solidFill>
                  <a:srgbClr val="49452A"/>
                </a:solidFill>
                <a:latin typeface="Trebuchet MS"/>
                <a:cs typeface="Trebuchet MS"/>
              </a:rPr>
              <a:t>La instalación de riego consta de </a:t>
            </a:r>
            <a:r>
              <a:rPr lang="es-ES" sz="1200" spc="-5" dirty="0">
                <a:solidFill>
                  <a:schemeClr val="accent5">
                    <a:lumMod val="75000"/>
                  </a:schemeClr>
                </a:solidFill>
                <a:latin typeface="Trebuchet MS"/>
              </a:rPr>
              <a:t>3 pivotes, con un total de 23,5 ha,</a:t>
            </a:r>
            <a:r>
              <a:rPr lang="es-ES" sz="1200" spc="-5" dirty="0">
                <a:solidFill>
                  <a:srgbClr val="49452A"/>
                </a:solidFill>
                <a:latin typeface="Trebuchet MS"/>
                <a:cs typeface="Trebuchet MS"/>
              </a:rPr>
              <a:t> el resto corresponde a </a:t>
            </a:r>
            <a:r>
              <a:rPr lang="es-ES" sz="1200" spc="-5" dirty="0">
                <a:solidFill>
                  <a:schemeClr val="accent5">
                    <a:lumMod val="75000"/>
                  </a:schemeClr>
                </a:solidFill>
                <a:latin typeface="Trebuchet MS"/>
                <a:cs typeface="Trebuchet MS"/>
              </a:rPr>
              <a:t>instalaciones de cobertura. </a:t>
            </a:r>
          </a:p>
          <a:p>
            <a:pPr marL="12700" marR="5080" algn="just">
              <a:spcBef>
                <a:spcPts val="994"/>
              </a:spcBef>
            </a:pPr>
            <a:r>
              <a:rPr lang="es-ES" sz="1200" spc="-5" dirty="0">
                <a:solidFill>
                  <a:srgbClr val="49452A"/>
                </a:solidFill>
                <a:latin typeface="Trebuchet MS"/>
                <a:cs typeface="Trebuchet MS"/>
              </a:rPr>
              <a:t>La red de distribución va desde el brocal del pozo hasta la cabeza de cada </a:t>
            </a:r>
            <a:r>
              <a:rPr lang="es-ES" sz="1200" spc="-5" dirty="0" err="1">
                <a:solidFill>
                  <a:srgbClr val="49452A"/>
                </a:solidFill>
                <a:latin typeface="Trebuchet MS"/>
                <a:cs typeface="Trebuchet MS"/>
              </a:rPr>
              <a:t>pivot</a:t>
            </a:r>
            <a:r>
              <a:rPr lang="es-ES" sz="1200" spc="-5" dirty="0">
                <a:solidFill>
                  <a:srgbClr val="49452A"/>
                </a:solidFill>
                <a:latin typeface="Trebuchet MS"/>
                <a:cs typeface="Trebuchet MS"/>
              </a:rPr>
              <a:t>, con tubería de </a:t>
            </a:r>
            <a:r>
              <a:rPr lang="es-ES" sz="1200" b="1" spc="-5" dirty="0">
                <a:solidFill>
                  <a:srgbClr val="49452A"/>
                </a:solidFill>
                <a:latin typeface="Trebuchet MS"/>
                <a:cs typeface="Trebuchet MS"/>
              </a:rPr>
              <a:t>polietileno de 160 mm </a:t>
            </a:r>
            <a:r>
              <a:rPr lang="es-ES" sz="1200" spc="-5" dirty="0">
                <a:solidFill>
                  <a:srgbClr val="49452A"/>
                </a:solidFill>
                <a:latin typeface="Trebuchet MS"/>
                <a:cs typeface="Trebuchet MS"/>
              </a:rPr>
              <a:t>y una longitud máxima de </a:t>
            </a:r>
            <a:r>
              <a:rPr lang="es-ES" sz="1200" b="1" spc="-5" dirty="0">
                <a:solidFill>
                  <a:srgbClr val="49452A"/>
                </a:solidFill>
                <a:latin typeface="Trebuchet MS"/>
                <a:cs typeface="Trebuchet MS"/>
              </a:rPr>
              <a:t>500 m</a:t>
            </a:r>
            <a:r>
              <a:rPr lang="es-ES" sz="1200" spc="-5" dirty="0">
                <a:solidFill>
                  <a:srgbClr val="49452A"/>
                </a:solidFill>
                <a:latin typeface="Trebuchet MS"/>
                <a:cs typeface="Trebuchet MS"/>
              </a:rPr>
              <a:t>. También hay </a:t>
            </a:r>
            <a:r>
              <a:rPr lang="es-ES" sz="1200" b="1" spc="-5" dirty="0">
                <a:solidFill>
                  <a:srgbClr val="49452A"/>
                </a:solidFill>
                <a:latin typeface="Trebuchet MS"/>
                <a:cs typeface="Trebuchet MS"/>
              </a:rPr>
              <a:t>tubería de aluminio aérea de 100 mm </a:t>
            </a:r>
            <a:r>
              <a:rPr lang="es-ES" sz="1200" spc="-5" dirty="0">
                <a:solidFill>
                  <a:srgbClr val="49452A"/>
                </a:solidFill>
                <a:latin typeface="Trebuchet MS"/>
                <a:cs typeface="Trebuchet MS"/>
              </a:rPr>
              <a:t>para llevar el agua a las coberturas. La presión en la cabeza del pivote es de unos </a:t>
            </a:r>
            <a:r>
              <a:rPr lang="es-ES" sz="1200" b="1" spc="-5" dirty="0">
                <a:solidFill>
                  <a:srgbClr val="49452A"/>
                </a:solidFill>
                <a:latin typeface="Trebuchet MS"/>
                <a:cs typeface="Trebuchet MS"/>
              </a:rPr>
              <a:t>3,5 bar.</a:t>
            </a:r>
          </a:p>
          <a:p>
            <a:pPr marL="12700" marR="5080" algn="just">
              <a:spcBef>
                <a:spcPts val="994"/>
              </a:spcBef>
            </a:pPr>
            <a:endParaRPr lang="es-ES" sz="1200" spc="-5" dirty="0">
              <a:solidFill>
                <a:srgbClr val="49452A"/>
              </a:solidFill>
              <a:latin typeface="Trebuchet MS"/>
              <a:cs typeface="Trebuchet MS"/>
            </a:endParaRPr>
          </a:p>
        </p:txBody>
      </p:sp>
      <p:sp>
        <p:nvSpPr>
          <p:cNvPr id="4" name="object 4"/>
          <p:cNvSpPr/>
          <p:nvPr/>
        </p:nvSpPr>
        <p:spPr>
          <a:xfrm flipH="1">
            <a:off x="5418388" y="1295400"/>
            <a:ext cx="624742" cy="5143500"/>
          </a:xfrm>
          <a:custGeom>
            <a:avLst/>
            <a:gdLst/>
            <a:ahLst/>
            <a:cxnLst/>
            <a:rect l="l" t="t" r="r" b="b"/>
            <a:pathLst>
              <a:path h="5143500">
                <a:moveTo>
                  <a:pt x="0" y="0"/>
                </a:moveTo>
                <a:lnTo>
                  <a:pt x="0" y="5143500"/>
                </a:lnTo>
              </a:path>
            </a:pathLst>
          </a:custGeom>
          <a:ln w="6096">
            <a:solidFill>
              <a:srgbClr val="A6A6A6"/>
            </a:solidFill>
          </a:ln>
        </p:spPr>
        <p:txBody>
          <a:bodyPr wrap="square" lIns="0" tIns="0" rIns="0" bIns="0" rtlCol="0"/>
          <a:lstStyle/>
          <a:p>
            <a:endParaRPr/>
          </a:p>
        </p:txBody>
      </p:sp>
      <p:grpSp>
        <p:nvGrpSpPr>
          <p:cNvPr id="6" name="Grupo 5">
            <a:extLst>
              <a:ext uri="{FF2B5EF4-FFF2-40B4-BE49-F238E27FC236}">
                <a16:creationId xmlns:a16="http://schemas.microsoft.com/office/drawing/2014/main" id="{606966E7-1D0E-497E-AD6B-27B55FC1920B}"/>
              </a:ext>
            </a:extLst>
          </p:cNvPr>
          <p:cNvGrpSpPr/>
          <p:nvPr/>
        </p:nvGrpSpPr>
        <p:grpSpPr>
          <a:xfrm>
            <a:off x="8839200" y="317544"/>
            <a:ext cx="1752600" cy="483556"/>
            <a:chOff x="7391400" y="302767"/>
            <a:chExt cx="1752600" cy="483556"/>
          </a:xfrm>
        </p:grpSpPr>
        <p:sp>
          <p:nvSpPr>
            <p:cNvPr id="7" name="Rectángulo 6">
              <a:extLst>
                <a:ext uri="{FF2B5EF4-FFF2-40B4-BE49-F238E27FC236}">
                  <a16:creationId xmlns:a16="http://schemas.microsoft.com/office/drawing/2014/main" id="{AF056D68-DE38-4835-B6C0-1E220E9DE247}"/>
                </a:ext>
              </a:extLst>
            </p:cNvPr>
            <p:cNvSpPr/>
            <p:nvPr/>
          </p:nvSpPr>
          <p:spPr>
            <a:xfrm>
              <a:off x="7531967" y="302767"/>
              <a:ext cx="1612033" cy="483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Picture 3" descr="\\i7\E\RIEGOSOLAR\DISEÑOS\LOGOTIPOS\logo azul.png">
              <a:extLst>
                <a:ext uri="{FF2B5EF4-FFF2-40B4-BE49-F238E27FC236}">
                  <a16:creationId xmlns:a16="http://schemas.microsoft.com/office/drawing/2014/main" id="{D30AE0B9-84A5-414D-9A8F-06D8CD26CC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02767"/>
              <a:ext cx="1661872" cy="422901"/>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Imagen 8">
            <a:extLst>
              <a:ext uri="{FF2B5EF4-FFF2-40B4-BE49-F238E27FC236}">
                <a16:creationId xmlns:a16="http://schemas.microsoft.com/office/drawing/2014/main" id="{233FB5DC-3A42-404A-9A87-58A71CCE6E99}"/>
              </a:ext>
            </a:extLst>
          </p:cNvPr>
          <p:cNvPicPr>
            <a:picLocks noChangeAspect="1"/>
          </p:cNvPicPr>
          <p:nvPr/>
        </p:nvPicPr>
        <p:blipFill>
          <a:blip r:embed="rId3"/>
          <a:stretch>
            <a:fillRect/>
          </a:stretch>
        </p:blipFill>
        <p:spPr>
          <a:xfrm>
            <a:off x="6376389" y="1305233"/>
            <a:ext cx="3763340" cy="2170695"/>
          </a:xfrm>
          <a:prstGeom prst="rect">
            <a:avLst/>
          </a:prstGeom>
        </p:spPr>
      </p:pic>
      <p:sp>
        <p:nvSpPr>
          <p:cNvPr id="11" name="object 3">
            <a:extLst>
              <a:ext uri="{FF2B5EF4-FFF2-40B4-BE49-F238E27FC236}">
                <a16:creationId xmlns:a16="http://schemas.microsoft.com/office/drawing/2014/main" id="{1CA3FAF8-D28D-449F-9E09-05A61F9DD450}"/>
              </a:ext>
            </a:extLst>
          </p:cNvPr>
          <p:cNvSpPr txBox="1"/>
          <p:nvPr/>
        </p:nvSpPr>
        <p:spPr>
          <a:xfrm>
            <a:off x="6267027" y="4953000"/>
            <a:ext cx="3962400" cy="1064394"/>
          </a:xfrm>
          <a:prstGeom prst="rect">
            <a:avLst/>
          </a:prstGeom>
        </p:spPr>
        <p:txBody>
          <a:bodyPr vert="horz" wrap="square" lIns="0" tIns="12700" rIns="0" bIns="0" rtlCol="0">
            <a:spAutoFit/>
          </a:bodyPr>
          <a:lstStyle/>
          <a:p>
            <a:pPr marL="12700" marR="5080" algn="just">
              <a:spcBef>
                <a:spcPts val="994"/>
              </a:spcBef>
            </a:pPr>
            <a:r>
              <a:rPr lang="es-ES" sz="1200" dirty="0">
                <a:latin typeface="Trebuchet MS"/>
                <a:cs typeface="Trebuchet MS"/>
              </a:rPr>
              <a:t>Las cartas de los pivotes grandes son de 110.000 L/h, y el </a:t>
            </a:r>
            <a:r>
              <a:rPr lang="es-ES" sz="1200" dirty="0" err="1">
                <a:latin typeface="Trebuchet MS"/>
                <a:cs typeface="Trebuchet MS"/>
              </a:rPr>
              <a:t>nº</a:t>
            </a:r>
            <a:r>
              <a:rPr lang="es-ES" sz="1200" dirty="0">
                <a:latin typeface="Trebuchet MS"/>
                <a:cs typeface="Trebuchet MS"/>
              </a:rPr>
              <a:t> de horas de riego diarias en la época de máximas necesidades de unas 10.</a:t>
            </a:r>
          </a:p>
          <a:p>
            <a:pPr marL="12700" marR="5080" algn="just">
              <a:spcBef>
                <a:spcPts val="994"/>
              </a:spcBef>
            </a:pPr>
            <a:r>
              <a:rPr lang="es-ES" sz="1200" dirty="0">
                <a:latin typeface="Trebuchet MS"/>
                <a:cs typeface="Trebuchet MS"/>
              </a:rPr>
              <a:t>La instalación no cuenta con ninguna medida de eficiencia energética ni automatismos o telecontrol.</a:t>
            </a:r>
            <a:endParaRPr sz="1200" dirty="0">
              <a:latin typeface="Trebuchet MS"/>
              <a:cs typeface="Trebuchet MS"/>
            </a:endParaRPr>
          </a:p>
        </p:txBody>
      </p:sp>
      <p:sp>
        <p:nvSpPr>
          <p:cNvPr id="12" name="object 4">
            <a:extLst>
              <a:ext uri="{FF2B5EF4-FFF2-40B4-BE49-F238E27FC236}">
                <a16:creationId xmlns:a16="http://schemas.microsoft.com/office/drawing/2014/main" id="{E13CF630-4FCB-45C2-91F9-02BB55D92FEC}"/>
              </a:ext>
            </a:extLst>
          </p:cNvPr>
          <p:cNvSpPr txBox="1"/>
          <p:nvPr/>
        </p:nvSpPr>
        <p:spPr>
          <a:xfrm>
            <a:off x="7117927" y="3867151"/>
            <a:ext cx="2260600" cy="829073"/>
          </a:xfrm>
          <a:prstGeom prst="rect">
            <a:avLst/>
          </a:prstGeom>
        </p:spPr>
        <p:txBody>
          <a:bodyPr vert="horz" wrap="square" lIns="0" tIns="13335" rIns="0" bIns="0" rtlCol="0">
            <a:spAutoFit/>
          </a:bodyPr>
          <a:lstStyle/>
          <a:p>
            <a:pPr marL="12700">
              <a:spcBef>
                <a:spcPts val="105"/>
              </a:spcBef>
            </a:pPr>
            <a:r>
              <a:rPr sz="1400" b="1" spc="85" dirty="0">
                <a:solidFill>
                  <a:srgbClr val="92D050"/>
                </a:solidFill>
                <a:latin typeface="Trebuchet MS"/>
                <a:cs typeface="Trebuchet MS"/>
              </a:rPr>
              <a:t>CONDICIONES</a:t>
            </a:r>
            <a:r>
              <a:rPr sz="1400" b="1" spc="-145" dirty="0">
                <a:solidFill>
                  <a:srgbClr val="92D050"/>
                </a:solidFill>
                <a:latin typeface="Trebuchet MS"/>
                <a:cs typeface="Trebuchet MS"/>
              </a:rPr>
              <a:t> </a:t>
            </a:r>
            <a:r>
              <a:rPr sz="1400" b="1" spc="100" dirty="0">
                <a:solidFill>
                  <a:srgbClr val="92D050"/>
                </a:solidFill>
                <a:latin typeface="Trebuchet MS"/>
                <a:cs typeface="Trebuchet MS"/>
              </a:rPr>
              <a:t>DE</a:t>
            </a:r>
            <a:r>
              <a:rPr sz="1400" b="1" spc="-145" dirty="0">
                <a:solidFill>
                  <a:srgbClr val="92D050"/>
                </a:solidFill>
                <a:latin typeface="Trebuchet MS"/>
                <a:cs typeface="Trebuchet MS"/>
              </a:rPr>
              <a:t> </a:t>
            </a:r>
            <a:r>
              <a:rPr sz="1400" b="1" spc="90" dirty="0">
                <a:solidFill>
                  <a:srgbClr val="92D050"/>
                </a:solidFill>
                <a:latin typeface="Trebuchet MS"/>
                <a:cs typeface="Trebuchet MS"/>
              </a:rPr>
              <a:t>DISEÑO</a:t>
            </a:r>
            <a:endParaRPr sz="1400" dirty="0">
              <a:latin typeface="Trebuchet MS"/>
              <a:cs typeface="Trebuchet MS"/>
            </a:endParaRPr>
          </a:p>
          <a:p>
            <a:pPr>
              <a:spcBef>
                <a:spcPts val="40"/>
              </a:spcBef>
            </a:pPr>
            <a:endParaRPr sz="700" dirty="0">
              <a:latin typeface="Times New Roman"/>
              <a:cs typeface="Times New Roman"/>
            </a:endParaRPr>
          </a:p>
          <a:p>
            <a:pPr marL="323850" indent="-286385">
              <a:buClr>
                <a:srgbClr val="92D050"/>
              </a:buClr>
              <a:buFont typeface="Arial"/>
              <a:buChar char="•"/>
              <a:tabLst>
                <a:tab pos="323850" algn="l"/>
                <a:tab pos="324485" algn="l"/>
              </a:tabLst>
            </a:pPr>
            <a:r>
              <a:rPr sz="1200" spc="30" dirty="0" err="1">
                <a:solidFill>
                  <a:srgbClr val="49452A"/>
                </a:solidFill>
                <a:latin typeface="Trebuchet MS"/>
                <a:cs typeface="Trebuchet MS"/>
              </a:rPr>
              <a:t>Presión</a:t>
            </a:r>
            <a:r>
              <a:rPr sz="1200" spc="-105" dirty="0">
                <a:solidFill>
                  <a:srgbClr val="49452A"/>
                </a:solidFill>
                <a:latin typeface="Trebuchet MS"/>
                <a:cs typeface="Trebuchet MS"/>
              </a:rPr>
              <a:t> </a:t>
            </a:r>
            <a:r>
              <a:rPr lang="es-ES" sz="1200" spc="5" dirty="0">
                <a:solidFill>
                  <a:srgbClr val="49452A"/>
                </a:solidFill>
                <a:latin typeface="Trebuchet MS"/>
                <a:cs typeface="Trebuchet MS"/>
              </a:rPr>
              <a:t>en brocal</a:t>
            </a:r>
            <a:r>
              <a:rPr sz="1200" spc="5" dirty="0">
                <a:solidFill>
                  <a:srgbClr val="49452A"/>
                </a:solidFill>
                <a:latin typeface="Trebuchet MS"/>
                <a:cs typeface="Trebuchet MS"/>
              </a:rPr>
              <a:t>:</a:t>
            </a:r>
            <a:r>
              <a:rPr sz="1200" spc="-114" dirty="0">
                <a:solidFill>
                  <a:srgbClr val="49452A"/>
                </a:solidFill>
                <a:latin typeface="Trebuchet MS"/>
                <a:cs typeface="Trebuchet MS"/>
              </a:rPr>
              <a:t> </a:t>
            </a:r>
            <a:r>
              <a:rPr lang="es-ES" sz="1200" spc="-114" dirty="0">
                <a:solidFill>
                  <a:srgbClr val="49452A"/>
                </a:solidFill>
                <a:latin typeface="Trebuchet MS"/>
                <a:cs typeface="Trebuchet MS"/>
              </a:rPr>
              <a:t>5 </a:t>
            </a:r>
            <a:r>
              <a:rPr lang="es-ES" sz="1200" spc="85" dirty="0">
                <a:solidFill>
                  <a:srgbClr val="49452A"/>
                </a:solidFill>
                <a:latin typeface="Trebuchet MS"/>
                <a:cs typeface="Trebuchet MS"/>
              </a:rPr>
              <a:t>bar</a:t>
            </a:r>
            <a:endParaRPr sz="1200" dirty="0">
              <a:latin typeface="Trebuchet MS"/>
              <a:cs typeface="Trebuchet MS"/>
            </a:endParaRPr>
          </a:p>
          <a:p>
            <a:pPr>
              <a:spcBef>
                <a:spcPts val="45"/>
              </a:spcBef>
              <a:buClr>
                <a:srgbClr val="92D050"/>
              </a:buClr>
              <a:buFont typeface="Arial"/>
              <a:buChar char="•"/>
            </a:pPr>
            <a:endParaRPr sz="700" dirty="0">
              <a:latin typeface="Times New Roman"/>
              <a:cs typeface="Times New Roman"/>
            </a:endParaRPr>
          </a:p>
          <a:p>
            <a:pPr marL="323850" indent="-286385">
              <a:buClr>
                <a:srgbClr val="92D050"/>
              </a:buClr>
              <a:buFont typeface="Arial"/>
              <a:buChar char="•"/>
              <a:tabLst>
                <a:tab pos="323850" algn="l"/>
                <a:tab pos="324485" algn="l"/>
              </a:tabLst>
            </a:pPr>
            <a:r>
              <a:rPr sz="1200" spc="25" dirty="0">
                <a:solidFill>
                  <a:srgbClr val="49452A"/>
                </a:solidFill>
                <a:latin typeface="Trebuchet MS"/>
                <a:cs typeface="Trebuchet MS"/>
              </a:rPr>
              <a:t>Caudal</a:t>
            </a:r>
            <a:r>
              <a:rPr sz="1200" spc="-105" dirty="0">
                <a:solidFill>
                  <a:srgbClr val="49452A"/>
                </a:solidFill>
                <a:latin typeface="Trebuchet MS"/>
                <a:cs typeface="Trebuchet MS"/>
              </a:rPr>
              <a:t> </a:t>
            </a:r>
            <a:r>
              <a:rPr sz="1200" spc="25" dirty="0">
                <a:solidFill>
                  <a:srgbClr val="49452A"/>
                </a:solidFill>
                <a:latin typeface="Trebuchet MS"/>
                <a:cs typeface="Trebuchet MS"/>
              </a:rPr>
              <a:t>de</a:t>
            </a:r>
            <a:r>
              <a:rPr sz="1200" spc="-100" dirty="0">
                <a:solidFill>
                  <a:srgbClr val="49452A"/>
                </a:solidFill>
                <a:latin typeface="Trebuchet MS"/>
                <a:cs typeface="Trebuchet MS"/>
              </a:rPr>
              <a:t> </a:t>
            </a:r>
            <a:r>
              <a:rPr sz="1200" spc="10" dirty="0">
                <a:solidFill>
                  <a:srgbClr val="49452A"/>
                </a:solidFill>
                <a:latin typeface="Trebuchet MS"/>
                <a:cs typeface="Trebuchet MS"/>
              </a:rPr>
              <a:t>diseño:</a:t>
            </a:r>
            <a:r>
              <a:rPr sz="1200" spc="-120" dirty="0">
                <a:solidFill>
                  <a:srgbClr val="49452A"/>
                </a:solidFill>
                <a:latin typeface="Trebuchet MS"/>
                <a:cs typeface="Trebuchet MS"/>
              </a:rPr>
              <a:t> </a:t>
            </a:r>
            <a:r>
              <a:rPr lang="es-ES" sz="1200" spc="-120" dirty="0">
                <a:solidFill>
                  <a:srgbClr val="49452A"/>
                </a:solidFill>
                <a:latin typeface="Trebuchet MS"/>
                <a:cs typeface="Trebuchet MS"/>
              </a:rPr>
              <a:t>110 </a:t>
            </a:r>
            <a:r>
              <a:rPr sz="1200" spc="-75" dirty="0">
                <a:solidFill>
                  <a:srgbClr val="49452A"/>
                </a:solidFill>
                <a:latin typeface="Trebuchet MS"/>
                <a:cs typeface="Trebuchet MS"/>
              </a:rPr>
              <a:t> </a:t>
            </a:r>
            <a:r>
              <a:rPr sz="1200" spc="-10" dirty="0">
                <a:solidFill>
                  <a:srgbClr val="49452A"/>
                </a:solidFill>
                <a:latin typeface="Trebuchet MS"/>
                <a:cs typeface="Trebuchet MS"/>
              </a:rPr>
              <a:t>m³/h</a:t>
            </a:r>
            <a:endParaRPr sz="1200" dirty="0">
              <a:latin typeface="Trebuchet MS"/>
              <a:cs typeface="Trebuchet M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3159" y="556355"/>
            <a:ext cx="3810000" cy="666849"/>
          </a:xfrm>
          <a:prstGeom prst="rect">
            <a:avLst/>
          </a:prstGeom>
        </p:spPr>
        <p:txBody>
          <a:bodyPr vert="horz" wrap="square" lIns="0" tIns="12700" rIns="0" bIns="0" rtlCol="0">
            <a:spAutoFit/>
          </a:bodyPr>
          <a:lstStyle/>
          <a:p>
            <a:pPr marL="12700">
              <a:spcBef>
                <a:spcPts val="100"/>
              </a:spcBef>
            </a:pPr>
            <a:r>
              <a:rPr lang="es-ES" sz="3200" spc="90" dirty="0"/>
              <a:t>Solución técnica</a:t>
            </a:r>
            <a:br>
              <a:rPr lang="es-ES" sz="3200" spc="75" dirty="0"/>
            </a:br>
            <a:r>
              <a:rPr lang="es-ES" sz="1000" spc="85" dirty="0">
                <a:solidFill>
                  <a:srgbClr val="7E7E7E"/>
                </a:solidFill>
              </a:rPr>
              <a:t>CARATERÍSTICAS</a:t>
            </a:r>
            <a:r>
              <a:rPr lang="es-ES" sz="1000" spc="-85" dirty="0">
                <a:solidFill>
                  <a:srgbClr val="7E7E7E"/>
                </a:solidFill>
              </a:rPr>
              <a:t> </a:t>
            </a:r>
            <a:r>
              <a:rPr lang="es-ES" sz="1000" spc="90" dirty="0">
                <a:solidFill>
                  <a:srgbClr val="7E7E7E"/>
                </a:solidFill>
              </a:rPr>
              <a:t>PRINCIPALES</a:t>
            </a:r>
            <a:endParaRPr sz="3200" spc="75" dirty="0"/>
          </a:p>
        </p:txBody>
      </p:sp>
      <p:sp>
        <p:nvSpPr>
          <p:cNvPr id="3" name="object 3"/>
          <p:cNvSpPr txBox="1"/>
          <p:nvPr/>
        </p:nvSpPr>
        <p:spPr>
          <a:xfrm>
            <a:off x="2073159" y="1305233"/>
            <a:ext cx="3657600" cy="4916731"/>
          </a:xfrm>
          <a:prstGeom prst="rect">
            <a:avLst/>
          </a:prstGeom>
        </p:spPr>
        <p:txBody>
          <a:bodyPr vert="horz" wrap="square" lIns="0" tIns="12700" rIns="0" bIns="0" rtlCol="0">
            <a:spAutoFit/>
          </a:bodyPr>
          <a:lstStyle/>
          <a:p>
            <a:pPr marL="12700">
              <a:spcBef>
                <a:spcPts val="100"/>
              </a:spcBef>
            </a:pPr>
            <a:r>
              <a:rPr lang="es-ES" sz="1200" spc="-5" dirty="0">
                <a:solidFill>
                  <a:srgbClr val="49452A"/>
                </a:solidFill>
                <a:latin typeface="Trebuchet MS"/>
                <a:cs typeface="Trebuchet MS"/>
              </a:rPr>
              <a:t>La instalación está dimensionada inicialmente para cubrir las necesidades de 33 ha, 16 de ellas con riego intensivo de verano, y suponiendo un nivel dinámico del agua en el pozo de 60m.</a:t>
            </a:r>
          </a:p>
          <a:p>
            <a:pPr marL="12700">
              <a:spcBef>
                <a:spcPts val="100"/>
              </a:spcBef>
            </a:pPr>
            <a:endParaRPr lang="es-ES" sz="1200" spc="-5" dirty="0">
              <a:solidFill>
                <a:srgbClr val="49452A"/>
              </a:solidFill>
              <a:latin typeface="Trebuchet MS"/>
              <a:cs typeface="Trebuchet MS"/>
            </a:endParaRPr>
          </a:p>
          <a:p>
            <a:pPr marL="12700">
              <a:spcBef>
                <a:spcPts val="100"/>
              </a:spcBef>
            </a:pPr>
            <a:r>
              <a:rPr lang="es-ES" sz="1200" spc="-5" dirty="0">
                <a:solidFill>
                  <a:srgbClr val="49452A"/>
                </a:solidFill>
                <a:latin typeface="Trebuchet MS"/>
                <a:cs typeface="Trebuchet MS"/>
              </a:rPr>
              <a:t>El generador solar está dimensionado para cubrir el 98% de las necesidades de bombeo en un año medio y con los cultivos de la rotación habituales. </a:t>
            </a:r>
          </a:p>
          <a:p>
            <a:pPr marL="12700">
              <a:spcBef>
                <a:spcPts val="100"/>
              </a:spcBef>
            </a:pPr>
            <a:endParaRPr lang="es-ES" sz="1200" spc="-5" dirty="0">
              <a:solidFill>
                <a:srgbClr val="49452A"/>
              </a:solidFill>
              <a:latin typeface="Trebuchet MS"/>
              <a:cs typeface="Trebuchet MS"/>
            </a:endParaRPr>
          </a:p>
          <a:p>
            <a:pPr marL="12700">
              <a:spcBef>
                <a:spcPts val="100"/>
              </a:spcBef>
            </a:pPr>
            <a:r>
              <a:rPr lang="es-ES" sz="1200" spc="-5" dirty="0">
                <a:solidFill>
                  <a:srgbClr val="49452A"/>
                </a:solidFill>
                <a:latin typeface="Trebuchet MS"/>
                <a:cs typeface="Trebuchet MS"/>
              </a:rPr>
              <a:t>En caso de que las necesidades aumentaran hasta 45 ha o el nivel dinámico bajara hasta 20 m, todos los componentes de la instalación quedan preparados para el eventual aumento de potencia requerida, tan solo sería necesario aumentar de forma proporcional la superficie de paneles solares o incrementar el uso del generador diésel.</a:t>
            </a:r>
          </a:p>
          <a:p>
            <a:pPr marL="12700">
              <a:spcBef>
                <a:spcPts val="100"/>
              </a:spcBef>
            </a:pPr>
            <a:endParaRPr lang="es-ES" sz="1200" spc="-5" dirty="0">
              <a:solidFill>
                <a:srgbClr val="49452A"/>
              </a:solidFill>
              <a:latin typeface="Trebuchet MS"/>
              <a:cs typeface="Trebuchet MS"/>
            </a:endParaRPr>
          </a:p>
          <a:p>
            <a:pPr marL="12700">
              <a:spcBef>
                <a:spcPts val="100"/>
              </a:spcBef>
            </a:pPr>
            <a:r>
              <a:rPr lang="es-ES" sz="1200" spc="-5" dirty="0">
                <a:solidFill>
                  <a:srgbClr val="49452A"/>
                </a:solidFill>
                <a:latin typeface="Trebuchet MS"/>
                <a:cs typeface="Trebuchet MS"/>
              </a:rPr>
              <a:t>En cuanto a la bomba actual del sondeo se ha decidido cambiarla por otra nueva. Conservar la bomba anterior es posible, pero incrementaría el coste de la instalación. La bomba elegida es una </a:t>
            </a:r>
            <a:r>
              <a:rPr lang="es-ES" sz="1200" spc="-5" dirty="0" err="1">
                <a:solidFill>
                  <a:srgbClr val="49452A"/>
                </a:solidFill>
                <a:latin typeface="Trebuchet MS"/>
                <a:cs typeface="Trebuchet MS"/>
              </a:rPr>
              <a:t>una</a:t>
            </a:r>
            <a:r>
              <a:rPr lang="es-ES" sz="1200" spc="-5" dirty="0">
                <a:solidFill>
                  <a:srgbClr val="49452A"/>
                </a:solidFill>
                <a:latin typeface="Trebuchet MS"/>
                <a:cs typeface="Trebuchet MS"/>
              </a:rPr>
              <a:t> Grundfos de última generación, con altas prestaciones y gran eficiencia, funciona con un motor de imanes permanentes.  </a:t>
            </a:r>
          </a:p>
          <a:p>
            <a:pPr marL="12700">
              <a:spcBef>
                <a:spcPts val="100"/>
              </a:spcBef>
            </a:pPr>
            <a:endParaRPr lang="es-ES" sz="1200" spc="-5" dirty="0">
              <a:solidFill>
                <a:srgbClr val="49452A"/>
              </a:solidFill>
              <a:latin typeface="Trebuchet MS"/>
              <a:cs typeface="Trebuchet MS"/>
            </a:endParaRPr>
          </a:p>
          <a:p>
            <a:pPr marL="12700">
              <a:spcBef>
                <a:spcPts val="100"/>
              </a:spcBef>
            </a:pPr>
            <a:endParaRPr lang="es-ES" sz="1200" spc="-5" dirty="0">
              <a:solidFill>
                <a:srgbClr val="49452A"/>
              </a:solidFill>
              <a:latin typeface="Trebuchet MS"/>
              <a:cs typeface="Trebuchet MS"/>
            </a:endParaRPr>
          </a:p>
        </p:txBody>
      </p:sp>
      <p:sp>
        <p:nvSpPr>
          <p:cNvPr id="4" name="object 4"/>
          <p:cNvSpPr/>
          <p:nvPr/>
        </p:nvSpPr>
        <p:spPr>
          <a:xfrm flipH="1">
            <a:off x="5418388" y="1295400"/>
            <a:ext cx="624742" cy="5143500"/>
          </a:xfrm>
          <a:custGeom>
            <a:avLst/>
            <a:gdLst/>
            <a:ahLst/>
            <a:cxnLst/>
            <a:rect l="l" t="t" r="r" b="b"/>
            <a:pathLst>
              <a:path h="5143500">
                <a:moveTo>
                  <a:pt x="0" y="0"/>
                </a:moveTo>
                <a:lnTo>
                  <a:pt x="0" y="5143500"/>
                </a:lnTo>
              </a:path>
            </a:pathLst>
          </a:custGeom>
          <a:ln w="6096">
            <a:solidFill>
              <a:srgbClr val="A6A6A6"/>
            </a:solidFill>
          </a:ln>
        </p:spPr>
        <p:txBody>
          <a:bodyPr wrap="square" lIns="0" tIns="0" rIns="0" bIns="0" rtlCol="0"/>
          <a:lstStyle/>
          <a:p>
            <a:endParaRPr/>
          </a:p>
        </p:txBody>
      </p:sp>
      <p:grpSp>
        <p:nvGrpSpPr>
          <p:cNvPr id="6" name="Grupo 5">
            <a:extLst>
              <a:ext uri="{FF2B5EF4-FFF2-40B4-BE49-F238E27FC236}">
                <a16:creationId xmlns:a16="http://schemas.microsoft.com/office/drawing/2014/main" id="{606966E7-1D0E-497E-AD6B-27B55FC1920B}"/>
              </a:ext>
            </a:extLst>
          </p:cNvPr>
          <p:cNvGrpSpPr/>
          <p:nvPr/>
        </p:nvGrpSpPr>
        <p:grpSpPr>
          <a:xfrm>
            <a:off x="8839200" y="317544"/>
            <a:ext cx="1752600" cy="483556"/>
            <a:chOff x="7391400" y="302767"/>
            <a:chExt cx="1752600" cy="483556"/>
          </a:xfrm>
        </p:grpSpPr>
        <p:sp>
          <p:nvSpPr>
            <p:cNvPr id="7" name="Rectángulo 6">
              <a:extLst>
                <a:ext uri="{FF2B5EF4-FFF2-40B4-BE49-F238E27FC236}">
                  <a16:creationId xmlns:a16="http://schemas.microsoft.com/office/drawing/2014/main" id="{AF056D68-DE38-4835-B6C0-1E220E9DE247}"/>
                </a:ext>
              </a:extLst>
            </p:cNvPr>
            <p:cNvSpPr/>
            <p:nvPr/>
          </p:nvSpPr>
          <p:spPr>
            <a:xfrm>
              <a:off x="7531967" y="302767"/>
              <a:ext cx="1612033" cy="483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8" name="Picture 3" descr="\\i7\E\RIEGOSOLAR\DISEÑOS\LOGOTIPOS\logo azul.png">
              <a:extLst>
                <a:ext uri="{FF2B5EF4-FFF2-40B4-BE49-F238E27FC236}">
                  <a16:creationId xmlns:a16="http://schemas.microsoft.com/office/drawing/2014/main" id="{D30AE0B9-84A5-414D-9A8F-06D8CD26CC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302767"/>
              <a:ext cx="1661872" cy="422901"/>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Imagen 8">
            <a:extLst>
              <a:ext uri="{FF2B5EF4-FFF2-40B4-BE49-F238E27FC236}">
                <a16:creationId xmlns:a16="http://schemas.microsoft.com/office/drawing/2014/main" id="{233FB5DC-3A42-404A-9A87-58A71CCE6E99}"/>
              </a:ext>
            </a:extLst>
          </p:cNvPr>
          <p:cNvPicPr>
            <a:picLocks noChangeAspect="1"/>
          </p:cNvPicPr>
          <p:nvPr/>
        </p:nvPicPr>
        <p:blipFill>
          <a:blip r:embed="rId3"/>
          <a:stretch>
            <a:fillRect/>
          </a:stretch>
        </p:blipFill>
        <p:spPr>
          <a:xfrm>
            <a:off x="6376389" y="1305233"/>
            <a:ext cx="3763340" cy="2170695"/>
          </a:xfrm>
          <a:prstGeom prst="rect">
            <a:avLst/>
          </a:prstGeom>
        </p:spPr>
      </p:pic>
      <p:sp>
        <p:nvSpPr>
          <p:cNvPr id="10" name="object 8">
            <a:extLst>
              <a:ext uri="{FF2B5EF4-FFF2-40B4-BE49-F238E27FC236}">
                <a16:creationId xmlns:a16="http://schemas.microsoft.com/office/drawing/2014/main" id="{03D54E2A-8B26-4EC0-B0A5-0321F34E86AF}"/>
              </a:ext>
            </a:extLst>
          </p:cNvPr>
          <p:cNvSpPr/>
          <p:nvPr/>
        </p:nvSpPr>
        <p:spPr>
          <a:xfrm rot="1773930">
            <a:off x="8159902" y="2157518"/>
            <a:ext cx="196315" cy="330710"/>
          </a:xfrm>
          <a:custGeom>
            <a:avLst/>
            <a:gdLst/>
            <a:ahLst/>
            <a:cxnLst/>
            <a:rect l="l" t="t" r="r" b="b"/>
            <a:pathLst>
              <a:path w="762000" h="544195">
                <a:moveTo>
                  <a:pt x="381000" y="0"/>
                </a:moveTo>
                <a:lnTo>
                  <a:pt x="324694" y="2949"/>
                </a:lnTo>
                <a:lnTo>
                  <a:pt x="270955" y="11517"/>
                </a:lnTo>
                <a:lnTo>
                  <a:pt x="220372" y="25283"/>
                </a:lnTo>
                <a:lnTo>
                  <a:pt x="173533" y="43826"/>
                </a:lnTo>
                <a:lnTo>
                  <a:pt x="131028" y="66725"/>
                </a:lnTo>
                <a:lnTo>
                  <a:pt x="93446" y="93559"/>
                </a:lnTo>
                <a:lnTo>
                  <a:pt x="61376" y="123908"/>
                </a:lnTo>
                <a:lnTo>
                  <a:pt x="35408" y="157350"/>
                </a:lnTo>
                <a:lnTo>
                  <a:pt x="16129" y="193466"/>
                </a:lnTo>
                <a:lnTo>
                  <a:pt x="4130" y="231834"/>
                </a:lnTo>
                <a:lnTo>
                  <a:pt x="0" y="272033"/>
                </a:lnTo>
                <a:lnTo>
                  <a:pt x="4130" y="312233"/>
                </a:lnTo>
                <a:lnTo>
                  <a:pt x="16129" y="350601"/>
                </a:lnTo>
                <a:lnTo>
                  <a:pt x="35408" y="386717"/>
                </a:lnTo>
                <a:lnTo>
                  <a:pt x="61376" y="420159"/>
                </a:lnTo>
                <a:lnTo>
                  <a:pt x="93446" y="450508"/>
                </a:lnTo>
                <a:lnTo>
                  <a:pt x="131028" y="477342"/>
                </a:lnTo>
                <a:lnTo>
                  <a:pt x="173533" y="500241"/>
                </a:lnTo>
                <a:lnTo>
                  <a:pt x="220372" y="518784"/>
                </a:lnTo>
                <a:lnTo>
                  <a:pt x="270955" y="532550"/>
                </a:lnTo>
                <a:lnTo>
                  <a:pt x="324694" y="541118"/>
                </a:lnTo>
                <a:lnTo>
                  <a:pt x="381000" y="544067"/>
                </a:lnTo>
                <a:lnTo>
                  <a:pt x="437305" y="541118"/>
                </a:lnTo>
                <a:lnTo>
                  <a:pt x="491044" y="532550"/>
                </a:lnTo>
                <a:lnTo>
                  <a:pt x="541627" y="518784"/>
                </a:lnTo>
                <a:lnTo>
                  <a:pt x="588466" y="500241"/>
                </a:lnTo>
                <a:lnTo>
                  <a:pt x="630971" y="477342"/>
                </a:lnTo>
                <a:lnTo>
                  <a:pt x="668553" y="450508"/>
                </a:lnTo>
                <a:lnTo>
                  <a:pt x="700623" y="420159"/>
                </a:lnTo>
                <a:lnTo>
                  <a:pt x="726591" y="386717"/>
                </a:lnTo>
                <a:lnTo>
                  <a:pt x="745870" y="350601"/>
                </a:lnTo>
                <a:lnTo>
                  <a:pt x="757869" y="312233"/>
                </a:lnTo>
                <a:lnTo>
                  <a:pt x="761999" y="272033"/>
                </a:lnTo>
                <a:lnTo>
                  <a:pt x="757869" y="231834"/>
                </a:lnTo>
                <a:lnTo>
                  <a:pt x="745870" y="193466"/>
                </a:lnTo>
                <a:lnTo>
                  <a:pt x="726591" y="157350"/>
                </a:lnTo>
                <a:lnTo>
                  <a:pt x="700623" y="123908"/>
                </a:lnTo>
                <a:lnTo>
                  <a:pt x="668553" y="93559"/>
                </a:lnTo>
                <a:lnTo>
                  <a:pt x="630971" y="66725"/>
                </a:lnTo>
                <a:lnTo>
                  <a:pt x="588466" y="43826"/>
                </a:lnTo>
                <a:lnTo>
                  <a:pt x="541627" y="25283"/>
                </a:lnTo>
                <a:lnTo>
                  <a:pt x="491044" y="11517"/>
                </a:lnTo>
                <a:lnTo>
                  <a:pt x="437305" y="2949"/>
                </a:lnTo>
                <a:lnTo>
                  <a:pt x="381000" y="0"/>
                </a:lnTo>
                <a:close/>
              </a:path>
            </a:pathLst>
          </a:custGeom>
          <a:solidFill>
            <a:srgbClr val="FFC000"/>
          </a:solidFill>
        </p:spPr>
        <p:txBody>
          <a:bodyPr wrap="square" lIns="0" tIns="0" rIns="0" bIns="0" rtlCol="0"/>
          <a:lstStyle/>
          <a:p>
            <a:endParaRPr/>
          </a:p>
        </p:txBody>
      </p:sp>
    </p:spTree>
    <p:extLst>
      <p:ext uri="{BB962C8B-B14F-4D97-AF65-F5344CB8AC3E}">
        <p14:creationId xmlns:p14="http://schemas.microsoft.com/office/powerpoint/2010/main" val="20662137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9829" y="990374"/>
            <a:ext cx="6774815" cy="704039"/>
          </a:xfrm>
          <a:prstGeom prst="rect">
            <a:avLst/>
          </a:prstGeom>
        </p:spPr>
        <p:txBody>
          <a:bodyPr vert="horz" wrap="square" lIns="0" tIns="44450" rIns="0" bIns="0" rtlCol="0">
            <a:spAutoFit/>
          </a:bodyPr>
          <a:lstStyle/>
          <a:p>
            <a:pPr marL="12700">
              <a:lnSpc>
                <a:spcPct val="100000"/>
              </a:lnSpc>
              <a:spcBef>
                <a:spcPts val="350"/>
              </a:spcBef>
            </a:pPr>
            <a:r>
              <a:rPr sz="2400" b="1" dirty="0">
                <a:solidFill>
                  <a:schemeClr val="tx1">
                    <a:lumMod val="65000"/>
                    <a:lumOff val="35000"/>
                  </a:schemeClr>
                </a:solidFill>
                <a:latin typeface="Arial" panose="020B0604020202020204" pitchFamily="34" charset="0"/>
                <a:cs typeface="Lucida Sans Unicode" panose="020B0602030504020204" pitchFamily="34" charset="0"/>
              </a:rPr>
              <a:t>Altura manométrica total (</a:t>
            </a:r>
            <a:r>
              <a:rPr sz="2400" b="1" dirty="0" err="1">
                <a:solidFill>
                  <a:schemeClr val="tx1">
                    <a:lumMod val="65000"/>
                    <a:lumOff val="35000"/>
                  </a:schemeClr>
                </a:solidFill>
                <a:latin typeface="Arial" panose="020B0604020202020204" pitchFamily="34" charset="0"/>
                <a:cs typeface="Lucida Sans Unicode" panose="020B0602030504020204" pitchFamily="34" charset="0"/>
              </a:rPr>
              <a:t>m.c.a.</a:t>
            </a:r>
            <a:r>
              <a:rPr sz="2400" b="1" dirty="0">
                <a:solidFill>
                  <a:schemeClr val="tx1">
                    <a:lumMod val="65000"/>
                    <a:lumOff val="35000"/>
                  </a:schemeClr>
                </a:solidFill>
                <a:latin typeface="Arial" panose="020B0604020202020204" pitchFamily="34" charset="0"/>
                <a:cs typeface="Lucida Sans Unicode" panose="020B0602030504020204" pitchFamily="34" charset="0"/>
              </a:rPr>
              <a:t>)</a:t>
            </a:r>
            <a:r>
              <a:rPr lang="es-ES" sz="2400" b="1" dirty="0">
                <a:solidFill>
                  <a:schemeClr val="tx1">
                    <a:lumMod val="65000"/>
                    <a:lumOff val="35000"/>
                  </a:schemeClr>
                </a:solidFill>
                <a:latin typeface="Arial" panose="020B0604020202020204" pitchFamily="34" charset="0"/>
                <a:cs typeface="Lucida Sans Unicode" panose="020B0602030504020204" pitchFamily="34" charset="0"/>
              </a:rPr>
              <a:t> en sondeos</a:t>
            </a:r>
            <a:endParaRPr sz="2400" b="1" dirty="0">
              <a:solidFill>
                <a:schemeClr val="tx1">
                  <a:lumMod val="65000"/>
                  <a:lumOff val="35000"/>
                </a:schemeClr>
              </a:solidFill>
              <a:latin typeface="Arial" panose="020B0604020202020204" pitchFamily="34" charset="0"/>
              <a:cs typeface="Lucida Sans Unicode" panose="020B0602030504020204" pitchFamily="34" charset="0"/>
            </a:endParaRPr>
          </a:p>
          <a:p>
            <a:pPr marL="12700">
              <a:lnSpc>
                <a:spcPct val="100000"/>
              </a:lnSpc>
              <a:spcBef>
                <a:spcPts val="140"/>
              </a:spcBef>
            </a:pPr>
            <a:r>
              <a:rPr sz="1800" b="1" spc="70" dirty="0">
                <a:solidFill>
                  <a:schemeClr val="tx1">
                    <a:lumMod val="65000"/>
                    <a:lumOff val="35000"/>
                  </a:schemeClr>
                </a:solidFill>
                <a:latin typeface="Trebuchet MS"/>
                <a:cs typeface="Trebuchet MS"/>
              </a:rPr>
              <a:t>¿Cuánto</a:t>
            </a:r>
            <a:r>
              <a:rPr sz="1800" b="1" spc="150" dirty="0">
                <a:solidFill>
                  <a:schemeClr val="tx1">
                    <a:lumMod val="65000"/>
                    <a:lumOff val="35000"/>
                  </a:schemeClr>
                </a:solidFill>
                <a:latin typeface="Trebuchet MS"/>
                <a:cs typeface="Trebuchet MS"/>
              </a:rPr>
              <a:t> </a:t>
            </a:r>
            <a:r>
              <a:rPr sz="1800" b="1" spc="40" dirty="0">
                <a:solidFill>
                  <a:schemeClr val="tx1">
                    <a:lumMod val="65000"/>
                    <a:lumOff val="35000"/>
                  </a:schemeClr>
                </a:solidFill>
                <a:latin typeface="Trebuchet MS"/>
                <a:cs typeface="Trebuchet MS"/>
              </a:rPr>
              <a:t>me</a:t>
            </a:r>
            <a:r>
              <a:rPr sz="1800" b="1" spc="165" dirty="0">
                <a:solidFill>
                  <a:schemeClr val="tx1">
                    <a:lumMod val="65000"/>
                    <a:lumOff val="35000"/>
                  </a:schemeClr>
                </a:solidFill>
                <a:latin typeface="Trebuchet MS"/>
                <a:cs typeface="Trebuchet MS"/>
              </a:rPr>
              <a:t> </a:t>
            </a:r>
            <a:r>
              <a:rPr sz="1800" b="1" spc="65" dirty="0">
                <a:solidFill>
                  <a:schemeClr val="tx1">
                    <a:lumMod val="65000"/>
                    <a:lumOff val="35000"/>
                  </a:schemeClr>
                </a:solidFill>
                <a:latin typeface="Trebuchet MS"/>
                <a:cs typeface="Trebuchet MS"/>
              </a:rPr>
              <a:t>debería</a:t>
            </a:r>
            <a:r>
              <a:rPr sz="1800" b="1" spc="200" dirty="0">
                <a:solidFill>
                  <a:schemeClr val="tx1">
                    <a:lumMod val="65000"/>
                    <a:lumOff val="35000"/>
                  </a:schemeClr>
                </a:solidFill>
                <a:latin typeface="Trebuchet MS"/>
                <a:cs typeface="Trebuchet MS"/>
              </a:rPr>
              <a:t> </a:t>
            </a:r>
            <a:r>
              <a:rPr sz="1800" b="1" spc="65" dirty="0">
                <a:solidFill>
                  <a:schemeClr val="tx1">
                    <a:lumMod val="65000"/>
                    <a:lumOff val="35000"/>
                  </a:schemeClr>
                </a:solidFill>
                <a:latin typeface="Trebuchet MS"/>
                <a:cs typeface="Trebuchet MS"/>
              </a:rPr>
              <a:t>costar</a:t>
            </a:r>
            <a:r>
              <a:rPr sz="1800" b="1" spc="175" dirty="0">
                <a:solidFill>
                  <a:schemeClr val="tx1">
                    <a:lumMod val="65000"/>
                    <a:lumOff val="35000"/>
                  </a:schemeClr>
                </a:solidFill>
                <a:latin typeface="Trebuchet MS"/>
                <a:cs typeface="Trebuchet MS"/>
              </a:rPr>
              <a:t> </a:t>
            </a:r>
            <a:r>
              <a:rPr sz="1800" b="1" spc="65" dirty="0">
                <a:solidFill>
                  <a:schemeClr val="tx1">
                    <a:lumMod val="65000"/>
                    <a:lumOff val="35000"/>
                  </a:schemeClr>
                </a:solidFill>
                <a:latin typeface="Trebuchet MS"/>
                <a:cs typeface="Trebuchet MS"/>
              </a:rPr>
              <a:t>regar?</a:t>
            </a:r>
            <a:r>
              <a:rPr sz="1800" b="1" spc="254" dirty="0">
                <a:solidFill>
                  <a:schemeClr val="tx1">
                    <a:lumMod val="65000"/>
                    <a:lumOff val="35000"/>
                  </a:schemeClr>
                </a:solidFill>
                <a:latin typeface="Trebuchet MS"/>
                <a:cs typeface="Trebuchet MS"/>
              </a:rPr>
              <a:t> </a:t>
            </a:r>
            <a:r>
              <a:rPr sz="1100" spc="65" dirty="0">
                <a:solidFill>
                  <a:schemeClr val="tx1">
                    <a:lumMod val="65000"/>
                    <a:lumOff val="35000"/>
                  </a:schemeClr>
                </a:solidFill>
                <a:latin typeface="Trebuchet MS"/>
                <a:cs typeface="Trebuchet MS"/>
              </a:rPr>
              <a:t>Revista</a:t>
            </a:r>
            <a:r>
              <a:rPr sz="1100" spc="165" dirty="0">
                <a:solidFill>
                  <a:schemeClr val="tx1">
                    <a:lumMod val="65000"/>
                    <a:lumOff val="35000"/>
                  </a:schemeClr>
                </a:solidFill>
                <a:latin typeface="Trebuchet MS"/>
                <a:cs typeface="Trebuchet MS"/>
              </a:rPr>
              <a:t> </a:t>
            </a:r>
            <a:r>
              <a:rPr sz="1100" spc="65" dirty="0">
                <a:solidFill>
                  <a:schemeClr val="tx1">
                    <a:lumMod val="65000"/>
                    <a:lumOff val="35000"/>
                  </a:schemeClr>
                </a:solidFill>
                <a:latin typeface="Trebuchet MS"/>
                <a:cs typeface="Trebuchet MS"/>
              </a:rPr>
              <a:t>AIMCRA</a:t>
            </a:r>
            <a:r>
              <a:rPr sz="1100" spc="155" dirty="0">
                <a:solidFill>
                  <a:schemeClr val="tx1">
                    <a:lumMod val="65000"/>
                    <a:lumOff val="35000"/>
                  </a:schemeClr>
                </a:solidFill>
                <a:latin typeface="Trebuchet MS"/>
                <a:cs typeface="Trebuchet MS"/>
              </a:rPr>
              <a:t> </a:t>
            </a:r>
            <a:r>
              <a:rPr sz="1100" spc="55" dirty="0">
                <a:solidFill>
                  <a:schemeClr val="tx1">
                    <a:lumMod val="65000"/>
                    <a:lumOff val="35000"/>
                  </a:schemeClr>
                </a:solidFill>
                <a:latin typeface="Trebuchet MS"/>
                <a:cs typeface="Trebuchet MS"/>
              </a:rPr>
              <a:t>Mayo</a:t>
            </a:r>
            <a:r>
              <a:rPr sz="1100" spc="165" dirty="0">
                <a:solidFill>
                  <a:schemeClr val="tx1">
                    <a:lumMod val="65000"/>
                    <a:lumOff val="35000"/>
                  </a:schemeClr>
                </a:solidFill>
                <a:latin typeface="Trebuchet MS"/>
                <a:cs typeface="Trebuchet MS"/>
              </a:rPr>
              <a:t> </a:t>
            </a:r>
            <a:r>
              <a:rPr sz="1100" spc="65" dirty="0">
                <a:solidFill>
                  <a:schemeClr val="tx1">
                    <a:lumMod val="65000"/>
                    <a:lumOff val="35000"/>
                  </a:schemeClr>
                </a:solidFill>
                <a:latin typeface="Trebuchet MS"/>
                <a:cs typeface="Trebuchet MS"/>
              </a:rPr>
              <a:t>2020,</a:t>
            </a:r>
            <a:r>
              <a:rPr sz="1100" spc="204" dirty="0">
                <a:solidFill>
                  <a:schemeClr val="tx1">
                    <a:lumMod val="65000"/>
                    <a:lumOff val="35000"/>
                  </a:schemeClr>
                </a:solidFill>
                <a:latin typeface="Trebuchet MS"/>
                <a:cs typeface="Trebuchet MS"/>
              </a:rPr>
              <a:t> </a:t>
            </a:r>
            <a:r>
              <a:rPr sz="1100" spc="55" dirty="0" err="1">
                <a:solidFill>
                  <a:schemeClr val="tx1">
                    <a:lumMod val="65000"/>
                    <a:lumOff val="35000"/>
                  </a:schemeClr>
                </a:solidFill>
                <a:latin typeface="Trebuchet MS"/>
                <a:cs typeface="Trebuchet MS"/>
              </a:rPr>
              <a:t>pag</a:t>
            </a:r>
            <a:r>
              <a:rPr sz="1100" spc="170" dirty="0">
                <a:solidFill>
                  <a:schemeClr val="tx1">
                    <a:lumMod val="65000"/>
                    <a:lumOff val="35000"/>
                  </a:schemeClr>
                </a:solidFill>
                <a:latin typeface="Trebuchet MS"/>
                <a:cs typeface="Trebuchet MS"/>
              </a:rPr>
              <a:t> </a:t>
            </a:r>
            <a:r>
              <a:rPr sz="1100" spc="80" dirty="0">
                <a:solidFill>
                  <a:schemeClr val="tx1">
                    <a:lumMod val="65000"/>
                    <a:lumOff val="35000"/>
                  </a:schemeClr>
                </a:solidFill>
                <a:latin typeface="Trebuchet MS"/>
                <a:cs typeface="Trebuchet MS"/>
              </a:rPr>
              <a:t>14-17</a:t>
            </a:r>
            <a:endParaRPr sz="1100" dirty="0">
              <a:solidFill>
                <a:schemeClr val="tx1">
                  <a:lumMod val="65000"/>
                  <a:lumOff val="35000"/>
                </a:schemeClr>
              </a:solidFill>
              <a:latin typeface="Trebuchet MS"/>
              <a:cs typeface="Trebuchet MS"/>
            </a:endParaRPr>
          </a:p>
        </p:txBody>
      </p:sp>
      <p:grpSp>
        <p:nvGrpSpPr>
          <p:cNvPr id="3" name="object 3"/>
          <p:cNvGrpSpPr/>
          <p:nvPr/>
        </p:nvGrpSpPr>
        <p:grpSpPr>
          <a:xfrm>
            <a:off x="2308860" y="2833941"/>
            <a:ext cx="3575685" cy="3297554"/>
            <a:chOff x="2308860" y="2833941"/>
            <a:chExt cx="3575685" cy="3297554"/>
          </a:xfrm>
        </p:grpSpPr>
        <p:pic>
          <p:nvPicPr>
            <p:cNvPr id="4" name="object 4"/>
            <p:cNvPicPr/>
            <p:nvPr/>
          </p:nvPicPr>
          <p:blipFill>
            <a:blip r:embed="rId2" cstate="print"/>
            <a:stretch>
              <a:fillRect/>
            </a:stretch>
          </p:blipFill>
          <p:spPr>
            <a:xfrm>
              <a:off x="2308860" y="2833941"/>
              <a:ext cx="1826349" cy="3297110"/>
            </a:xfrm>
            <a:prstGeom prst="rect">
              <a:avLst/>
            </a:prstGeom>
          </p:spPr>
        </p:pic>
        <p:sp>
          <p:nvSpPr>
            <p:cNvPr id="5" name="object 5"/>
            <p:cNvSpPr/>
            <p:nvPr/>
          </p:nvSpPr>
          <p:spPr>
            <a:xfrm>
              <a:off x="3584448" y="4608576"/>
              <a:ext cx="2299970" cy="259079"/>
            </a:xfrm>
            <a:custGeom>
              <a:avLst/>
              <a:gdLst/>
              <a:ahLst/>
              <a:cxnLst/>
              <a:rect l="l" t="t" r="r" b="b"/>
              <a:pathLst>
                <a:path w="2299970" h="259079">
                  <a:moveTo>
                    <a:pt x="2299716" y="0"/>
                  </a:moveTo>
                  <a:lnTo>
                    <a:pt x="0" y="0"/>
                  </a:lnTo>
                  <a:lnTo>
                    <a:pt x="0" y="259080"/>
                  </a:lnTo>
                  <a:lnTo>
                    <a:pt x="2299716" y="259080"/>
                  </a:lnTo>
                  <a:lnTo>
                    <a:pt x="2299716" y="0"/>
                  </a:lnTo>
                  <a:close/>
                </a:path>
              </a:pathLst>
            </a:custGeom>
            <a:solidFill>
              <a:srgbClr val="FFFFFF"/>
            </a:solidFill>
          </p:spPr>
          <p:txBody>
            <a:bodyPr wrap="square" lIns="0" tIns="0" rIns="0" bIns="0" rtlCol="0"/>
            <a:lstStyle/>
            <a:p>
              <a:endParaRPr/>
            </a:p>
          </p:txBody>
        </p:sp>
        <p:sp>
          <p:nvSpPr>
            <p:cNvPr id="6" name="object 6"/>
            <p:cNvSpPr/>
            <p:nvPr/>
          </p:nvSpPr>
          <p:spPr>
            <a:xfrm>
              <a:off x="2631948" y="4340352"/>
              <a:ext cx="1735455" cy="0"/>
            </a:xfrm>
            <a:custGeom>
              <a:avLst/>
              <a:gdLst/>
              <a:ahLst/>
              <a:cxnLst/>
              <a:rect l="l" t="t" r="r" b="b"/>
              <a:pathLst>
                <a:path w="1735454">
                  <a:moveTo>
                    <a:pt x="1734947" y="0"/>
                  </a:moveTo>
                  <a:lnTo>
                    <a:pt x="0" y="0"/>
                  </a:lnTo>
                </a:path>
              </a:pathLst>
            </a:custGeom>
            <a:ln w="12700">
              <a:solidFill>
                <a:srgbClr val="FF0000"/>
              </a:solidFill>
            </a:ln>
          </p:spPr>
          <p:txBody>
            <a:bodyPr wrap="square" lIns="0" tIns="0" rIns="0" bIns="0" rtlCol="0"/>
            <a:lstStyle/>
            <a:p>
              <a:endParaRPr/>
            </a:p>
          </p:txBody>
        </p:sp>
        <p:sp>
          <p:nvSpPr>
            <p:cNvPr id="7" name="object 7"/>
            <p:cNvSpPr/>
            <p:nvPr/>
          </p:nvSpPr>
          <p:spPr>
            <a:xfrm>
              <a:off x="3579876" y="4062984"/>
              <a:ext cx="2156460" cy="257810"/>
            </a:xfrm>
            <a:custGeom>
              <a:avLst/>
              <a:gdLst/>
              <a:ahLst/>
              <a:cxnLst/>
              <a:rect l="l" t="t" r="r" b="b"/>
              <a:pathLst>
                <a:path w="2156460" h="257810">
                  <a:moveTo>
                    <a:pt x="2156460" y="0"/>
                  </a:moveTo>
                  <a:lnTo>
                    <a:pt x="0" y="0"/>
                  </a:lnTo>
                  <a:lnTo>
                    <a:pt x="0" y="257556"/>
                  </a:lnTo>
                  <a:lnTo>
                    <a:pt x="2156460" y="257556"/>
                  </a:lnTo>
                  <a:lnTo>
                    <a:pt x="2156460" y="0"/>
                  </a:lnTo>
                  <a:close/>
                </a:path>
              </a:pathLst>
            </a:custGeom>
            <a:solidFill>
              <a:srgbClr val="FFFFFF"/>
            </a:solidFill>
          </p:spPr>
          <p:txBody>
            <a:bodyPr wrap="square" lIns="0" tIns="0" rIns="0" bIns="0" rtlCol="0"/>
            <a:lstStyle/>
            <a:p>
              <a:endParaRPr/>
            </a:p>
          </p:txBody>
        </p:sp>
      </p:grpSp>
      <p:grpSp>
        <p:nvGrpSpPr>
          <p:cNvPr id="8" name="object 8"/>
          <p:cNvGrpSpPr/>
          <p:nvPr/>
        </p:nvGrpSpPr>
        <p:grpSpPr>
          <a:xfrm>
            <a:off x="5957315" y="3226307"/>
            <a:ext cx="2566670" cy="2743200"/>
            <a:chOff x="5957315" y="3226307"/>
            <a:chExt cx="2566670" cy="2743200"/>
          </a:xfrm>
        </p:grpSpPr>
        <p:pic>
          <p:nvPicPr>
            <p:cNvPr id="9" name="object 9"/>
            <p:cNvPicPr/>
            <p:nvPr/>
          </p:nvPicPr>
          <p:blipFill>
            <a:blip r:embed="rId3" cstate="print"/>
            <a:stretch>
              <a:fillRect/>
            </a:stretch>
          </p:blipFill>
          <p:spPr>
            <a:xfrm>
              <a:off x="5957315" y="3226307"/>
              <a:ext cx="2566416" cy="2743200"/>
            </a:xfrm>
            <a:prstGeom prst="rect">
              <a:avLst/>
            </a:prstGeom>
          </p:spPr>
        </p:pic>
        <p:sp>
          <p:nvSpPr>
            <p:cNvPr id="10" name="object 10"/>
            <p:cNvSpPr/>
            <p:nvPr/>
          </p:nvSpPr>
          <p:spPr>
            <a:xfrm>
              <a:off x="6911847" y="3928871"/>
              <a:ext cx="532130" cy="219075"/>
            </a:xfrm>
            <a:custGeom>
              <a:avLst/>
              <a:gdLst/>
              <a:ahLst/>
              <a:cxnLst/>
              <a:rect l="l" t="t" r="r" b="b"/>
              <a:pathLst>
                <a:path w="532129" h="219075">
                  <a:moveTo>
                    <a:pt x="417990" y="35914"/>
                  </a:moveTo>
                  <a:lnTo>
                    <a:pt x="0" y="182752"/>
                  </a:lnTo>
                  <a:lnTo>
                    <a:pt x="12700" y="218694"/>
                  </a:lnTo>
                  <a:lnTo>
                    <a:pt x="430601" y="71844"/>
                  </a:lnTo>
                  <a:lnTo>
                    <a:pt x="417990" y="35914"/>
                  </a:lnTo>
                  <a:close/>
                </a:path>
                <a:path w="532129" h="219075">
                  <a:moveTo>
                    <a:pt x="518973" y="29590"/>
                  </a:moveTo>
                  <a:lnTo>
                    <a:pt x="435991" y="29590"/>
                  </a:lnTo>
                  <a:lnTo>
                    <a:pt x="448563" y="65531"/>
                  </a:lnTo>
                  <a:lnTo>
                    <a:pt x="430601" y="71844"/>
                  </a:lnTo>
                  <a:lnTo>
                    <a:pt x="443229" y="107822"/>
                  </a:lnTo>
                  <a:lnTo>
                    <a:pt x="518973" y="29590"/>
                  </a:lnTo>
                  <a:close/>
                </a:path>
                <a:path w="532129" h="219075">
                  <a:moveTo>
                    <a:pt x="435991" y="29590"/>
                  </a:moveTo>
                  <a:lnTo>
                    <a:pt x="417990" y="35914"/>
                  </a:lnTo>
                  <a:lnTo>
                    <a:pt x="430601" y="71844"/>
                  </a:lnTo>
                  <a:lnTo>
                    <a:pt x="448563" y="65531"/>
                  </a:lnTo>
                  <a:lnTo>
                    <a:pt x="435991" y="29590"/>
                  </a:lnTo>
                  <a:close/>
                </a:path>
                <a:path w="532129" h="219075">
                  <a:moveTo>
                    <a:pt x="405383" y="0"/>
                  </a:moveTo>
                  <a:lnTo>
                    <a:pt x="417990" y="35914"/>
                  </a:lnTo>
                  <a:lnTo>
                    <a:pt x="435991" y="29590"/>
                  </a:lnTo>
                  <a:lnTo>
                    <a:pt x="518973" y="29590"/>
                  </a:lnTo>
                  <a:lnTo>
                    <a:pt x="532129" y="16001"/>
                  </a:lnTo>
                  <a:lnTo>
                    <a:pt x="405383" y="0"/>
                  </a:lnTo>
                  <a:close/>
                </a:path>
              </a:pathLst>
            </a:custGeom>
            <a:solidFill>
              <a:srgbClr val="FF0000"/>
            </a:solidFill>
          </p:spPr>
          <p:txBody>
            <a:bodyPr wrap="square" lIns="0" tIns="0" rIns="0" bIns="0" rtlCol="0"/>
            <a:lstStyle/>
            <a:p>
              <a:endParaRPr/>
            </a:p>
          </p:txBody>
        </p:sp>
      </p:grpSp>
      <p:sp>
        <p:nvSpPr>
          <p:cNvPr id="11" name="object 11"/>
          <p:cNvSpPr txBox="1"/>
          <p:nvPr/>
        </p:nvSpPr>
        <p:spPr>
          <a:xfrm>
            <a:off x="5566028" y="2124201"/>
            <a:ext cx="2963545" cy="513715"/>
          </a:xfrm>
          <a:prstGeom prst="rect">
            <a:avLst/>
          </a:prstGeom>
        </p:spPr>
        <p:txBody>
          <a:bodyPr vert="horz" wrap="square" lIns="0" tIns="13335" rIns="0" bIns="0" rtlCol="0">
            <a:spAutoFit/>
          </a:bodyPr>
          <a:lstStyle/>
          <a:p>
            <a:pPr marL="12700">
              <a:lnSpc>
                <a:spcPct val="100000"/>
              </a:lnSpc>
              <a:spcBef>
                <a:spcPts val="105"/>
              </a:spcBef>
            </a:pPr>
            <a:r>
              <a:rPr sz="2000" b="1" spc="60" dirty="0">
                <a:solidFill>
                  <a:srgbClr val="C00000"/>
                </a:solidFill>
                <a:latin typeface="Trebuchet MS"/>
                <a:cs typeface="Trebuchet MS"/>
              </a:rPr>
              <a:t>5,5</a:t>
            </a:r>
            <a:r>
              <a:rPr sz="2000" b="1" spc="50" dirty="0">
                <a:solidFill>
                  <a:srgbClr val="C00000"/>
                </a:solidFill>
                <a:latin typeface="Trebuchet MS"/>
                <a:cs typeface="Trebuchet MS"/>
              </a:rPr>
              <a:t> </a:t>
            </a:r>
            <a:r>
              <a:rPr sz="2000" spc="60" dirty="0">
                <a:solidFill>
                  <a:srgbClr val="C00000"/>
                </a:solidFill>
                <a:latin typeface="Trebuchet MS"/>
                <a:cs typeface="Trebuchet MS"/>
              </a:rPr>
              <a:t>bar</a:t>
            </a:r>
            <a:r>
              <a:rPr sz="2000" spc="140" dirty="0">
                <a:solidFill>
                  <a:srgbClr val="C00000"/>
                </a:solidFill>
                <a:latin typeface="Trebuchet MS"/>
                <a:cs typeface="Trebuchet MS"/>
              </a:rPr>
              <a:t> </a:t>
            </a:r>
            <a:r>
              <a:rPr sz="2000" dirty="0">
                <a:solidFill>
                  <a:srgbClr val="C00000"/>
                </a:solidFill>
                <a:latin typeface="Trebuchet MS"/>
                <a:cs typeface="Trebuchet MS"/>
              </a:rPr>
              <a:t>x</a:t>
            </a:r>
            <a:r>
              <a:rPr sz="2000" spc="155" dirty="0">
                <a:solidFill>
                  <a:srgbClr val="C00000"/>
                </a:solidFill>
                <a:latin typeface="Trebuchet MS"/>
                <a:cs typeface="Trebuchet MS"/>
              </a:rPr>
              <a:t> </a:t>
            </a:r>
            <a:r>
              <a:rPr sz="2000" spc="45" dirty="0">
                <a:solidFill>
                  <a:srgbClr val="C00000"/>
                </a:solidFill>
                <a:latin typeface="Trebuchet MS"/>
                <a:cs typeface="Trebuchet MS"/>
              </a:rPr>
              <a:t>10</a:t>
            </a:r>
            <a:r>
              <a:rPr sz="2000" spc="170" dirty="0">
                <a:solidFill>
                  <a:srgbClr val="C00000"/>
                </a:solidFill>
                <a:latin typeface="Trebuchet MS"/>
                <a:cs typeface="Trebuchet MS"/>
              </a:rPr>
              <a:t> </a:t>
            </a:r>
            <a:r>
              <a:rPr sz="3200" dirty="0">
                <a:solidFill>
                  <a:srgbClr val="C00000"/>
                </a:solidFill>
                <a:latin typeface="Trebuchet MS"/>
                <a:cs typeface="Trebuchet MS"/>
              </a:rPr>
              <a:t>=</a:t>
            </a:r>
            <a:r>
              <a:rPr sz="3200" spc="155" dirty="0">
                <a:solidFill>
                  <a:srgbClr val="C00000"/>
                </a:solidFill>
                <a:latin typeface="Trebuchet MS"/>
                <a:cs typeface="Trebuchet MS"/>
              </a:rPr>
              <a:t> </a:t>
            </a:r>
            <a:r>
              <a:rPr sz="3200" b="1" spc="40" dirty="0">
                <a:solidFill>
                  <a:srgbClr val="C00000"/>
                </a:solidFill>
                <a:latin typeface="Trebuchet MS"/>
                <a:cs typeface="Trebuchet MS"/>
              </a:rPr>
              <a:t>55</a:t>
            </a:r>
            <a:r>
              <a:rPr sz="3200" b="1" spc="160" dirty="0">
                <a:solidFill>
                  <a:srgbClr val="C00000"/>
                </a:solidFill>
                <a:latin typeface="Trebuchet MS"/>
                <a:cs typeface="Trebuchet MS"/>
              </a:rPr>
              <a:t> </a:t>
            </a:r>
            <a:r>
              <a:rPr sz="3200" b="1" dirty="0">
                <a:solidFill>
                  <a:srgbClr val="C00000"/>
                </a:solidFill>
                <a:latin typeface="Trebuchet MS"/>
                <a:cs typeface="Trebuchet MS"/>
              </a:rPr>
              <a:t>m</a:t>
            </a:r>
            <a:endParaRPr sz="3200">
              <a:latin typeface="Trebuchet MS"/>
              <a:cs typeface="Trebuchet MS"/>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12700">
              <a:lnSpc>
                <a:spcPts val="955"/>
              </a:lnSpc>
            </a:pPr>
            <a:r>
              <a:rPr spc="-5" dirty="0"/>
              <a:t>Pa</a:t>
            </a:r>
            <a:r>
              <a:rPr spc="5" dirty="0"/>
              <a:t>g</a:t>
            </a:r>
            <a:r>
              <a:rPr dirty="0"/>
              <a:t>.</a:t>
            </a:r>
            <a:r>
              <a:rPr spc="-15" dirty="0"/>
              <a:t> </a:t>
            </a:r>
            <a:fld id="{81D60167-4931-47E6-BA6A-407CBD079E47}" type="slidenum">
              <a:rPr b="0" dirty="0">
                <a:solidFill>
                  <a:srgbClr val="888888"/>
                </a:solidFill>
                <a:latin typeface="Calibri"/>
                <a:cs typeface="Calibri"/>
              </a:rPr>
              <a:t>68</a:t>
            </a:fld>
            <a:endParaRPr b="0" dirty="0">
              <a:solidFill>
                <a:srgbClr val="888888"/>
              </a:solidFill>
              <a:latin typeface="Calibri"/>
              <a:cs typeface="Calibri"/>
            </a:endParaRPr>
          </a:p>
        </p:txBody>
      </p:sp>
      <p:sp>
        <p:nvSpPr>
          <p:cNvPr id="12" name="object 12"/>
          <p:cNvSpPr txBox="1"/>
          <p:nvPr/>
        </p:nvSpPr>
        <p:spPr>
          <a:xfrm>
            <a:off x="2632329" y="2125725"/>
            <a:ext cx="1104900" cy="452120"/>
          </a:xfrm>
          <a:prstGeom prst="rect">
            <a:avLst/>
          </a:prstGeom>
        </p:spPr>
        <p:txBody>
          <a:bodyPr vert="horz" wrap="square" lIns="0" tIns="12065" rIns="0" bIns="0" rtlCol="0">
            <a:spAutoFit/>
          </a:bodyPr>
          <a:lstStyle/>
          <a:p>
            <a:pPr marL="12700">
              <a:lnSpc>
                <a:spcPct val="100000"/>
              </a:lnSpc>
              <a:spcBef>
                <a:spcPts val="95"/>
              </a:spcBef>
            </a:pPr>
            <a:r>
              <a:rPr lang="es-ES" sz="2800" b="1" spc="50" dirty="0">
                <a:solidFill>
                  <a:srgbClr val="C00000"/>
                </a:solidFill>
                <a:latin typeface="Trebuchet MS"/>
                <a:cs typeface="Trebuchet MS"/>
              </a:rPr>
              <a:t>70</a:t>
            </a:r>
            <a:r>
              <a:rPr sz="2800" b="1" spc="80" dirty="0">
                <a:solidFill>
                  <a:srgbClr val="C00000"/>
                </a:solidFill>
                <a:latin typeface="Trebuchet MS"/>
                <a:cs typeface="Trebuchet MS"/>
              </a:rPr>
              <a:t> </a:t>
            </a:r>
            <a:r>
              <a:rPr sz="2800" b="1" spc="-5" dirty="0">
                <a:solidFill>
                  <a:srgbClr val="C00000"/>
                </a:solidFill>
                <a:latin typeface="Trebuchet MS"/>
                <a:cs typeface="Trebuchet MS"/>
              </a:rPr>
              <a:t>m</a:t>
            </a:r>
            <a:endParaRPr sz="2800" dirty="0">
              <a:latin typeface="Trebuchet MS"/>
              <a:cs typeface="Trebuchet MS"/>
            </a:endParaRPr>
          </a:p>
        </p:txBody>
      </p:sp>
      <p:sp>
        <p:nvSpPr>
          <p:cNvPr id="13" name="object 13"/>
          <p:cNvSpPr txBox="1"/>
          <p:nvPr/>
        </p:nvSpPr>
        <p:spPr>
          <a:xfrm>
            <a:off x="4367529" y="1867280"/>
            <a:ext cx="472440"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C00000"/>
                </a:solidFill>
                <a:latin typeface="Trebuchet MS"/>
                <a:cs typeface="Trebuchet MS"/>
              </a:rPr>
              <a:t>+</a:t>
            </a:r>
            <a:endParaRPr sz="6000" dirty="0">
              <a:latin typeface="Trebuchet MS"/>
              <a:cs typeface="Trebuchet MS"/>
            </a:endParaRPr>
          </a:p>
        </p:txBody>
      </p:sp>
      <p:sp>
        <p:nvSpPr>
          <p:cNvPr id="14" name="object 14"/>
          <p:cNvSpPr txBox="1"/>
          <p:nvPr/>
        </p:nvSpPr>
        <p:spPr>
          <a:xfrm>
            <a:off x="9074022" y="1895094"/>
            <a:ext cx="472440"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C00000"/>
                </a:solidFill>
                <a:latin typeface="Trebuchet MS"/>
                <a:cs typeface="Trebuchet MS"/>
              </a:rPr>
              <a:t>=</a:t>
            </a:r>
            <a:endParaRPr sz="6000" dirty="0">
              <a:latin typeface="Trebuchet MS"/>
              <a:cs typeface="Trebuchet MS"/>
            </a:endParaRPr>
          </a:p>
        </p:txBody>
      </p:sp>
      <p:sp>
        <p:nvSpPr>
          <p:cNvPr id="15" name="object 15"/>
          <p:cNvSpPr txBox="1"/>
          <p:nvPr/>
        </p:nvSpPr>
        <p:spPr>
          <a:xfrm>
            <a:off x="9848468" y="2088896"/>
            <a:ext cx="1405255" cy="566822"/>
          </a:xfrm>
          <a:prstGeom prst="rect">
            <a:avLst/>
          </a:prstGeom>
        </p:spPr>
        <p:txBody>
          <a:bodyPr vert="horz" wrap="square" lIns="0" tIns="12700" rIns="0" bIns="0" rtlCol="0">
            <a:spAutoFit/>
          </a:bodyPr>
          <a:lstStyle/>
          <a:p>
            <a:pPr marL="12700">
              <a:lnSpc>
                <a:spcPct val="100000"/>
              </a:lnSpc>
              <a:spcBef>
                <a:spcPts val="100"/>
              </a:spcBef>
            </a:pPr>
            <a:r>
              <a:rPr sz="3600" b="1" spc="60" dirty="0">
                <a:solidFill>
                  <a:srgbClr val="C00000"/>
                </a:solidFill>
                <a:latin typeface="Trebuchet MS"/>
                <a:cs typeface="Trebuchet MS"/>
              </a:rPr>
              <a:t>1</a:t>
            </a:r>
            <a:r>
              <a:rPr lang="es-ES" sz="3600" b="1" spc="60" dirty="0">
                <a:solidFill>
                  <a:srgbClr val="C00000"/>
                </a:solidFill>
                <a:latin typeface="Trebuchet MS"/>
                <a:cs typeface="Trebuchet MS"/>
              </a:rPr>
              <a:t>25</a:t>
            </a:r>
            <a:r>
              <a:rPr sz="3600" b="1" spc="70" dirty="0">
                <a:solidFill>
                  <a:srgbClr val="C00000"/>
                </a:solidFill>
                <a:latin typeface="Trebuchet MS"/>
                <a:cs typeface="Trebuchet MS"/>
              </a:rPr>
              <a:t> </a:t>
            </a:r>
            <a:r>
              <a:rPr sz="3600" b="1" dirty="0">
                <a:solidFill>
                  <a:srgbClr val="C00000"/>
                </a:solidFill>
                <a:latin typeface="Trebuchet MS"/>
                <a:cs typeface="Trebuchet MS"/>
              </a:rPr>
              <a:t>m</a:t>
            </a:r>
            <a:endParaRPr sz="3600" dirty="0">
              <a:latin typeface="Trebuchet MS"/>
              <a:cs typeface="Trebuchet MS"/>
            </a:endParaRPr>
          </a:p>
        </p:txBody>
      </p:sp>
      <p:sp>
        <p:nvSpPr>
          <p:cNvPr id="16" name="object 16"/>
          <p:cNvSpPr txBox="1"/>
          <p:nvPr/>
        </p:nvSpPr>
        <p:spPr>
          <a:xfrm>
            <a:off x="2619248" y="4057015"/>
            <a:ext cx="3077845" cy="815340"/>
          </a:xfrm>
          <a:prstGeom prst="rect">
            <a:avLst/>
          </a:prstGeom>
        </p:spPr>
        <p:txBody>
          <a:bodyPr vert="horz" wrap="square" lIns="0" tIns="12065" rIns="0" bIns="0" rtlCol="0">
            <a:spAutoFit/>
          </a:bodyPr>
          <a:lstStyle/>
          <a:p>
            <a:pPr marL="973455">
              <a:lnSpc>
                <a:spcPct val="100000"/>
              </a:lnSpc>
              <a:spcBef>
                <a:spcPts val="95"/>
              </a:spcBef>
            </a:pPr>
            <a:r>
              <a:rPr sz="1600" spc="40" dirty="0">
                <a:solidFill>
                  <a:srgbClr val="C00000"/>
                </a:solidFill>
                <a:latin typeface="Trebuchet MS"/>
                <a:cs typeface="Trebuchet MS"/>
              </a:rPr>
              <a:t>60</a:t>
            </a:r>
            <a:r>
              <a:rPr sz="1600" spc="130" dirty="0">
                <a:solidFill>
                  <a:srgbClr val="C00000"/>
                </a:solidFill>
                <a:latin typeface="Trebuchet MS"/>
                <a:cs typeface="Trebuchet MS"/>
              </a:rPr>
              <a:t> </a:t>
            </a:r>
            <a:r>
              <a:rPr sz="1600" spc="-5" dirty="0">
                <a:solidFill>
                  <a:srgbClr val="C00000"/>
                </a:solidFill>
                <a:latin typeface="Trebuchet MS"/>
                <a:cs typeface="Trebuchet MS"/>
              </a:rPr>
              <a:t>m</a:t>
            </a:r>
            <a:endParaRPr sz="1600">
              <a:latin typeface="Trebuchet MS"/>
              <a:cs typeface="Trebuchet MS"/>
            </a:endParaRPr>
          </a:p>
          <a:p>
            <a:pPr>
              <a:lnSpc>
                <a:spcPct val="100000"/>
              </a:lnSpc>
            </a:pPr>
            <a:endParaRPr sz="2050">
              <a:latin typeface="Trebuchet MS"/>
              <a:cs typeface="Trebuchet MS"/>
            </a:endParaRPr>
          </a:p>
          <a:p>
            <a:pPr marL="12700">
              <a:lnSpc>
                <a:spcPct val="100000"/>
              </a:lnSpc>
              <a:tabLst>
                <a:tab pos="977900" algn="l"/>
              </a:tabLst>
            </a:pPr>
            <a:r>
              <a:rPr sz="1600" b="1" u="sng" spc="-5" dirty="0">
                <a:solidFill>
                  <a:srgbClr val="C00000"/>
                </a:solidFill>
                <a:uFill>
                  <a:solidFill>
                    <a:srgbClr val="FF0000"/>
                  </a:solidFill>
                </a:uFill>
                <a:latin typeface="Trebuchet MS"/>
                <a:cs typeface="Trebuchet MS"/>
              </a:rPr>
              <a:t> 	</a:t>
            </a:r>
            <a:r>
              <a:rPr sz="1600" b="1" u="sng" spc="50" dirty="0">
                <a:solidFill>
                  <a:srgbClr val="C00000"/>
                </a:solidFill>
                <a:uFill>
                  <a:solidFill>
                    <a:srgbClr val="FF0000"/>
                  </a:solidFill>
                </a:uFill>
                <a:latin typeface="Trebuchet MS"/>
                <a:cs typeface="Trebuchet MS"/>
              </a:rPr>
              <a:t>105</a:t>
            </a:r>
            <a:r>
              <a:rPr sz="1600" b="1" u="sng" spc="175" dirty="0">
                <a:solidFill>
                  <a:srgbClr val="C00000"/>
                </a:solidFill>
                <a:uFill>
                  <a:solidFill>
                    <a:srgbClr val="FF0000"/>
                  </a:solidFill>
                </a:uFill>
                <a:latin typeface="Trebuchet MS"/>
                <a:cs typeface="Trebuchet MS"/>
              </a:rPr>
              <a:t> </a:t>
            </a:r>
            <a:r>
              <a:rPr sz="1600" b="1" u="sng" spc="-5" dirty="0">
                <a:solidFill>
                  <a:srgbClr val="C00000"/>
                </a:solidFill>
                <a:uFill>
                  <a:solidFill>
                    <a:srgbClr val="FF0000"/>
                  </a:solidFill>
                </a:uFill>
                <a:latin typeface="Trebuchet MS"/>
                <a:cs typeface="Trebuchet MS"/>
              </a:rPr>
              <a:t>m</a:t>
            </a:r>
            <a:r>
              <a:rPr sz="1600" b="1" u="sng" spc="165" dirty="0">
                <a:solidFill>
                  <a:srgbClr val="C00000"/>
                </a:solidFill>
                <a:uFill>
                  <a:solidFill>
                    <a:srgbClr val="FF0000"/>
                  </a:solidFill>
                </a:uFill>
                <a:latin typeface="Trebuchet MS"/>
                <a:cs typeface="Trebuchet MS"/>
              </a:rPr>
              <a:t> </a:t>
            </a:r>
            <a:r>
              <a:rPr sz="1600" b="1" spc="-5" dirty="0">
                <a:solidFill>
                  <a:srgbClr val="C00000"/>
                </a:solidFill>
                <a:latin typeface="Trebuchet MS"/>
                <a:cs typeface="Trebuchet MS"/>
              </a:rPr>
              <a:t>:</a:t>
            </a:r>
            <a:r>
              <a:rPr sz="1600" b="1" spc="180" dirty="0">
                <a:solidFill>
                  <a:srgbClr val="C00000"/>
                </a:solidFill>
                <a:latin typeface="Trebuchet MS"/>
                <a:cs typeface="Trebuchet MS"/>
              </a:rPr>
              <a:t> </a:t>
            </a:r>
            <a:r>
              <a:rPr sz="1200" b="1" spc="70" dirty="0">
                <a:solidFill>
                  <a:srgbClr val="C00000"/>
                </a:solidFill>
                <a:latin typeface="Trebuchet MS"/>
                <a:cs typeface="Trebuchet MS"/>
              </a:rPr>
              <a:t>Nivel</a:t>
            </a:r>
            <a:r>
              <a:rPr sz="1200" b="1" spc="135" dirty="0">
                <a:solidFill>
                  <a:srgbClr val="C00000"/>
                </a:solidFill>
                <a:latin typeface="Trebuchet MS"/>
                <a:cs typeface="Trebuchet MS"/>
              </a:rPr>
              <a:t> </a:t>
            </a:r>
            <a:r>
              <a:rPr sz="1200" b="1" spc="80" dirty="0">
                <a:solidFill>
                  <a:srgbClr val="C00000"/>
                </a:solidFill>
                <a:latin typeface="Trebuchet MS"/>
                <a:cs typeface="Trebuchet MS"/>
              </a:rPr>
              <a:t>dinámico</a:t>
            </a:r>
            <a:endParaRPr sz="1200">
              <a:latin typeface="Trebuchet MS"/>
              <a:cs typeface="Trebuchet MS"/>
            </a:endParaRPr>
          </a:p>
        </p:txBody>
      </p:sp>
      <p:sp>
        <p:nvSpPr>
          <p:cNvPr id="17" name="object 17"/>
          <p:cNvSpPr txBox="1"/>
          <p:nvPr/>
        </p:nvSpPr>
        <p:spPr>
          <a:xfrm>
            <a:off x="2619248" y="5397804"/>
            <a:ext cx="1701164" cy="269240"/>
          </a:xfrm>
          <a:prstGeom prst="rect">
            <a:avLst/>
          </a:prstGeom>
        </p:spPr>
        <p:txBody>
          <a:bodyPr vert="horz" wrap="square" lIns="0" tIns="12065" rIns="0" bIns="0" rtlCol="0">
            <a:spAutoFit/>
          </a:bodyPr>
          <a:lstStyle/>
          <a:p>
            <a:pPr marL="12700">
              <a:lnSpc>
                <a:spcPct val="100000"/>
              </a:lnSpc>
              <a:spcBef>
                <a:spcPts val="95"/>
              </a:spcBef>
              <a:tabLst>
                <a:tab pos="973455" algn="l"/>
              </a:tabLst>
            </a:pPr>
            <a:r>
              <a:rPr sz="1600" u="sng" spc="-5" dirty="0">
                <a:solidFill>
                  <a:srgbClr val="C00000"/>
                </a:solidFill>
                <a:uFill>
                  <a:solidFill>
                    <a:srgbClr val="FF0000"/>
                  </a:solidFill>
                </a:uFill>
                <a:latin typeface="Trebuchet MS"/>
                <a:cs typeface="Trebuchet MS"/>
              </a:rPr>
              <a:t> 	</a:t>
            </a:r>
            <a:r>
              <a:rPr sz="1600" u="sng" spc="50" dirty="0">
                <a:solidFill>
                  <a:srgbClr val="C00000"/>
                </a:solidFill>
                <a:uFill>
                  <a:solidFill>
                    <a:srgbClr val="FF0000"/>
                  </a:solidFill>
                </a:uFill>
                <a:latin typeface="Trebuchet MS"/>
                <a:cs typeface="Trebuchet MS"/>
              </a:rPr>
              <a:t>130</a:t>
            </a:r>
            <a:r>
              <a:rPr sz="1600" u="sng" spc="135" dirty="0">
                <a:solidFill>
                  <a:srgbClr val="C00000"/>
                </a:solidFill>
                <a:uFill>
                  <a:solidFill>
                    <a:srgbClr val="FF0000"/>
                  </a:solidFill>
                </a:uFill>
                <a:latin typeface="Trebuchet MS"/>
                <a:cs typeface="Trebuchet MS"/>
              </a:rPr>
              <a:t> </a:t>
            </a:r>
            <a:r>
              <a:rPr sz="1600" u="sng" spc="-5" dirty="0">
                <a:solidFill>
                  <a:srgbClr val="C00000"/>
                </a:solidFill>
                <a:uFill>
                  <a:solidFill>
                    <a:srgbClr val="FF0000"/>
                  </a:solidFill>
                </a:uFill>
                <a:latin typeface="Trebuchet MS"/>
                <a:cs typeface="Trebuchet MS"/>
              </a:rPr>
              <a:t>m</a:t>
            </a:r>
            <a:r>
              <a:rPr sz="1600" u="sng" spc="-20" dirty="0">
                <a:solidFill>
                  <a:srgbClr val="C00000"/>
                </a:solidFill>
                <a:uFill>
                  <a:solidFill>
                    <a:srgbClr val="FF0000"/>
                  </a:solidFill>
                </a:uFill>
                <a:latin typeface="Trebuchet MS"/>
                <a:cs typeface="Trebuchet MS"/>
              </a:rPr>
              <a:t> </a:t>
            </a:r>
            <a:endParaRPr sz="1600">
              <a:latin typeface="Trebuchet MS"/>
              <a:cs typeface="Trebuchet MS"/>
            </a:endParaRPr>
          </a:p>
        </p:txBody>
      </p:sp>
      <p:sp>
        <p:nvSpPr>
          <p:cNvPr id="19" name="object 15">
            <a:extLst>
              <a:ext uri="{FF2B5EF4-FFF2-40B4-BE49-F238E27FC236}">
                <a16:creationId xmlns:a16="http://schemas.microsoft.com/office/drawing/2014/main" id="{3A7A45B1-8197-A64B-F614-33C9AF594E4F}"/>
              </a:ext>
            </a:extLst>
          </p:cNvPr>
          <p:cNvSpPr txBox="1"/>
          <p:nvPr/>
        </p:nvSpPr>
        <p:spPr>
          <a:xfrm>
            <a:off x="9982200" y="2659485"/>
            <a:ext cx="1405255" cy="566822"/>
          </a:xfrm>
          <a:prstGeom prst="rect">
            <a:avLst/>
          </a:prstGeom>
        </p:spPr>
        <p:txBody>
          <a:bodyPr vert="horz" wrap="square" lIns="0" tIns="12700" rIns="0" bIns="0" rtlCol="0">
            <a:spAutoFit/>
          </a:bodyPr>
          <a:lstStyle/>
          <a:p>
            <a:pPr marL="12700">
              <a:lnSpc>
                <a:spcPct val="100000"/>
              </a:lnSpc>
              <a:spcBef>
                <a:spcPts val="100"/>
              </a:spcBef>
            </a:pPr>
            <a:r>
              <a:rPr lang="es-ES" sz="3600" b="1" spc="60" dirty="0">
                <a:solidFill>
                  <a:srgbClr val="C00000"/>
                </a:solidFill>
                <a:latin typeface="Trebuchet MS"/>
                <a:cs typeface="Trebuchet MS"/>
              </a:rPr>
              <a:t>-25 </a:t>
            </a:r>
            <a:r>
              <a:rPr sz="3600" b="1" dirty="0">
                <a:solidFill>
                  <a:srgbClr val="C00000"/>
                </a:solidFill>
                <a:latin typeface="Trebuchet MS"/>
                <a:cs typeface="Trebuchet MS"/>
              </a:rPr>
              <a:t>m</a:t>
            </a:r>
            <a:r>
              <a:rPr lang="es-ES" sz="3600" b="1" dirty="0">
                <a:solidFill>
                  <a:srgbClr val="C00000"/>
                </a:solidFill>
                <a:latin typeface="Trebuchet MS"/>
                <a:cs typeface="Trebuchet MS"/>
              </a:rPr>
              <a:t> </a:t>
            </a:r>
            <a:endParaRPr sz="3600" dirty="0">
              <a:latin typeface="Trebuchet MS"/>
              <a:cs typeface="Trebuchet MS"/>
            </a:endParaRPr>
          </a:p>
        </p:txBody>
      </p:sp>
      <p:cxnSp>
        <p:nvCxnSpPr>
          <p:cNvPr id="21" name="Conector recto 20">
            <a:extLst>
              <a:ext uri="{FF2B5EF4-FFF2-40B4-BE49-F238E27FC236}">
                <a16:creationId xmlns:a16="http://schemas.microsoft.com/office/drawing/2014/main" id="{44EBE9D4-C011-B83A-7D18-7D04273BB827}"/>
              </a:ext>
            </a:extLst>
          </p:cNvPr>
          <p:cNvCxnSpPr/>
          <p:nvPr/>
        </p:nvCxnSpPr>
        <p:spPr>
          <a:xfrm>
            <a:off x="9703854" y="3352800"/>
            <a:ext cx="1840993" cy="0"/>
          </a:xfrm>
          <a:prstGeom prst="line">
            <a:avLst/>
          </a:prstGeom>
        </p:spPr>
        <p:style>
          <a:lnRef idx="2">
            <a:schemeClr val="accent2"/>
          </a:lnRef>
          <a:fillRef idx="0">
            <a:schemeClr val="accent2"/>
          </a:fillRef>
          <a:effectRef idx="1">
            <a:schemeClr val="accent2"/>
          </a:effectRef>
          <a:fontRef idx="minor">
            <a:schemeClr val="tx1"/>
          </a:fontRef>
        </p:style>
      </p:cxnSp>
      <p:sp>
        <p:nvSpPr>
          <p:cNvPr id="22" name="object 15">
            <a:extLst>
              <a:ext uri="{FF2B5EF4-FFF2-40B4-BE49-F238E27FC236}">
                <a16:creationId xmlns:a16="http://schemas.microsoft.com/office/drawing/2014/main" id="{D5784204-8150-62A1-1839-8B5BA92EBA34}"/>
              </a:ext>
            </a:extLst>
          </p:cNvPr>
          <p:cNvSpPr txBox="1"/>
          <p:nvPr/>
        </p:nvSpPr>
        <p:spPr>
          <a:xfrm>
            <a:off x="9890067" y="3490193"/>
            <a:ext cx="1405255" cy="566822"/>
          </a:xfrm>
          <a:prstGeom prst="rect">
            <a:avLst/>
          </a:prstGeom>
        </p:spPr>
        <p:txBody>
          <a:bodyPr vert="horz" wrap="square" lIns="0" tIns="12700" rIns="0" bIns="0" rtlCol="0">
            <a:spAutoFit/>
          </a:bodyPr>
          <a:lstStyle/>
          <a:p>
            <a:pPr marL="12700">
              <a:lnSpc>
                <a:spcPct val="100000"/>
              </a:lnSpc>
              <a:spcBef>
                <a:spcPts val="100"/>
              </a:spcBef>
            </a:pPr>
            <a:r>
              <a:rPr sz="3600" b="1" spc="60" dirty="0">
                <a:solidFill>
                  <a:srgbClr val="C00000"/>
                </a:solidFill>
                <a:latin typeface="Trebuchet MS"/>
                <a:cs typeface="Trebuchet MS"/>
              </a:rPr>
              <a:t>1</a:t>
            </a:r>
            <a:r>
              <a:rPr lang="es-ES" sz="3600" b="1" spc="60" dirty="0">
                <a:solidFill>
                  <a:srgbClr val="C00000"/>
                </a:solidFill>
                <a:latin typeface="Trebuchet MS"/>
                <a:cs typeface="Trebuchet MS"/>
              </a:rPr>
              <a:t>00 </a:t>
            </a:r>
            <a:r>
              <a:rPr sz="3600" b="1" dirty="0">
                <a:solidFill>
                  <a:srgbClr val="C00000"/>
                </a:solidFill>
                <a:latin typeface="Trebuchet MS"/>
                <a:cs typeface="Trebuchet MS"/>
              </a:rPr>
              <a:t>m</a:t>
            </a:r>
            <a:endParaRPr sz="3600" dirty="0">
              <a:latin typeface="Trebuchet MS"/>
              <a:cs typeface="Trebuchet MS"/>
            </a:endParaRPr>
          </a:p>
        </p:txBody>
      </p:sp>
      <p:sp>
        <p:nvSpPr>
          <p:cNvPr id="23" name="object 15">
            <a:extLst>
              <a:ext uri="{FF2B5EF4-FFF2-40B4-BE49-F238E27FC236}">
                <a16:creationId xmlns:a16="http://schemas.microsoft.com/office/drawing/2014/main" id="{B1A92581-0C02-7296-17F8-9D2C852DC3AA}"/>
              </a:ext>
            </a:extLst>
          </p:cNvPr>
          <p:cNvSpPr txBox="1"/>
          <p:nvPr/>
        </p:nvSpPr>
        <p:spPr>
          <a:xfrm>
            <a:off x="9310242" y="4299044"/>
            <a:ext cx="2705647" cy="505267"/>
          </a:xfrm>
          <a:prstGeom prst="rect">
            <a:avLst/>
          </a:prstGeom>
        </p:spPr>
        <p:txBody>
          <a:bodyPr vert="horz" wrap="square" lIns="0" tIns="12700" rIns="0" bIns="0" rtlCol="0">
            <a:spAutoFit/>
          </a:bodyPr>
          <a:lstStyle/>
          <a:p>
            <a:pPr marL="12700">
              <a:lnSpc>
                <a:spcPct val="100000"/>
              </a:lnSpc>
              <a:spcBef>
                <a:spcPts val="100"/>
              </a:spcBef>
            </a:pPr>
            <a:r>
              <a:rPr lang="es-ES" sz="3200" b="1" spc="60" dirty="0">
                <a:solidFill>
                  <a:srgbClr val="C00000"/>
                </a:solidFill>
                <a:highlight>
                  <a:srgbClr val="FFFF00"/>
                </a:highlight>
                <a:latin typeface="Trebuchet MS"/>
                <a:cs typeface="Trebuchet MS"/>
              </a:rPr>
              <a:t>Ahorro = 25%</a:t>
            </a:r>
            <a:endParaRPr sz="3200" dirty="0">
              <a:highlight>
                <a:srgbClr val="FFFF00"/>
              </a:highlight>
              <a:latin typeface="Trebuchet MS"/>
              <a:cs typeface="Trebuchet MS"/>
            </a:endParaRPr>
          </a:p>
        </p:txBody>
      </p:sp>
    </p:spTree>
    <p:extLst>
      <p:ext uri="{BB962C8B-B14F-4D97-AF65-F5344CB8AC3E}">
        <p14:creationId xmlns:p14="http://schemas.microsoft.com/office/powerpoint/2010/main" val="21201931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1" y="195489"/>
            <a:ext cx="1455221" cy="6464601"/>
          </a:xfrm>
          <a:prstGeom prst="rect">
            <a:avLst/>
          </a:prstGeom>
          <a:blipFill>
            <a:blip r:embed="rId2" cstate="print"/>
            <a:stretch>
              <a:fillRect/>
            </a:stretch>
          </a:blipFill>
        </p:spPr>
        <p:txBody>
          <a:bodyPr wrap="square" lIns="0" tIns="0" rIns="0" bIns="0" rtlCol="0"/>
          <a:lstStyle/>
          <a:p>
            <a:endParaRPr sz="1539"/>
          </a:p>
        </p:txBody>
      </p:sp>
      <p:sp>
        <p:nvSpPr>
          <p:cNvPr id="5" name="object 5"/>
          <p:cNvSpPr/>
          <p:nvPr/>
        </p:nvSpPr>
        <p:spPr>
          <a:xfrm>
            <a:off x="1524001" y="517373"/>
            <a:ext cx="1255943" cy="1445990"/>
          </a:xfrm>
          <a:custGeom>
            <a:avLst/>
            <a:gdLst/>
            <a:ahLst/>
            <a:cxnLst/>
            <a:rect l="l" t="t" r="r" b="b"/>
            <a:pathLst>
              <a:path w="1468755" h="1691005">
                <a:moveTo>
                  <a:pt x="701497" y="0"/>
                </a:moveTo>
                <a:lnTo>
                  <a:pt x="634736" y="8713"/>
                </a:lnTo>
                <a:lnTo>
                  <a:pt x="571461" y="34848"/>
                </a:lnTo>
                <a:lnTo>
                  <a:pt x="64541" y="327520"/>
                </a:lnTo>
                <a:lnTo>
                  <a:pt x="26970" y="353876"/>
                </a:lnTo>
                <a:lnTo>
                  <a:pt x="0" y="380951"/>
                </a:lnTo>
                <a:lnTo>
                  <a:pt x="0" y="1309857"/>
                </a:lnTo>
                <a:lnTo>
                  <a:pt x="26970" y="1336933"/>
                </a:lnTo>
                <a:lnTo>
                  <a:pt x="64541" y="1363294"/>
                </a:lnTo>
                <a:lnTo>
                  <a:pt x="571461" y="1655965"/>
                </a:lnTo>
                <a:lnTo>
                  <a:pt x="613079" y="1675327"/>
                </a:lnTo>
                <a:lnTo>
                  <a:pt x="656771" y="1686945"/>
                </a:lnTo>
                <a:lnTo>
                  <a:pt x="701500" y="1690817"/>
                </a:lnTo>
                <a:lnTo>
                  <a:pt x="746227" y="1686945"/>
                </a:lnTo>
                <a:lnTo>
                  <a:pt x="789913" y="1675327"/>
                </a:lnTo>
                <a:lnTo>
                  <a:pt x="831519" y="1655965"/>
                </a:lnTo>
                <a:lnTo>
                  <a:pt x="1338453" y="1363294"/>
                </a:lnTo>
                <a:lnTo>
                  <a:pt x="1376015" y="1336933"/>
                </a:lnTo>
                <a:lnTo>
                  <a:pt x="1407914" y="1304906"/>
                </a:lnTo>
                <a:lnTo>
                  <a:pt x="1433629" y="1268110"/>
                </a:lnTo>
                <a:lnTo>
                  <a:pt x="1452642" y="1227443"/>
                </a:lnTo>
                <a:lnTo>
                  <a:pt x="1464430" y="1183802"/>
                </a:lnTo>
                <a:lnTo>
                  <a:pt x="1468475" y="1138085"/>
                </a:lnTo>
                <a:lnTo>
                  <a:pt x="1468475" y="552729"/>
                </a:lnTo>
                <a:lnTo>
                  <a:pt x="1464430" y="507010"/>
                </a:lnTo>
                <a:lnTo>
                  <a:pt x="1452642" y="463367"/>
                </a:lnTo>
                <a:lnTo>
                  <a:pt x="1433629" y="422698"/>
                </a:lnTo>
                <a:lnTo>
                  <a:pt x="1407914" y="385902"/>
                </a:lnTo>
                <a:lnTo>
                  <a:pt x="1376015" y="353876"/>
                </a:lnTo>
                <a:lnTo>
                  <a:pt x="1338453" y="327520"/>
                </a:lnTo>
                <a:lnTo>
                  <a:pt x="831519" y="34848"/>
                </a:lnTo>
                <a:lnTo>
                  <a:pt x="768261" y="8713"/>
                </a:lnTo>
                <a:lnTo>
                  <a:pt x="701497" y="0"/>
                </a:lnTo>
                <a:close/>
              </a:path>
            </a:pathLst>
          </a:custGeom>
          <a:solidFill>
            <a:srgbClr val="FFFFFF"/>
          </a:solidFill>
        </p:spPr>
        <p:txBody>
          <a:bodyPr wrap="square" lIns="0" tIns="0" rIns="0" bIns="0" rtlCol="0"/>
          <a:lstStyle/>
          <a:p>
            <a:endParaRPr sz="1539"/>
          </a:p>
        </p:txBody>
      </p:sp>
      <p:sp>
        <p:nvSpPr>
          <p:cNvPr id="6" name="object 6"/>
          <p:cNvSpPr txBox="1"/>
          <p:nvPr/>
        </p:nvSpPr>
        <p:spPr>
          <a:xfrm>
            <a:off x="3234373" y="2338666"/>
            <a:ext cx="3352800" cy="3999494"/>
          </a:xfrm>
          <a:prstGeom prst="rect">
            <a:avLst/>
          </a:prstGeom>
        </p:spPr>
        <p:txBody>
          <a:bodyPr vert="horz" wrap="square" lIns="0" tIns="10860" rIns="0" bIns="0" rtlCol="0">
            <a:spAutoFit/>
          </a:bodyPr>
          <a:lstStyle/>
          <a:p>
            <a:pPr marL="10860" marR="4344">
              <a:spcBef>
                <a:spcPts val="86"/>
              </a:spcBef>
            </a:pPr>
            <a:r>
              <a:rPr lang="es-ES" sz="1400" b="1" spc="60" dirty="0">
                <a:latin typeface="Trebuchet MS"/>
                <a:cs typeface="Trebuchet MS"/>
              </a:rPr>
              <a:t>A </a:t>
            </a:r>
            <a:r>
              <a:rPr sz="1400" b="1" spc="51" dirty="0" err="1">
                <a:latin typeface="Trebuchet MS"/>
                <a:cs typeface="Trebuchet MS"/>
              </a:rPr>
              <a:t>través</a:t>
            </a:r>
            <a:r>
              <a:rPr sz="1400" b="1" spc="-94" dirty="0">
                <a:latin typeface="Trebuchet MS"/>
                <a:cs typeface="Trebuchet MS"/>
              </a:rPr>
              <a:t> </a:t>
            </a:r>
            <a:r>
              <a:rPr sz="1400" b="1" spc="34" dirty="0">
                <a:latin typeface="Trebuchet MS"/>
                <a:cs typeface="Trebuchet MS"/>
              </a:rPr>
              <a:t>de</a:t>
            </a:r>
            <a:r>
              <a:rPr sz="1400" b="1" spc="-97" dirty="0">
                <a:latin typeface="Trebuchet MS"/>
                <a:cs typeface="Trebuchet MS"/>
              </a:rPr>
              <a:t> </a:t>
            </a:r>
            <a:r>
              <a:rPr lang="es-ES" sz="1400" b="1" spc="-97" dirty="0">
                <a:latin typeface="Trebuchet MS"/>
                <a:cs typeface="Trebuchet MS"/>
              </a:rPr>
              <a:t>una</a:t>
            </a:r>
            <a:r>
              <a:rPr sz="1400" b="1" spc="-115" dirty="0">
                <a:latin typeface="Trebuchet MS"/>
                <a:cs typeface="Trebuchet MS"/>
              </a:rPr>
              <a:t> </a:t>
            </a:r>
            <a:r>
              <a:rPr sz="1400" b="1" spc="26" dirty="0">
                <a:latin typeface="Trebuchet MS"/>
                <a:cs typeface="Trebuchet MS"/>
              </a:rPr>
              <a:t>A</a:t>
            </a:r>
            <a:r>
              <a:rPr lang="es-ES" sz="1400" b="1" spc="26" dirty="0" err="1">
                <a:latin typeface="Trebuchet MS"/>
                <a:cs typeface="Trebuchet MS"/>
              </a:rPr>
              <a:t>plicación</a:t>
            </a:r>
            <a:r>
              <a:rPr lang="es-ES" sz="1400" b="1" spc="26" dirty="0">
                <a:latin typeface="Trebuchet MS"/>
                <a:cs typeface="Trebuchet MS"/>
              </a:rPr>
              <a:t> Web,</a:t>
            </a:r>
            <a:r>
              <a:rPr sz="1400" b="1" spc="26" dirty="0">
                <a:latin typeface="Trebuchet MS"/>
                <a:cs typeface="Trebuchet MS"/>
              </a:rPr>
              <a:t> </a:t>
            </a:r>
            <a:r>
              <a:rPr lang="es-ES" sz="1400" b="1" spc="26" dirty="0">
                <a:latin typeface="Trebuchet MS"/>
                <a:cs typeface="Trebuchet MS"/>
              </a:rPr>
              <a:t>para poder</a:t>
            </a:r>
            <a:r>
              <a:rPr sz="1400" b="1" spc="-107" dirty="0">
                <a:latin typeface="Trebuchet MS"/>
                <a:cs typeface="Trebuchet MS"/>
              </a:rPr>
              <a:t> </a:t>
            </a:r>
            <a:r>
              <a:rPr sz="1400" b="1" spc="34" dirty="0">
                <a:latin typeface="Trebuchet MS"/>
                <a:cs typeface="Trebuchet MS"/>
              </a:rPr>
              <a:t>en</a:t>
            </a:r>
            <a:r>
              <a:rPr sz="1400" b="1" spc="-111" dirty="0">
                <a:latin typeface="Trebuchet MS"/>
                <a:cs typeface="Trebuchet MS"/>
              </a:rPr>
              <a:t> </a:t>
            </a:r>
            <a:r>
              <a:rPr sz="1400" b="1" spc="51" dirty="0">
                <a:latin typeface="Trebuchet MS"/>
                <a:cs typeface="Trebuchet MS"/>
              </a:rPr>
              <a:t>todo</a:t>
            </a:r>
            <a:r>
              <a:rPr sz="1400" b="1" spc="-90" dirty="0">
                <a:latin typeface="Trebuchet MS"/>
                <a:cs typeface="Trebuchet MS"/>
              </a:rPr>
              <a:t> </a:t>
            </a:r>
            <a:r>
              <a:rPr sz="1400" b="1" spc="30" dirty="0">
                <a:latin typeface="Trebuchet MS"/>
                <a:cs typeface="Trebuchet MS"/>
              </a:rPr>
              <a:t>momento:</a:t>
            </a:r>
            <a:endParaRPr sz="1400" dirty="0">
              <a:latin typeface="Trebuchet MS"/>
              <a:cs typeface="Trebuchet MS"/>
            </a:endParaRPr>
          </a:p>
          <a:p>
            <a:pPr marL="185738" marR="226426" indent="-185738">
              <a:spcBef>
                <a:spcPts val="600"/>
              </a:spcBef>
              <a:buFont typeface="Arial" panose="020B0604020202020204" pitchFamily="34" charset="0"/>
              <a:buChar char="•"/>
            </a:pPr>
            <a:r>
              <a:rPr lang="es-ES" sz="1400" spc="21" dirty="0">
                <a:latin typeface="Trebuchet MS"/>
              </a:rPr>
              <a:t>Conocer el </a:t>
            </a:r>
            <a:r>
              <a:rPr sz="1400" spc="21" dirty="0" err="1">
                <a:latin typeface="Trebuchet MS"/>
              </a:rPr>
              <a:t>estado</a:t>
            </a:r>
            <a:r>
              <a:rPr sz="1400" spc="21" dirty="0">
                <a:latin typeface="Trebuchet MS"/>
              </a:rPr>
              <a:t> de las bombas (averiada,  en funcionamiento, </a:t>
            </a:r>
            <a:r>
              <a:rPr sz="1400" spc="21" dirty="0" err="1">
                <a:latin typeface="Trebuchet MS"/>
              </a:rPr>
              <a:t>parada</a:t>
            </a:r>
            <a:r>
              <a:rPr sz="1400" spc="21" dirty="0">
                <a:latin typeface="Trebuchet MS"/>
              </a:rPr>
              <a:t>)</a:t>
            </a:r>
            <a:r>
              <a:rPr lang="es-ES" sz="1400" spc="21" dirty="0">
                <a:latin typeface="Trebuchet MS"/>
              </a:rPr>
              <a:t>, consumo, frecuencia. </a:t>
            </a:r>
          </a:p>
          <a:p>
            <a:pPr marL="182310" marR="226426" indent="-171450">
              <a:spcBef>
                <a:spcPts val="600"/>
              </a:spcBef>
              <a:buFont typeface="Arial" panose="020B0604020202020204" pitchFamily="34" charset="0"/>
              <a:buChar char="•"/>
            </a:pPr>
            <a:r>
              <a:rPr lang="es-ES" sz="1400" spc="21" dirty="0">
                <a:latin typeface="Trebuchet MS"/>
              </a:rPr>
              <a:t>Conocer la producción de energía y el agua bombeada a la balsa y a los sistemas de riego. </a:t>
            </a:r>
          </a:p>
          <a:p>
            <a:pPr marL="182310" marR="226426" indent="-171450">
              <a:spcBef>
                <a:spcPts val="600"/>
              </a:spcBef>
              <a:buFont typeface="Arial" panose="020B0604020202020204" pitchFamily="34" charset="0"/>
              <a:buChar char="•"/>
            </a:pPr>
            <a:r>
              <a:rPr lang="es-ES" sz="1400" spc="21" dirty="0">
                <a:latin typeface="Trebuchet MS"/>
              </a:rPr>
              <a:t>Conocer el agua que tiene la balsa.</a:t>
            </a:r>
            <a:endParaRPr sz="1400" spc="21" dirty="0">
              <a:latin typeface="Trebuchet MS"/>
            </a:endParaRPr>
          </a:p>
          <a:p>
            <a:pPr marL="182310" marR="226426" indent="-171450">
              <a:spcBef>
                <a:spcPts val="600"/>
              </a:spcBef>
              <a:buFont typeface="Arial" panose="020B0604020202020204" pitchFamily="34" charset="0"/>
              <a:buChar char="•"/>
            </a:pPr>
            <a:r>
              <a:rPr lang="es-ES" sz="1400" spc="21" dirty="0" err="1">
                <a:latin typeface="Trebuchet MS"/>
              </a:rPr>
              <a:t>Obterner</a:t>
            </a:r>
            <a:r>
              <a:rPr lang="es-ES" sz="1400" spc="21" dirty="0">
                <a:latin typeface="Trebuchet MS"/>
              </a:rPr>
              <a:t> los </a:t>
            </a:r>
            <a:r>
              <a:rPr sz="1400" spc="21" dirty="0" err="1">
                <a:latin typeface="Trebuchet MS"/>
              </a:rPr>
              <a:t>históric</a:t>
            </a:r>
            <a:r>
              <a:rPr lang="es-ES" sz="1400" spc="21" dirty="0">
                <a:latin typeface="Trebuchet MS"/>
              </a:rPr>
              <a:t>os de consumo.</a:t>
            </a:r>
          </a:p>
          <a:p>
            <a:pPr marL="182310" marR="226426" indent="-171450">
              <a:spcBef>
                <a:spcPts val="600"/>
              </a:spcBef>
              <a:buFont typeface="Arial" panose="020B0604020202020204" pitchFamily="34" charset="0"/>
              <a:buChar char="•"/>
            </a:pPr>
            <a:r>
              <a:rPr lang="es-ES" sz="1400" spc="21" dirty="0">
                <a:latin typeface="Trebuchet MS"/>
              </a:rPr>
              <a:t>Conocer las lluvias y humedad del suelo en parcela. </a:t>
            </a:r>
          </a:p>
          <a:p>
            <a:pPr marL="182310" marR="226426" indent="-171450">
              <a:spcBef>
                <a:spcPts val="600"/>
              </a:spcBef>
              <a:buFont typeface="Arial" panose="020B0604020202020204" pitchFamily="34" charset="0"/>
              <a:buChar char="•"/>
            </a:pPr>
            <a:r>
              <a:rPr lang="es-ES" sz="1400" spc="21" dirty="0">
                <a:latin typeface="Trebuchet MS"/>
              </a:rPr>
              <a:t>Conocer las necesidades de riego cada día y en cada cultivo.</a:t>
            </a:r>
          </a:p>
          <a:p>
            <a:pPr marL="182310" marR="381721" indent="-171450">
              <a:lnSpc>
                <a:spcPct val="106100"/>
              </a:lnSpc>
              <a:spcBef>
                <a:spcPts val="971"/>
              </a:spcBef>
              <a:buFont typeface="Arial" panose="020B0604020202020204" pitchFamily="34" charset="0"/>
              <a:buChar char="•"/>
            </a:pPr>
            <a:endParaRPr lang="es-ES" sz="1200" dirty="0">
              <a:latin typeface="Trebuchet MS"/>
              <a:cs typeface="Trebuchet MS"/>
            </a:endParaRPr>
          </a:p>
        </p:txBody>
      </p:sp>
      <p:sp>
        <p:nvSpPr>
          <p:cNvPr id="14" name="object 2">
            <a:extLst>
              <a:ext uri="{FF2B5EF4-FFF2-40B4-BE49-F238E27FC236}">
                <a16:creationId xmlns:a16="http://schemas.microsoft.com/office/drawing/2014/main" id="{8161D7A2-E35B-4D97-86D6-A1D1CC78AB8B}"/>
              </a:ext>
            </a:extLst>
          </p:cNvPr>
          <p:cNvSpPr txBox="1">
            <a:spLocks/>
          </p:cNvSpPr>
          <p:nvPr/>
        </p:nvSpPr>
        <p:spPr>
          <a:xfrm>
            <a:off x="3208140" y="572248"/>
            <a:ext cx="6252812" cy="505267"/>
          </a:xfrm>
          <a:prstGeom prst="rect">
            <a:avLst/>
          </a:prstGeom>
        </p:spPr>
        <p:txBody>
          <a:bodyPr vert="horz" wrap="square" lIns="0" tIns="12700" rIns="0" bIns="0" rtlCol="0">
            <a:spAutoFit/>
          </a:bodyPr>
          <a:lstStyle>
            <a:lvl1pPr>
              <a:defRPr sz="3200" b="0" i="0">
                <a:solidFill>
                  <a:srgbClr val="49452A"/>
                </a:solidFill>
                <a:latin typeface="Trebuchet MS"/>
                <a:ea typeface="+mj-ea"/>
                <a:cs typeface="Trebuchet MS"/>
              </a:defRPr>
            </a:lvl1pPr>
          </a:lstStyle>
          <a:p>
            <a:pPr marL="12700">
              <a:spcBef>
                <a:spcPts val="100"/>
              </a:spcBef>
            </a:pPr>
            <a:r>
              <a:rPr lang="es-ES" kern="0" spc="90" dirty="0" err="1"/>
              <a:t>Monitorizacion</a:t>
            </a:r>
            <a:endParaRPr lang="es-ES" kern="0" spc="90" dirty="0"/>
          </a:p>
        </p:txBody>
      </p:sp>
      <p:grpSp>
        <p:nvGrpSpPr>
          <p:cNvPr id="15" name="Grupo 14">
            <a:extLst>
              <a:ext uri="{FF2B5EF4-FFF2-40B4-BE49-F238E27FC236}">
                <a16:creationId xmlns:a16="http://schemas.microsoft.com/office/drawing/2014/main" id="{74E15003-A36E-456C-A336-451446F29F2D}"/>
              </a:ext>
            </a:extLst>
          </p:cNvPr>
          <p:cNvGrpSpPr/>
          <p:nvPr/>
        </p:nvGrpSpPr>
        <p:grpSpPr>
          <a:xfrm>
            <a:off x="8839200" y="317544"/>
            <a:ext cx="1752600" cy="483556"/>
            <a:chOff x="7391400" y="302767"/>
            <a:chExt cx="1752600" cy="483556"/>
          </a:xfrm>
        </p:grpSpPr>
        <p:sp>
          <p:nvSpPr>
            <p:cNvPr id="16" name="Rectángulo 15">
              <a:extLst>
                <a:ext uri="{FF2B5EF4-FFF2-40B4-BE49-F238E27FC236}">
                  <a16:creationId xmlns:a16="http://schemas.microsoft.com/office/drawing/2014/main" id="{033F602A-5D62-437E-9553-D0EF9E61006D}"/>
                </a:ext>
              </a:extLst>
            </p:cNvPr>
            <p:cNvSpPr/>
            <p:nvPr/>
          </p:nvSpPr>
          <p:spPr>
            <a:xfrm>
              <a:off x="7531967" y="302767"/>
              <a:ext cx="1612033" cy="483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Picture 3" descr="\\i7\E\RIEGOSOLAR\DISEÑOS\LOGOTIPOS\logo azul.png">
              <a:extLst>
                <a:ext uri="{FF2B5EF4-FFF2-40B4-BE49-F238E27FC236}">
                  <a16:creationId xmlns:a16="http://schemas.microsoft.com/office/drawing/2014/main" id="{5A80DE59-BEFA-4367-89ED-00AA133C1D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302767"/>
              <a:ext cx="1661872" cy="4229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upo 21">
            <a:extLst>
              <a:ext uri="{FF2B5EF4-FFF2-40B4-BE49-F238E27FC236}">
                <a16:creationId xmlns:a16="http://schemas.microsoft.com/office/drawing/2014/main" id="{14116C2C-4230-4254-BFC3-35AB9E62ECED}"/>
              </a:ext>
            </a:extLst>
          </p:cNvPr>
          <p:cNvGrpSpPr/>
          <p:nvPr/>
        </p:nvGrpSpPr>
        <p:grpSpPr>
          <a:xfrm>
            <a:off x="6587174" y="1850928"/>
            <a:ext cx="3810000" cy="4658804"/>
            <a:chOff x="5065234" y="1440717"/>
            <a:chExt cx="3810000" cy="4658804"/>
          </a:xfrm>
        </p:grpSpPr>
        <p:sp>
          <p:nvSpPr>
            <p:cNvPr id="8" name="object 8"/>
            <p:cNvSpPr/>
            <p:nvPr/>
          </p:nvSpPr>
          <p:spPr>
            <a:xfrm rot="5400000">
              <a:off x="5750547" y="755404"/>
              <a:ext cx="2439373" cy="3810000"/>
            </a:xfrm>
            <a:prstGeom prst="rect">
              <a:avLst/>
            </a:prstGeom>
            <a:blipFill>
              <a:blip r:embed="rId4" cstate="print"/>
              <a:stretch>
                <a:fillRect/>
              </a:stretch>
            </a:blipFill>
          </p:spPr>
          <p:txBody>
            <a:bodyPr wrap="square" lIns="0" tIns="0" rIns="0" bIns="0" rtlCol="0"/>
            <a:lstStyle/>
            <a:p>
              <a:endParaRPr sz="1539"/>
            </a:p>
          </p:txBody>
        </p:sp>
        <p:sp>
          <p:nvSpPr>
            <p:cNvPr id="19" name="object 8">
              <a:extLst>
                <a:ext uri="{FF2B5EF4-FFF2-40B4-BE49-F238E27FC236}">
                  <a16:creationId xmlns:a16="http://schemas.microsoft.com/office/drawing/2014/main" id="{C9F3FBF7-E71E-4E53-9507-06A86448F2AB}"/>
                </a:ext>
              </a:extLst>
            </p:cNvPr>
            <p:cNvSpPr/>
            <p:nvPr/>
          </p:nvSpPr>
          <p:spPr>
            <a:xfrm rot="5400000">
              <a:off x="5750547" y="2974835"/>
              <a:ext cx="2439373" cy="3810000"/>
            </a:xfrm>
            <a:prstGeom prst="rect">
              <a:avLst/>
            </a:prstGeom>
            <a:blipFill>
              <a:blip r:embed="rId4" cstate="print"/>
              <a:stretch>
                <a:fillRect/>
              </a:stretch>
            </a:blipFill>
          </p:spPr>
          <p:txBody>
            <a:bodyPr wrap="square" lIns="0" tIns="0" rIns="0" bIns="0" rtlCol="0"/>
            <a:lstStyle/>
            <a:p>
              <a:endParaRPr sz="1539"/>
            </a:p>
          </p:txBody>
        </p:sp>
        <p:pic>
          <p:nvPicPr>
            <p:cNvPr id="20" name="3 Imagen">
              <a:extLst>
                <a:ext uri="{FF2B5EF4-FFF2-40B4-BE49-F238E27FC236}">
                  <a16:creationId xmlns:a16="http://schemas.microsoft.com/office/drawing/2014/main" id="{1475994D-B8D1-4F51-A8CF-365069B469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3461" y="3976313"/>
              <a:ext cx="2886007" cy="1731604"/>
            </a:xfrm>
            <a:prstGeom prst="rect">
              <a:avLst/>
            </a:prstGeom>
          </p:spPr>
        </p:pic>
      </p:grpSp>
      <p:pic>
        <p:nvPicPr>
          <p:cNvPr id="23" name="Picture 4" descr="C:\Users\Alicia\Desktop\monitorizacion.png">
            <a:extLst>
              <a:ext uri="{FF2B5EF4-FFF2-40B4-BE49-F238E27FC236}">
                <a16:creationId xmlns:a16="http://schemas.microsoft.com/office/drawing/2014/main" id="{651A8F37-362C-4709-9DDA-EF3F6ABF34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8320" y="2131685"/>
            <a:ext cx="2874620" cy="1768257"/>
          </a:xfrm>
          <a:prstGeom prst="rect">
            <a:avLst/>
          </a:prstGeom>
          <a:noFill/>
          <a:extLst>
            <a:ext uri="{909E8E84-426E-40DD-AFC4-6F175D3DCCD1}">
              <a14:hiddenFill xmlns:a14="http://schemas.microsoft.com/office/drawing/2010/main">
                <a:solidFill>
                  <a:srgbClr val="FFFFFF"/>
                </a:solidFill>
              </a14:hiddenFill>
            </a:ext>
          </a:extLst>
        </p:spPr>
      </p:pic>
      <p:pic>
        <p:nvPicPr>
          <p:cNvPr id="24" name="3 Imagen">
            <a:extLst>
              <a:ext uri="{FF2B5EF4-FFF2-40B4-BE49-F238E27FC236}">
                <a16:creationId xmlns:a16="http://schemas.microsoft.com/office/drawing/2014/main" id="{EBE11E6F-880A-4F4F-AD40-9904312BCA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8321" y="4421501"/>
            <a:ext cx="2886007" cy="174520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502640" y="342064"/>
          <a:ext cx="9165360" cy="6255289"/>
        </p:xfrm>
        <a:graphic>
          <a:graphicData uri="http://schemas.openxmlformats.org/drawingml/2006/chart">
            <c:chart xmlns:c="http://schemas.openxmlformats.org/drawingml/2006/chart" xmlns:r="http://schemas.openxmlformats.org/officeDocument/2006/relationships" r:id="rId2"/>
          </a:graphicData>
        </a:graphic>
      </p:graphicFrame>
      <p:sp>
        <p:nvSpPr>
          <p:cNvPr id="15" name="14 CuadroTexto"/>
          <p:cNvSpPr txBox="1"/>
          <p:nvPr/>
        </p:nvSpPr>
        <p:spPr>
          <a:xfrm>
            <a:off x="1919536" y="328982"/>
            <a:ext cx="8496944" cy="830997"/>
          </a:xfrm>
          <a:prstGeom prst="rect">
            <a:avLst/>
          </a:prstGeom>
          <a:noFill/>
        </p:spPr>
        <p:txBody>
          <a:bodyPr wrap="square" rtlCol="0">
            <a:spAutoFit/>
          </a:bodyPr>
          <a:lstStyle/>
          <a:p>
            <a:endParaRPr lang="es-ES_tradnl" sz="1200" dirty="0">
              <a:solidFill>
                <a:srgbClr val="003300"/>
              </a:solidFill>
            </a:endParaRPr>
          </a:p>
          <a:p>
            <a:r>
              <a:rPr lang="es-ES_tradnl" sz="3600" dirty="0">
                <a:solidFill>
                  <a:srgbClr val="003300"/>
                </a:solidFill>
              </a:rPr>
              <a:t>1,1 Contratación eléctrica</a:t>
            </a:r>
            <a:endParaRPr lang="es-ES" sz="3600" dirty="0">
              <a:solidFill>
                <a:srgbClr val="003300"/>
              </a:solidFill>
            </a:endParaRPr>
          </a:p>
        </p:txBody>
      </p:sp>
      <p:sp>
        <p:nvSpPr>
          <p:cNvPr id="2" name="1 Elipse"/>
          <p:cNvSpPr/>
          <p:nvPr/>
        </p:nvSpPr>
        <p:spPr>
          <a:xfrm>
            <a:off x="5555504" y="1359115"/>
            <a:ext cx="1080120" cy="10801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redondeado"/>
          <p:cNvSpPr/>
          <p:nvPr/>
        </p:nvSpPr>
        <p:spPr>
          <a:xfrm>
            <a:off x="6816080" y="1301101"/>
            <a:ext cx="3456384" cy="137359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2" descr="C:\Users\JM\Desktop\50 añ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2" y="332657"/>
            <a:ext cx="1440158" cy="96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76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2" presetClass="entr" presetSubtype="4"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1" y="195489"/>
            <a:ext cx="1455221" cy="6464601"/>
          </a:xfrm>
          <a:prstGeom prst="rect">
            <a:avLst/>
          </a:prstGeom>
          <a:blipFill>
            <a:blip r:embed="rId2" cstate="print"/>
            <a:stretch>
              <a:fillRect/>
            </a:stretch>
          </a:blipFill>
        </p:spPr>
        <p:txBody>
          <a:bodyPr wrap="square" lIns="0" tIns="0" rIns="0" bIns="0" rtlCol="0"/>
          <a:lstStyle/>
          <a:p>
            <a:endParaRPr sz="1539"/>
          </a:p>
        </p:txBody>
      </p:sp>
      <p:sp>
        <p:nvSpPr>
          <p:cNvPr id="5" name="object 5"/>
          <p:cNvSpPr/>
          <p:nvPr/>
        </p:nvSpPr>
        <p:spPr>
          <a:xfrm>
            <a:off x="1524001" y="517373"/>
            <a:ext cx="1255943" cy="1445990"/>
          </a:xfrm>
          <a:custGeom>
            <a:avLst/>
            <a:gdLst/>
            <a:ahLst/>
            <a:cxnLst/>
            <a:rect l="l" t="t" r="r" b="b"/>
            <a:pathLst>
              <a:path w="1468755" h="1691005">
                <a:moveTo>
                  <a:pt x="701497" y="0"/>
                </a:moveTo>
                <a:lnTo>
                  <a:pt x="634736" y="8713"/>
                </a:lnTo>
                <a:lnTo>
                  <a:pt x="571461" y="34848"/>
                </a:lnTo>
                <a:lnTo>
                  <a:pt x="64541" y="327520"/>
                </a:lnTo>
                <a:lnTo>
                  <a:pt x="26970" y="353876"/>
                </a:lnTo>
                <a:lnTo>
                  <a:pt x="0" y="380951"/>
                </a:lnTo>
                <a:lnTo>
                  <a:pt x="0" y="1309857"/>
                </a:lnTo>
                <a:lnTo>
                  <a:pt x="26970" y="1336933"/>
                </a:lnTo>
                <a:lnTo>
                  <a:pt x="64541" y="1363294"/>
                </a:lnTo>
                <a:lnTo>
                  <a:pt x="571461" y="1655965"/>
                </a:lnTo>
                <a:lnTo>
                  <a:pt x="613079" y="1675327"/>
                </a:lnTo>
                <a:lnTo>
                  <a:pt x="656771" y="1686945"/>
                </a:lnTo>
                <a:lnTo>
                  <a:pt x="701500" y="1690817"/>
                </a:lnTo>
                <a:lnTo>
                  <a:pt x="746227" y="1686945"/>
                </a:lnTo>
                <a:lnTo>
                  <a:pt x="789913" y="1675327"/>
                </a:lnTo>
                <a:lnTo>
                  <a:pt x="831519" y="1655965"/>
                </a:lnTo>
                <a:lnTo>
                  <a:pt x="1338453" y="1363294"/>
                </a:lnTo>
                <a:lnTo>
                  <a:pt x="1376015" y="1336933"/>
                </a:lnTo>
                <a:lnTo>
                  <a:pt x="1407914" y="1304906"/>
                </a:lnTo>
                <a:lnTo>
                  <a:pt x="1433629" y="1268110"/>
                </a:lnTo>
                <a:lnTo>
                  <a:pt x="1452642" y="1227443"/>
                </a:lnTo>
                <a:lnTo>
                  <a:pt x="1464430" y="1183802"/>
                </a:lnTo>
                <a:lnTo>
                  <a:pt x="1468475" y="1138085"/>
                </a:lnTo>
                <a:lnTo>
                  <a:pt x="1468475" y="552729"/>
                </a:lnTo>
                <a:lnTo>
                  <a:pt x="1464430" y="507010"/>
                </a:lnTo>
                <a:lnTo>
                  <a:pt x="1452642" y="463367"/>
                </a:lnTo>
                <a:lnTo>
                  <a:pt x="1433629" y="422698"/>
                </a:lnTo>
                <a:lnTo>
                  <a:pt x="1407914" y="385902"/>
                </a:lnTo>
                <a:lnTo>
                  <a:pt x="1376015" y="353876"/>
                </a:lnTo>
                <a:lnTo>
                  <a:pt x="1338453" y="327520"/>
                </a:lnTo>
                <a:lnTo>
                  <a:pt x="831519" y="34848"/>
                </a:lnTo>
                <a:lnTo>
                  <a:pt x="768261" y="8713"/>
                </a:lnTo>
                <a:lnTo>
                  <a:pt x="701497" y="0"/>
                </a:lnTo>
                <a:close/>
              </a:path>
            </a:pathLst>
          </a:custGeom>
          <a:solidFill>
            <a:srgbClr val="FFFFFF"/>
          </a:solidFill>
        </p:spPr>
        <p:txBody>
          <a:bodyPr wrap="square" lIns="0" tIns="0" rIns="0" bIns="0" rtlCol="0"/>
          <a:lstStyle/>
          <a:p>
            <a:endParaRPr sz="1539"/>
          </a:p>
        </p:txBody>
      </p:sp>
      <p:sp>
        <p:nvSpPr>
          <p:cNvPr id="6" name="object 6"/>
          <p:cNvSpPr txBox="1"/>
          <p:nvPr/>
        </p:nvSpPr>
        <p:spPr>
          <a:xfrm>
            <a:off x="3261146" y="1872847"/>
            <a:ext cx="3352800" cy="4242894"/>
          </a:xfrm>
          <a:prstGeom prst="rect">
            <a:avLst/>
          </a:prstGeom>
        </p:spPr>
        <p:txBody>
          <a:bodyPr vert="horz" wrap="square" lIns="0" tIns="10860" rIns="0" bIns="0" rtlCol="0">
            <a:spAutoFit/>
          </a:bodyPr>
          <a:lstStyle/>
          <a:p>
            <a:pPr marL="10860" marR="4344">
              <a:spcBef>
                <a:spcPts val="86"/>
              </a:spcBef>
            </a:pPr>
            <a:r>
              <a:rPr lang="es-ES" sz="1400" b="1" spc="60" dirty="0">
                <a:latin typeface="Trebuchet MS"/>
                <a:cs typeface="Trebuchet MS"/>
              </a:rPr>
              <a:t>A</a:t>
            </a:r>
            <a:r>
              <a:rPr sz="1400" b="1" spc="-115" dirty="0">
                <a:latin typeface="Trebuchet MS"/>
                <a:cs typeface="Trebuchet MS"/>
              </a:rPr>
              <a:t> </a:t>
            </a:r>
            <a:r>
              <a:rPr sz="1400" b="1" spc="51" dirty="0">
                <a:latin typeface="Trebuchet MS"/>
                <a:cs typeface="Trebuchet MS"/>
              </a:rPr>
              <a:t>través</a:t>
            </a:r>
            <a:r>
              <a:rPr sz="1400" b="1" spc="-94" dirty="0">
                <a:latin typeface="Trebuchet MS"/>
                <a:cs typeface="Trebuchet MS"/>
              </a:rPr>
              <a:t> </a:t>
            </a:r>
            <a:r>
              <a:rPr sz="1400" b="1" spc="34" dirty="0">
                <a:latin typeface="Trebuchet MS"/>
                <a:cs typeface="Trebuchet MS"/>
              </a:rPr>
              <a:t>de</a:t>
            </a:r>
            <a:r>
              <a:rPr sz="1400" b="1" spc="-97" dirty="0">
                <a:latin typeface="Trebuchet MS"/>
                <a:cs typeface="Trebuchet MS"/>
              </a:rPr>
              <a:t> </a:t>
            </a:r>
            <a:r>
              <a:rPr sz="1400" b="1" spc="56" dirty="0" err="1">
                <a:latin typeface="Trebuchet MS"/>
                <a:cs typeface="Trebuchet MS"/>
              </a:rPr>
              <a:t>nuestra</a:t>
            </a:r>
            <a:r>
              <a:rPr sz="1400" b="1" spc="-115" dirty="0">
                <a:latin typeface="Trebuchet MS"/>
                <a:cs typeface="Trebuchet MS"/>
              </a:rPr>
              <a:t> </a:t>
            </a:r>
            <a:r>
              <a:rPr sz="1400" b="1" spc="26" dirty="0">
                <a:latin typeface="Trebuchet MS"/>
                <a:cs typeface="Trebuchet MS"/>
              </a:rPr>
              <a:t>A</a:t>
            </a:r>
            <a:r>
              <a:rPr lang="es-ES" sz="1400" b="1" spc="26" dirty="0" err="1">
                <a:latin typeface="Trebuchet MS"/>
                <a:cs typeface="Trebuchet MS"/>
              </a:rPr>
              <a:t>plicación</a:t>
            </a:r>
            <a:r>
              <a:rPr lang="es-ES" sz="1400" b="1" spc="26" dirty="0">
                <a:latin typeface="Trebuchet MS"/>
                <a:cs typeface="Trebuchet MS"/>
              </a:rPr>
              <a:t> Web,</a:t>
            </a:r>
            <a:r>
              <a:rPr sz="1400" b="1" spc="26" dirty="0">
                <a:latin typeface="Trebuchet MS"/>
                <a:cs typeface="Trebuchet MS"/>
              </a:rPr>
              <a:t> </a:t>
            </a:r>
            <a:r>
              <a:rPr sz="1400" b="1" spc="56" dirty="0" err="1">
                <a:latin typeface="Trebuchet MS"/>
                <a:cs typeface="Trebuchet MS"/>
              </a:rPr>
              <a:t>podrás</a:t>
            </a:r>
            <a:r>
              <a:rPr sz="1400" b="1" spc="-107" dirty="0">
                <a:latin typeface="Trebuchet MS"/>
                <a:cs typeface="Trebuchet MS"/>
              </a:rPr>
              <a:t> </a:t>
            </a:r>
            <a:r>
              <a:rPr sz="1400" b="1" spc="34" dirty="0">
                <a:latin typeface="Trebuchet MS"/>
                <a:cs typeface="Trebuchet MS"/>
              </a:rPr>
              <a:t>en</a:t>
            </a:r>
            <a:r>
              <a:rPr sz="1400" b="1" spc="-111" dirty="0">
                <a:latin typeface="Trebuchet MS"/>
                <a:cs typeface="Trebuchet MS"/>
              </a:rPr>
              <a:t> </a:t>
            </a:r>
            <a:r>
              <a:rPr sz="1400" b="1" spc="51" dirty="0">
                <a:latin typeface="Trebuchet MS"/>
                <a:cs typeface="Trebuchet MS"/>
              </a:rPr>
              <a:t>todo</a:t>
            </a:r>
            <a:r>
              <a:rPr sz="1400" b="1" spc="-90" dirty="0">
                <a:latin typeface="Trebuchet MS"/>
                <a:cs typeface="Trebuchet MS"/>
              </a:rPr>
              <a:t> </a:t>
            </a:r>
            <a:r>
              <a:rPr sz="1400" b="1" spc="30" dirty="0">
                <a:latin typeface="Trebuchet MS"/>
                <a:cs typeface="Trebuchet MS"/>
              </a:rPr>
              <a:t>momento:</a:t>
            </a:r>
            <a:endParaRPr sz="1400" dirty="0">
              <a:latin typeface="Trebuchet MS"/>
              <a:cs typeface="Trebuchet MS"/>
            </a:endParaRPr>
          </a:p>
          <a:p>
            <a:pPr marL="182310" marR="226426" indent="-171450">
              <a:spcBef>
                <a:spcPts val="600"/>
              </a:spcBef>
              <a:buFont typeface="Arial" panose="020B0604020202020204" pitchFamily="34" charset="0"/>
              <a:buChar char="•"/>
            </a:pPr>
            <a:r>
              <a:rPr lang="es-ES" sz="1400" spc="21" dirty="0">
                <a:latin typeface="Trebuchet MS"/>
              </a:rPr>
              <a:t>Conectar o desconectar las bombas en remoto, desde cualquier dispositivo con internet..</a:t>
            </a:r>
          </a:p>
          <a:p>
            <a:pPr marL="182310" marR="226426" indent="-171450">
              <a:spcBef>
                <a:spcPts val="600"/>
              </a:spcBef>
              <a:buFont typeface="Arial" panose="020B0604020202020204" pitchFamily="34" charset="0"/>
              <a:buChar char="•"/>
            </a:pPr>
            <a:r>
              <a:rPr lang="es-ES" sz="1400" spc="21" dirty="0">
                <a:latin typeface="Trebuchet MS"/>
              </a:rPr>
              <a:t>Manejar los cuadros de control de cada pivote como si estuvieras en la parcela.</a:t>
            </a:r>
          </a:p>
          <a:p>
            <a:pPr marL="182310" marR="226426" indent="-171450">
              <a:spcBef>
                <a:spcPts val="600"/>
              </a:spcBef>
              <a:buFont typeface="Arial" panose="020B0604020202020204" pitchFamily="34" charset="0"/>
              <a:buChar char="•"/>
            </a:pPr>
            <a:r>
              <a:rPr lang="es-ES" sz="1400" spc="21" dirty="0">
                <a:latin typeface="Trebuchet MS"/>
                <a:cs typeface="Trebuchet MS"/>
              </a:rPr>
              <a:t>Abrir o cerrar cualquier las válvulas de apertura o cierre de los sectores de cobertura o goteos.</a:t>
            </a:r>
          </a:p>
          <a:p>
            <a:pPr marL="182310" marR="226426" indent="-171450">
              <a:spcBef>
                <a:spcPts val="600"/>
              </a:spcBef>
              <a:buFont typeface="Arial" panose="020B0604020202020204" pitchFamily="34" charset="0"/>
              <a:buChar char="•"/>
            </a:pPr>
            <a:r>
              <a:rPr lang="es-ES" sz="1400" spc="21" dirty="0">
                <a:latin typeface="Trebuchet MS"/>
                <a:cs typeface="Trebuchet MS"/>
              </a:rPr>
              <a:t>Programar los riegos de cada sector para toda la semana. </a:t>
            </a:r>
          </a:p>
          <a:p>
            <a:pPr marL="10860" marR="226426">
              <a:spcBef>
                <a:spcPts val="600"/>
              </a:spcBef>
            </a:pPr>
            <a:endParaRPr lang="es-ES" sz="1400" spc="21" dirty="0">
              <a:latin typeface="Trebuchet MS"/>
              <a:cs typeface="Trebuchet MS"/>
            </a:endParaRPr>
          </a:p>
          <a:p>
            <a:pPr marL="182310" marR="226426" indent="-171450">
              <a:spcBef>
                <a:spcPts val="600"/>
              </a:spcBef>
              <a:buFont typeface="Arial" panose="020B0604020202020204" pitchFamily="34" charset="0"/>
              <a:buChar char="•"/>
            </a:pPr>
            <a:endParaRPr lang="es-ES" sz="1400" spc="21" dirty="0">
              <a:latin typeface="Trebuchet MS"/>
              <a:cs typeface="Trebuchet MS"/>
            </a:endParaRPr>
          </a:p>
          <a:p>
            <a:pPr marL="182310" marR="226426" indent="-171450">
              <a:spcBef>
                <a:spcPts val="600"/>
              </a:spcBef>
              <a:buFont typeface="Arial" panose="020B0604020202020204" pitchFamily="34" charset="0"/>
              <a:buChar char="•"/>
            </a:pPr>
            <a:endParaRPr lang="es-ES" sz="1400" spc="21" dirty="0">
              <a:latin typeface="Trebuchet MS"/>
              <a:cs typeface="Trebuchet MS"/>
            </a:endParaRPr>
          </a:p>
          <a:p>
            <a:pPr marL="182310" marR="226426" indent="-171450">
              <a:spcBef>
                <a:spcPts val="600"/>
              </a:spcBef>
              <a:buFont typeface="Arial" panose="020B0604020202020204" pitchFamily="34" charset="0"/>
              <a:buChar char="•"/>
            </a:pPr>
            <a:endParaRPr lang="es-ES" sz="1200" dirty="0">
              <a:latin typeface="Trebuchet MS"/>
              <a:cs typeface="Trebuchet MS"/>
            </a:endParaRPr>
          </a:p>
        </p:txBody>
      </p:sp>
      <p:sp>
        <p:nvSpPr>
          <p:cNvPr id="14" name="object 2">
            <a:extLst>
              <a:ext uri="{FF2B5EF4-FFF2-40B4-BE49-F238E27FC236}">
                <a16:creationId xmlns:a16="http://schemas.microsoft.com/office/drawing/2014/main" id="{8161D7A2-E35B-4D97-86D6-A1D1CC78AB8B}"/>
              </a:ext>
            </a:extLst>
          </p:cNvPr>
          <p:cNvSpPr txBox="1">
            <a:spLocks/>
          </p:cNvSpPr>
          <p:nvPr/>
        </p:nvSpPr>
        <p:spPr>
          <a:xfrm>
            <a:off x="3151488" y="317545"/>
            <a:ext cx="6252812" cy="505267"/>
          </a:xfrm>
          <a:prstGeom prst="rect">
            <a:avLst/>
          </a:prstGeom>
        </p:spPr>
        <p:txBody>
          <a:bodyPr vert="horz" wrap="square" lIns="0" tIns="12700" rIns="0" bIns="0" rtlCol="0">
            <a:spAutoFit/>
          </a:bodyPr>
          <a:lstStyle>
            <a:lvl1pPr>
              <a:defRPr sz="3200" b="0" i="0">
                <a:solidFill>
                  <a:srgbClr val="49452A"/>
                </a:solidFill>
                <a:latin typeface="Trebuchet MS"/>
                <a:ea typeface="+mj-ea"/>
                <a:cs typeface="Trebuchet MS"/>
              </a:defRPr>
            </a:lvl1pPr>
          </a:lstStyle>
          <a:p>
            <a:pPr marL="12700">
              <a:spcBef>
                <a:spcPts val="100"/>
              </a:spcBef>
            </a:pPr>
            <a:r>
              <a:rPr lang="es-ES" kern="0" spc="90" dirty="0"/>
              <a:t>Telecontrol</a:t>
            </a:r>
          </a:p>
        </p:txBody>
      </p:sp>
      <p:grpSp>
        <p:nvGrpSpPr>
          <p:cNvPr id="15" name="Grupo 14">
            <a:extLst>
              <a:ext uri="{FF2B5EF4-FFF2-40B4-BE49-F238E27FC236}">
                <a16:creationId xmlns:a16="http://schemas.microsoft.com/office/drawing/2014/main" id="{74E15003-A36E-456C-A336-451446F29F2D}"/>
              </a:ext>
            </a:extLst>
          </p:cNvPr>
          <p:cNvGrpSpPr/>
          <p:nvPr/>
        </p:nvGrpSpPr>
        <p:grpSpPr>
          <a:xfrm>
            <a:off x="8839200" y="317544"/>
            <a:ext cx="1752600" cy="483556"/>
            <a:chOff x="7391400" y="302767"/>
            <a:chExt cx="1752600" cy="483556"/>
          </a:xfrm>
        </p:grpSpPr>
        <p:sp>
          <p:nvSpPr>
            <p:cNvPr id="16" name="Rectángulo 15">
              <a:extLst>
                <a:ext uri="{FF2B5EF4-FFF2-40B4-BE49-F238E27FC236}">
                  <a16:creationId xmlns:a16="http://schemas.microsoft.com/office/drawing/2014/main" id="{033F602A-5D62-437E-9553-D0EF9E61006D}"/>
                </a:ext>
              </a:extLst>
            </p:cNvPr>
            <p:cNvSpPr/>
            <p:nvPr/>
          </p:nvSpPr>
          <p:spPr>
            <a:xfrm>
              <a:off x="7531967" y="302767"/>
              <a:ext cx="1612033" cy="483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Picture 3" descr="\\i7\E\RIEGOSOLAR\DISEÑOS\LOGOTIPOS\logo azul.png">
              <a:extLst>
                <a:ext uri="{FF2B5EF4-FFF2-40B4-BE49-F238E27FC236}">
                  <a16:creationId xmlns:a16="http://schemas.microsoft.com/office/drawing/2014/main" id="{5A80DE59-BEFA-4367-89ED-00AA133C1D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302767"/>
              <a:ext cx="1661872" cy="4229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upo 21">
            <a:extLst>
              <a:ext uri="{FF2B5EF4-FFF2-40B4-BE49-F238E27FC236}">
                <a16:creationId xmlns:a16="http://schemas.microsoft.com/office/drawing/2014/main" id="{14116C2C-4230-4254-BFC3-35AB9E62ECED}"/>
              </a:ext>
            </a:extLst>
          </p:cNvPr>
          <p:cNvGrpSpPr/>
          <p:nvPr/>
        </p:nvGrpSpPr>
        <p:grpSpPr>
          <a:xfrm>
            <a:off x="6587174" y="1760988"/>
            <a:ext cx="3810000" cy="4658804"/>
            <a:chOff x="5065234" y="1440717"/>
            <a:chExt cx="3810000" cy="4658804"/>
          </a:xfrm>
        </p:grpSpPr>
        <p:sp>
          <p:nvSpPr>
            <p:cNvPr id="8" name="object 8"/>
            <p:cNvSpPr/>
            <p:nvPr/>
          </p:nvSpPr>
          <p:spPr>
            <a:xfrm rot="5400000">
              <a:off x="5750547" y="755404"/>
              <a:ext cx="2439373" cy="3810000"/>
            </a:xfrm>
            <a:prstGeom prst="rect">
              <a:avLst/>
            </a:prstGeom>
            <a:blipFill>
              <a:blip r:embed="rId4" cstate="print"/>
              <a:stretch>
                <a:fillRect/>
              </a:stretch>
            </a:blipFill>
          </p:spPr>
          <p:txBody>
            <a:bodyPr wrap="square" lIns="0" tIns="0" rIns="0" bIns="0" rtlCol="0"/>
            <a:lstStyle/>
            <a:p>
              <a:endParaRPr sz="1539"/>
            </a:p>
          </p:txBody>
        </p:sp>
        <p:pic>
          <p:nvPicPr>
            <p:cNvPr id="18" name="Picture 2" descr="\\i7\E\RIEGOSOLAR\FOTOS Y VIDEOS\APP MOVIL\Screenshot_2016-03-05-14-35-16.png">
              <a:extLst>
                <a:ext uri="{FF2B5EF4-FFF2-40B4-BE49-F238E27FC236}">
                  <a16:creationId xmlns:a16="http://schemas.microsoft.com/office/drawing/2014/main" id="{447E4FCF-CB1B-4C65-9429-C130E88C10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3461" y="1731305"/>
              <a:ext cx="2895934" cy="1766812"/>
            </a:xfrm>
            <a:prstGeom prst="rect">
              <a:avLst/>
            </a:prstGeom>
            <a:noFill/>
            <a:extLst>
              <a:ext uri="{909E8E84-426E-40DD-AFC4-6F175D3DCCD1}">
                <a14:hiddenFill xmlns:a14="http://schemas.microsoft.com/office/drawing/2010/main">
                  <a:solidFill>
                    <a:srgbClr val="FFFFFF"/>
                  </a:solidFill>
                </a14:hiddenFill>
              </a:ext>
            </a:extLst>
          </p:spPr>
        </p:pic>
        <p:sp>
          <p:nvSpPr>
            <p:cNvPr id="19" name="object 8">
              <a:extLst>
                <a:ext uri="{FF2B5EF4-FFF2-40B4-BE49-F238E27FC236}">
                  <a16:creationId xmlns:a16="http://schemas.microsoft.com/office/drawing/2014/main" id="{C9F3FBF7-E71E-4E53-9507-06A86448F2AB}"/>
                </a:ext>
              </a:extLst>
            </p:cNvPr>
            <p:cNvSpPr/>
            <p:nvPr/>
          </p:nvSpPr>
          <p:spPr>
            <a:xfrm rot="5400000">
              <a:off x="5750547" y="2974835"/>
              <a:ext cx="2439373" cy="3810000"/>
            </a:xfrm>
            <a:prstGeom prst="rect">
              <a:avLst/>
            </a:prstGeom>
            <a:blipFill>
              <a:blip r:embed="rId4" cstate="print"/>
              <a:stretch>
                <a:fillRect/>
              </a:stretch>
            </a:blipFill>
          </p:spPr>
          <p:txBody>
            <a:bodyPr wrap="square" lIns="0" tIns="0" rIns="0" bIns="0" rtlCol="0"/>
            <a:lstStyle/>
            <a:p>
              <a:endParaRPr sz="1539"/>
            </a:p>
          </p:txBody>
        </p:sp>
        <p:pic>
          <p:nvPicPr>
            <p:cNvPr id="20" name="3 Imagen">
              <a:extLst>
                <a:ext uri="{FF2B5EF4-FFF2-40B4-BE49-F238E27FC236}">
                  <a16:creationId xmlns:a16="http://schemas.microsoft.com/office/drawing/2014/main" id="{1475994D-B8D1-4F51-A8CF-365069B469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3461" y="3976313"/>
              <a:ext cx="2886007" cy="1731604"/>
            </a:xfrm>
            <a:prstGeom prst="rect">
              <a:avLst/>
            </a:prstGeom>
          </p:spPr>
        </p:pic>
      </p:grpSp>
    </p:spTree>
    <p:extLst>
      <p:ext uri="{BB962C8B-B14F-4D97-AF65-F5344CB8AC3E}">
        <p14:creationId xmlns:p14="http://schemas.microsoft.com/office/powerpoint/2010/main" val="17295056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567608" y="1700808"/>
            <a:ext cx="3024336" cy="369332"/>
          </a:xfrm>
          <a:prstGeom prst="rect">
            <a:avLst/>
          </a:prstGeom>
          <a:noFill/>
        </p:spPr>
        <p:txBody>
          <a:bodyPr wrap="square" rtlCol="0">
            <a:spAutoFit/>
          </a:bodyPr>
          <a:lstStyle/>
          <a:p>
            <a:endParaRPr lang="es-ES" dirty="0"/>
          </a:p>
        </p:txBody>
      </p:sp>
      <p:pic>
        <p:nvPicPr>
          <p:cNvPr id="9" name="~PI7F6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775520" y="1156013"/>
            <a:ext cx="8784246" cy="4937281"/>
          </a:xfrm>
          <a:prstGeom prst="rect">
            <a:avLst/>
          </a:prstGeom>
        </p:spPr>
      </p:pic>
    </p:spTree>
    <p:extLst>
      <p:ext uri="{BB962C8B-B14F-4D97-AF65-F5344CB8AC3E}">
        <p14:creationId xmlns:p14="http://schemas.microsoft.com/office/powerpoint/2010/main" val="3761087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JM\Desktop\ARCHIVO ACTUAL\6. PLAN 2020\6.2 ACTUACIONES\6.2.10 Eficiencia energética\10. FOTOS\Fotos automatismos y eficiencia\IMG_1086.JPG">
            <a:extLst>
              <a:ext uri="{FF2B5EF4-FFF2-40B4-BE49-F238E27FC236}">
                <a16:creationId xmlns:a16="http://schemas.microsoft.com/office/drawing/2014/main" id="{E56285ED-97EC-493B-8670-512C573A86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869933"/>
            <a:ext cx="3283710" cy="4378280"/>
          </a:xfrm>
          <a:prstGeom prst="rect">
            <a:avLst/>
          </a:prstGeom>
          <a:solidFill>
            <a:schemeClr val="bg1"/>
          </a:solidFill>
          <a:ln>
            <a:solidFill>
              <a:schemeClr val="tx2">
                <a:lumMod val="40000"/>
                <a:lumOff val="60000"/>
              </a:schemeClr>
            </a:solidFill>
          </a:ln>
        </p:spPr>
      </p:pic>
      <p:pic>
        <p:nvPicPr>
          <p:cNvPr id="3" name="Picture 2" descr="C:\Users\JM\Desktop\ARCHIVO ACTUAL\6. PLAN 2020\6.2 ACTUACIONES\6.2.10 Eficiencia energética\10. FOTOS\Fotos automatismos y eficiencia\IMG_1089.JPG">
            <a:extLst>
              <a:ext uri="{FF2B5EF4-FFF2-40B4-BE49-F238E27FC236}">
                <a16:creationId xmlns:a16="http://schemas.microsoft.com/office/drawing/2014/main" id="{F52A4C42-DFFF-4BFA-8290-04E682F69C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359" y="2863423"/>
            <a:ext cx="4513053" cy="338479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object 3">
            <a:extLst>
              <a:ext uri="{FF2B5EF4-FFF2-40B4-BE49-F238E27FC236}">
                <a16:creationId xmlns:a16="http://schemas.microsoft.com/office/drawing/2014/main" id="{949D8A44-4C07-7A0F-C468-BF3AF62CA754}"/>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Disminuir pérdidas de carga en las tuberías de la red de riego</a:t>
            </a:r>
            <a:endParaRPr sz="2000" dirty="0">
              <a:latin typeface="Trebuchet MS"/>
              <a:cs typeface="Trebuchet MS"/>
            </a:endParaRPr>
          </a:p>
        </p:txBody>
      </p:sp>
    </p:spTree>
    <p:extLst>
      <p:ext uri="{BB962C8B-B14F-4D97-AF65-F5344CB8AC3E}">
        <p14:creationId xmlns:p14="http://schemas.microsoft.com/office/powerpoint/2010/main" val="200900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lámpara&#10;&#10;Descripción generada automáticamente">
            <a:extLst>
              <a:ext uri="{FF2B5EF4-FFF2-40B4-BE49-F238E27FC236}">
                <a16:creationId xmlns:a16="http://schemas.microsoft.com/office/drawing/2014/main" id="{49BEBB23-7D39-A5DC-98B7-A430570617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790192"/>
            <a:ext cx="1187999" cy="4744167"/>
          </a:xfrm>
          <a:prstGeom prst="rect">
            <a:avLst/>
          </a:prstGeom>
        </p:spPr>
      </p:pic>
      <p:pic>
        <p:nvPicPr>
          <p:cNvPr id="8" name="Imagen 7">
            <a:extLst>
              <a:ext uri="{FF2B5EF4-FFF2-40B4-BE49-F238E27FC236}">
                <a16:creationId xmlns:a16="http://schemas.microsoft.com/office/drawing/2014/main" id="{22FC9743-624C-1045-23DA-27773C0C6BF9}"/>
              </a:ext>
            </a:extLst>
          </p:cNvPr>
          <p:cNvPicPr>
            <a:picLocks noChangeAspect="1"/>
          </p:cNvPicPr>
          <p:nvPr/>
        </p:nvPicPr>
        <p:blipFill>
          <a:blip r:embed="rId3"/>
          <a:stretch>
            <a:fillRect/>
          </a:stretch>
        </p:blipFill>
        <p:spPr>
          <a:xfrm>
            <a:off x="6291409" y="3651676"/>
            <a:ext cx="5391543" cy="2401744"/>
          </a:xfrm>
          <a:prstGeom prst="rect">
            <a:avLst/>
          </a:prstGeom>
        </p:spPr>
      </p:pic>
      <p:sp>
        <p:nvSpPr>
          <p:cNvPr id="17" name="object 3">
            <a:extLst>
              <a:ext uri="{FF2B5EF4-FFF2-40B4-BE49-F238E27FC236}">
                <a16:creationId xmlns:a16="http://schemas.microsoft.com/office/drawing/2014/main" id="{12B109EA-3BC9-5C0A-ED00-8ED853DD7BFF}"/>
              </a:ext>
            </a:extLst>
          </p:cNvPr>
          <p:cNvSpPr txBox="1">
            <a:spLocks noGrp="1"/>
          </p:cNvSpPr>
          <p:nvPr>
            <p:ph type="title"/>
          </p:nvPr>
        </p:nvSpPr>
        <p:spPr>
          <a:xfrm>
            <a:off x="1066800" y="838200"/>
            <a:ext cx="8991600" cy="813684"/>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48452A"/>
                </a:solidFill>
                <a:latin typeface="Trebuchet MS"/>
                <a:cs typeface="Trebuchet MS"/>
              </a:rPr>
              <a:t>Eficiencia</a:t>
            </a:r>
            <a:r>
              <a:rPr sz="3200" spc="-30" dirty="0">
                <a:solidFill>
                  <a:srgbClr val="48452A"/>
                </a:solidFill>
                <a:latin typeface="Trebuchet MS"/>
                <a:cs typeface="Trebuchet MS"/>
              </a:rPr>
              <a:t> </a:t>
            </a:r>
            <a:r>
              <a:rPr sz="3200" dirty="0">
                <a:solidFill>
                  <a:srgbClr val="48452A"/>
                </a:solidFill>
                <a:latin typeface="Trebuchet MS"/>
                <a:cs typeface="Trebuchet MS"/>
              </a:rPr>
              <a:t>h</a:t>
            </a:r>
            <a:r>
              <a:rPr lang="es-ES" sz="3200" dirty="0" err="1">
                <a:solidFill>
                  <a:srgbClr val="48452A"/>
                </a:solidFill>
                <a:latin typeface="Trebuchet MS"/>
                <a:cs typeface="Trebuchet MS"/>
              </a:rPr>
              <a:t>idráulica</a:t>
            </a:r>
            <a:r>
              <a:rPr sz="3200" dirty="0">
                <a:solidFill>
                  <a:srgbClr val="48452A"/>
                </a:solidFill>
                <a:latin typeface="Trebuchet MS"/>
                <a:cs typeface="Trebuchet MS"/>
              </a:rPr>
              <a:t>.</a:t>
            </a:r>
            <a:r>
              <a:rPr sz="3200" spc="5" dirty="0">
                <a:solidFill>
                  <a:srgbClr val="48452A"/>
                </a:solidFill>
                <a:latin typeface="Trebuchet MS"/>
                <a:cs typeface="Trebuchet MS"/>
              </a:rPr>
              <a:t> </a:t>
            </a:r>
            <a:endParaRPr sz="3200" dirty="0">
              <a:latin typeface="Trebuchet MS"/>
              <a:cs typeface="Trebuchet MS"/>
            </a:endParaRPr>
          </a:p>
          <a:p>
            <a:pPr marL="12700">
              <a:lnSpc>
                <a:spcPct val="100000"/>
              </a:lnSpc>
              <a:spcBef>
                <a:spcPts val="35"/>
              </a:spcBef>
            </a:pPr>
            <a:r>
              <a:rPr lang="es-ES" sz="2000" spc="-5" dirty="0">
                <a:latin typeface="Trebuchet MS"/>
                <a:cs typeface="Trebuchet MS"/>
              </a:rPr>
              <a:t>Baja presión en riego por aspersión en pivotes </a:t>
            </a:r>
            <a:r>
              <a:rPr lang="es-ES" sz="2000" b="1" spc="-5" dirty="0">
                <a:latin typeface="Trebuchet MS"/>
                <a:cs typeface="Trebuchet MS"/>
              </a:rPr>
              <a:t>a 0,7 bar</a:t>
            </a:r>
            <a:endParaRPr sz="2000" b="1" dirty="0">
              <a:latin typeface="Trebuchet MS"/>
              <a:cs typeface="Trebuchet MS"/>
            </a:endParaRPr>
          </a:p>
        </p:txBody>
      </p:sp>
      <p:pic>
        <p:nvPicPr>
          <p:cNvPr id="19" name="Imagen 18">
            <a:extLst>
              <a:ext uri="{FF2B5EF4-FFF2-40B4-BE49-F238E27FC236}">
                <a16:creationId xmlns:a16="http://schemas.microsoft.com/office/drawing/2014/main" id="{7BB1AEDD-4AA0-B546-9105-69BDFD1259DB}"/>
              </a:ext>
            </a:extLst>
          </p:cNvPr>
          <p:cNvPicPr>
            <a:picLocks noChangeAspect="1"/>
          </p:cNvPicPr>
          <p:nvPr/>
        </p:nvPicPr>
        <p:blipFill>
          <a:blip r:embed="rId4"/>
          <a:stretch>
            <a:fillRect/>
          </a:stretch>
        </p:blipFill>
        <p:spPr>
          <a:xfrm>
            <a:off x="990600" y="3352800"/>
            <a:ext cx="3488717" cy="2639290"/>
          </a:xfrm>
          <a:prstGeom prst="rect">
            <a:avLst/>
          </a:prstGeom>
        </p:spPr>
      </p:pic>
    </p:spTree>
    <p:extLst>
      <p:ext uri="{BB962C8B-B14F-4D97-AF65-F5344CB8AC3E}">
        <p14:creationId xmlns:p14="http://schemas.microsoft.com/office/powerpoint/2010/main" val="11812386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RVIDOR\Común\REVISTA AIMCRA\ARTICULOS REVISTA_enero 2015\3. Artículo AMI Pablo Dominguez\azucar.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6839" y="-50800"/>
            <a:ext cx="11782636"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206839" y="908720"/>
            <a:ext cx="11544068" cy="1143000"/>
          </a:xfrm>
        </p:spPr>
        <p:txBody>
          <a:bodyPr>
            <a:normAutofit fontScale="90000"/>
          </a:bodyPr>
          <a:lstStyle/>
          <a:p>
            <a:r>
              <a:rPr lang="es-ES_tradnl" dirty="0"/>
              <a:t>Autoabastecimiento de azúcar en España </a:t>
            </a:r>
            <a:br>
              <a:rPr lang="es-ES_tradnl" dirty="0"/>
            </a:br>
            <a:r>
              <a:rPr lang="es-ES_tradnl" sz="3600" dirty="0"/>
              <a:t>(toneladas de azúcar)</a:t>
            </a:r>
            <a:endParaRPr lang="es-ES" dirty="0"/>
          </a:p>
        </p:txBody>
      </p:sp>
      <p:graphicFrame>
        <p:nvGraphicFramePr>
          <p:cNvPr id="5" name="4 Gráfico"/>
          <p:cNvGraphicFramePr/>
          <p:nvPr/>
        </p:nvGraphicFramePr>
        <p:xfrm>
          <a:off x="1980948" y="2462548"/>
          <a:ext cx="6096000" cy="4064000"/>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11 Grupo"/>
          <p:cNvGrpSpPr/>
          <p:nvPr/>
        </p:nvGrpSpPr>
        <p:grpSpPr>
          <a:xfrm>
            <a:off x="4835416" y="2852937"/>
            <a:ext cx="5699176" cy="1877337"/>
            <a:chOff x="3340772" y="2622340"/>
            <a:chExt cx="5699176" cy="1877337"/>
          </a:xfrm>
        </p:grpSpPr>
        <p:grpSp>
          <p:nvGrpSpPr>
            <p:cNvPr id="9" name="8 Grupo"/>
            <p:cNvGrpSpPr/>
            <p:nvPr/>
          </p:nvGrpSpPr>
          <p:grpSpPr>
            <a:xfrm>
              <a:off x="3340772" y="2622340"/>
              <a:ext cx="3714776" cy="1877337"/>
              <a:chOff x="3340772" y="2622340"/>
              <a:chExt cx="3714776" cy="1877337"/>
            </a:xfrm>
          </p:grpSpPr>
          <p:sp>
            <p:nvSpPr>
              <p:cNvPr id="8" name="7 Cerrar llave"/>
              <p:cNvSpPr/>
              <p:nvPr/>
            </p:nvSpPr>
            <p:spPr>
              <a:xfrm>
                <a:off x="6552948" y="2622340"/>
                <a:ext cx="502600" cy="1872208"/>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10" name="9 Conector recto"/>
              <p:cNvCxnSpPr/>
              <p:nvPr/>
            </p:nvCxnSpPr>
            <p:spPr>
              <a:xfrm flipV="1">
                <a:off x="3340772" y="2627468"/>
                <a:ext cx="3175444" cy="1"/>
              </a:xfrm>
              <a:prstGeom prst="line">
                <a:avLst/>
              </a:prstGeom>
              <a:ln w="2222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5789044" y="4499677"/>
                <a:ext cx="727172" cy="0"/>
              </a:xfrm>
              <a:prstGeom prst="line">
                <a:avLst/>
              </a:prstGeom>
              <a:ln w="22225">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sp>
          <p:nvSpPr>
            <p:cNvPr id="15" name="14 CuadroTexto"/>
            <p:cNvSpPr txBox="1"/>
            <p:nvPr/>
          </p:nvSpPr>
          <p:spPr>
            <a:xfrm>
              <a:off x="7055548" y="3240406"/>
              <a:ext cx="1984400" cy="646331"/>
            </a:xfrm>
            <a:prstGeom prst="rect">
              <a:avLst/>
            </a:prstGeom>
            <a:noFill/>
          </p:spPr>
          <p:txBody>
            <a:bodyPr wrap="square" rtlCol="0">
              <a:spAutoFit/>
            </a:bodyPr>
            <a:lstStyle/>
            <a:p>
              <a:r>
                <a:rPr lang="es-ES_tradnl" sz="3600" b="1" dirty="0"/>
                <a:t>800.000 t</a:t>
              </a:r>
              <a:endParaRPr lang="es-ES" sz="3600" b="1" dirty="0"/>
            </a:p>
          </p:txBody>
        </p:sp>
      </p:grpSp>
      <p:pic>
        <p:nvPicPr>
          <p:cNvPr id="13" name="3 Marcador de contenido"/>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256240" y="359425"/>
            <a:ext cx="1746096" cy="515098"/>
          </a:xfrm>
          <a:solidFill>
            <a:schemeClr val="bg1"/>
          </a:solidFill>
        </p:spPr>
      </p:pic>
    </p:spTree>
    <p:extLst>
      <p:ext uri="{BB962C8B-B14F-4D97-AF65-F5344CB8AC3E}">
        <p14:creationId xmlns:p14="http://schemas.microsoft.com/office/powerpoint/2010/main" val="402041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gray">
          <a:xfrm>
            <a:off x="1991875" y="1052736"/>
            <a:ext cx="8229600" cy="1008112"/>
          </a:xfrm>
          <a:prstGeom prst="rect">
            <a:avLst/>
          </a:prstGeom>
        </p:spPr>
        <p:txBody>
          <a:bodyPr vert="horz" lIns="91440" tIns="45720" rIns="91440" bIns="45720" rtlCol="0" anchor="ctr">
            <a:noAutofit/>
          </a:bodyPr>
          <a:lstStyle>
            <a:lvl1pPr algn="ctr">
              <a:spcBef>
                <a:spcPct val="0"/>
              </a:spcBef>
              <a:buNone/>
              <a:defRPr sz="3600" b="1">
                <a:solidFill>
                  <a:schemeClr val="accent3">
                    <a:lumMod val="50000"/>
                  </a:schemeClr>
                </a:solidFill>
                <a:latin typeface="+mj-lt"/>
                <a:ea typeface="+mj-ea"/>
                <a:cs typeface="+mj-cs"/>
              </a:defRPr>
            </a:lvl1pPr>
          </a:lstStyle>
          <a:p>
            <a:r>
              <a:rPr lang="es-ES_tradnl" b="0" dirty="0">
                <a:solidFill>
                  <a:srgbClr val="003300"/>
                </a:solidFill>
                <a:latin typeface="+mn-lt"/>
                <a:ea typeface="+mn-ea"/>
                <a:cs typeface="+mn-cs"/>
              </a:rPr>
              <a:t>Costes del cultivo de la remolacha 2021</a:t>
            </a:r>
          </a:p>
        </p:txBody>
      </p:sp>
      <p:graphicFrame>
        <p:nvGraphicFramePr>
          <p:cNvPr id="2" name="1 Gráfico"/>
          <p:cNvGraphicFramePr/>
          <p:nvPr/>
        </p:nvGraphicFramePr>
        <p:xfrm>
          <a:off x="2279576" y="2378789"/>
          <a:ext cx="7632848" cy="3930531"/>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a:off x="2848393" y="2054170"/>
            <a:ext cx="1080120" cy="584775"/>
          </a:xfrm>
          <a:prstGeom prst="rect">
            <a:avLst/>
          </a:prstGeom>
          <a:noFill/>
        </p:spPr>
        <p:txBody>
          <a:bodyPr wrap="square" rtlCol="0">
            <a:spAutoFit/>
          </a:bodyPr>
          <a:lstStyle/>
          <a:p>
            <a:r>
              <a:rPr lang="es-ES" sz="3200" dirty="0"/>
              <a:t>€/ha</a:t>
            </a:r>
          </a:p>
        </p:txBody>
      </p:sp>
      <p:sp>
        <p:nvSpPr>
          <p:cNvPr id="8" name="Marcador de texto 7">
            <a:extLst>
              <a:ext uri="{FF2B5EF4-FFF2-40B4-BE49-F238E27FC236}">
                <a16:creationId xmlns:a16="http://schemas.microsoft.com/office/drawing/2014/main" id="{F70A504A-6A22-98B4-2ABE-338CEB3B8140}"/>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3573727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bwMode="gray">
          <a:xfrm>
            <a:off x="1991875" y="1052736"/>
            <a:ext cx="8229600" cy="1008112"/>
          </a:xfrm>
          <a:prstGeom prst="rect">
            <a:avLst/>
          </a:prstGeom>
        </p:spPr>
        <p:txBody>
          <a:bodyPr vert="horz" lIns="91440" tIns="45720" rIns="91440" bIns="45720" rtlCol="0" anchor="ctr">
            <a:noAutofit/>
          </a:bodyPr>
          <a:lstStyle>
            <a:lvl1pPr algn="ctr">
              <a:spcBef>
                <a:spcPct val="0"/>
              </a:spcBef>
              <a:buNone/>
              <a:defRPr sz="3600" b="1">
                <a:solidFill>
                  <a:schemeClr val="accent3">
                    <a:lumMod val="50000"/>
                  </a:schemeClr>
                </a:solidFill>
                <a:latin typeface="+mj-lt"/>
                <a:ea typeface="+mj-ea"/>
                <a:cs typeface="+mj-cs"/>
              </a:defRPr>
            </a:lvl1pPr>
          </a:lstStyle>
          <a:p>
            <a:r>
              <a:rPr lang="es-ES_tradnl" b="0" dirty="0">
                <a:solidFill>
                  <a:srgbClr val="003300"/>
                </a:solidFill>
                <a:latin typeface="Calibri"/>
              </a:rPr>
              <a:t>Costes del cultivo de la remolacha 2022</a:t>
            </a:r>
            <a:r>
              <a:rPr lang="es-ES_tradnl" dirty="0">
                <a:solidFill>
                  <a:srgbClr val="9BBB59">
                    <a:lumMod val="50000"/>
                  </a:srgbClr>
                </a:solidFill>
                <a:latin typeface="Calibri"/>
              </a:rPr>
              <a:t> </a:t>
            </a:r>
          </a:p>
        </p:txBody>
      </p:sp>
      <p:graphicFrame>
        <p:nvGraphicFramePr>
          <p:cNvPr id="2" name="1 Gráfico"/>
          <p:cNvGraphicFramePr/>
          <p:nvPr/>
        </p:nvGraphicFramePr>
        <p:xfrm>
          <a:off x="2279576" y="2378789"/>
          <a:ext cx="7632848" cy="3930531"/>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a:off x="2848393" y="2054170"/>
            <a:ext cx="1080120" cy="584775"/>
          </a:xfrm>
          <a:prstGeom prst="rect">
            <a:avLst/>
          </a:prstGeom>
          <a:noFill/>
        </p:spPr>
        <p:txBody>
          <a:bodyPr wrap="square" rtlCol="0">
            <a:spAutoFit/>
          </a:bodyPr>
          <a:lstStyle/>
          <a:p>
            <a:r>
              <a:rPr lang="es-ES" sz="3200" dirty="0">
                <a:solidFill>
                  <a:prstClr val="black"/>
                </a:solidFill>
                <a:latin typeface="Calibri"/>
              </a:rPr>
              <a:t>€/ha</a:t>
            </a:r>
          </a:p>
        </p:txBody>
      </p:sp>
      <p:sp>
        <p:nvSpPr>
          <p:cNvPr id="8" name="Marcador de texto 7">
            <a:extLst>
              <a:ext uri="{FF2B5EF4-FFF2-40B4-BE49-F238E27FC236}">
                <a16:creationId xmlns:a16="http://schemas.microsoft.com/office/drawing/2014/main" id="{AC2BEE63-1751-D510-FCD0-F160B12E86E1}"/>
              </a:ext>
            </a:extLst>
          </p:cNvPr>
          <p:cNvSpPr>
            <a:spLocks noGrp="1"/>
          </p:cNvSpPr>
          <p:nvPr>
            <p:ph type="body" idx="1"/>
          </p:nvPr>
        </p:nvSpPr>
        <p:spPr/>
        <p:txBody>
          <a:bodyPr/>
          <a:lstStyle/>
          <a:p>
            <a:endParaRPr lang="es-ES"/>
          </a:p>
        </p:txBody>
      </p:sp>
    </p:spTree>
    <p:extLst>
      <p:ext uri="{BB962C8B-B14F-4D97-AF65-F5344CB8AC3E}">
        <p14:creationId xmlns:p14="http://schemas.microsoft.com/office/powerpoint/2010/main" val="6417091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antes de </a:t>
            </a:r>
            <a:r>
              <a:rPr lang="it-IT" sz="3600" b="1" dirty="0"/>
              <a:t>2021</a:t>
            </a:r>
          </a:p>
        </p:txBody>
      </p:sp>
    </p:spTree>
    <p:extLst>
      <p:ext uri="{BB962C8B-B14F-4D97-AF65-F5344CB8AC3E}">
        <p14:creationId xmlns:p14="http://schemas.microsoft.com/office/powerpoint/2010/main" val="28400976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antes de </a:t>
            </a:r>
            <a:r>
              <a:rPr lang="it-IT" sz="3600" b="1" dirty="0"/>
              <a:t>2021 </a:t>
            </a:r>
          </a:p>
        </p:txBody>
      </p:sp>
      <p:cxnSp>
        <p:nvCxnSpPr>
          <p:cNvPr id="4" name="Conector recto 3">
            <a:extLst>
              <a:ext uri="{FF2B5EF4-FFF2-40B4-BE49-F238E27FC236}">
                <a16:creationId xmlns:a16="http://schemas.microsoft.com/office/drawing/2014/main" id="{454DA0EE-A489-378B-950B-4EDC578B07EC}"/>
              </a:ext>
            </a:extLst>
          </p:cNvPr>
          <p:cNvCxnSpPr>
            <a:cxnSpLocks/>
          </p:cNvCxnSpPr>
          <p:nvPr/>
        </p:nvCxnSpPr>
        <p:spPr>
          <a:xfrm>
            <a:off x="2548302" y="4581128"/>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2" name="CuadroTexto 11">
            <a:extLst>
              <a:ext uri="{FF2B5EF4-FFF2-40B4-BE49-F238E27FC236}">
                <a16:creationId xmlns:a16="http://schemas.microsoft.com/office/drawing/2014/main" id="{D89056C4-B6D9-3826-A43A-D0F253B5518E}"/>
              </a:ext>
            </a:extLst>
          </p:cNvPr>
          <p:cNvSpPr txBox="1"/>
          <p:nvPr/>
        </p:nvSpPr>
        <p:spPr>
          <a:xfrm>
            <a:off x="10181863" y="4338983"/>
            <a:ext cx="652282" cy="523220"/>
          </a:xfrm>
          <a:prstGeom prst="rect">
            <a:avLst/>
          </a:prstGeom>
          <a:noFill/>
        </p:spPr>
        <p:txBody>
          <a:bodyPr wrap="square" rtlCol="0">
            <a:spAutoFit/>
          </a:bodyPr>
          <a:lstStyle/>
          <a:p>
            <a:r>
              <a:rPr lang="es-ES" sz="2800" b="1" dirty="0">
                <a:solidFill>
                  <a:srgbClr val="FF0000"/>
                </a:solidFill>
              </a:rPr>
              <a:t>26</a:t>
            </a:r>
          </a:p>
        </p:txBody>
      </p:sp>
    </p:spTree>
    <p:extLst>
      <p:ext uri="{BB962C8B-B14F-4D97-AF65-F5344CB8AC3E}">
        <p14:creationId xmlns:p14="http://schemas.microsoft.com/office/powerpoint/2010/main" val="23335253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extLst>
              <p:ext uri="{D42A27DB-BD31-4B8C-83A1-F6EECF244321}">
                <p14:modId xmlns:p14="http://schemas.microsoft.com/office/powerpoint/2010/main" val="1173185958"/>
              </p:ext>
            </p:extLst>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antes de </a:t>
            </a:r>
            <a:r>
              <a:rPr lang="it-IT" sz="3600" b="1" dirty="0"/>
              <a:t>2021</a:t>
            </a:r>
          </a:p>
        </p:txBody>
      </p:sp>
      <p:cxnSp>
        <p:nvCxnSpPr>
          <p:cNvPr id="2" name="Conector recto 1">
            <a:extLst>
              <a:ext uri="{FF2B5EF4-FFF2-40B4-BE49-F238E27FC236}">
                <a16:creationId xmlns:a16="http://schemas.microsoft.com/office/drawing/2014/main" id="{67D83B4C-E621-22CD-8513-EABB09A66A9C}"/>
              </a:ext>
            </a:extLst>
          </p:cNvPr>
          <p:cNvCxnSpPr>
            <a:cxnSpLocks/>
          </p:cNvCxnSpPr>
          <p:nvPr/>
        </p:nvCxnSpPr>
        <p:spPr>
          <a:xfrm>
            <a:off x="2558645" y="4027912"/>
            <a:ext cx="7652155"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 name="Conector recto 3">
            <a:extLst>
              <a:ext uri="{FF2B5EF4-FFF2-40B4-BE49-F238E27FC236}">
                <a16:creationId xmlns:a16="http://schemas.microsoft.com/office/drawing/2014/main" id="{454DA0EE-A489-378B-950B-4EDC578B07EC}"/>
              </a:ext>
            </a:extLst>
          </p:cNvPr>
          <p:cNvCxnSpPr>
            <a:cxnSpLocks/>
          </p:cNvCxnSpPr>
          <p:nvPr/>
        </p:nvCxnSpPr>
        <p:spPr>
          <a:xfrm>
            <a:off x="2548302" y="4581128"/>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1" name="CuadroTexto 10">
            <a:extLst>
              <a:ext uri="{FF2B5EF4-FFF2-40B4-BE49-F238E27FC236}">
                <a16:creationId xmlns:a16="http://schemas.microsoft.com/office/drawing/2014/main" id="{6F29D5AE-730A-2641-EE28-11A8654E987C}"/>
              </a:ext>
            </a:extLst>
          </p:cNvPr>
          <p:cNvSpPr txBox="1"/>
          <p:nvPr/>
        </p:nvSpPr>
        <p:spPr>
          <a:xfrm>
            <a:off x="10181863" y="3759376"/>
            <a:ext cx="652282" cy="523220"/>
          </a:xfrm>
          <a:prstGeom prst="rect">
            <a:avLst/>
          </a:prstGeom>
          <a:noFill/>
        </p:spPr>
        <p:txBody>
          <a:bodyPr wrap="square" rtlCol="0">
            <a:spAutoFit/>
          </a:bodyPr>
          <a:lstStyle/>
          <a:p>
            <a:r>
              <a:rPr lang="es-ES" sz="2800" b="1" dirty="0">
                <a:solidFill>
                  <a:srgbClr val="FF0000"/>
                </a:solidFill>
              </a:rPr>
              <a:t>39</a:t>
            </a:r>
          </a:p>
        </p:txBody>
      </p:sp>
      <p:sp>
        <p:nvSpPr>
          <p:cNvPr id="12" name="CuadroTexto 11">
            <a:extLst>
              <a:ext uri="{FF2B5EF4-FFF2-40B4-BE49-F238E27FC236}">
                <a16:creationId xmlns:a16="http://schemas.microsoft.com/office/drawing/2014/main" id="{D89056C4-B6D9-3826-A43A-D0F253B5518E}"/>
              </a:ext>
            </a:extLst>
          </p:cNvPr>
          <p:cNvSpPr txBox="1"/>
          <p:nvPr/>
        </p:nvSpPr>
        <p:spPr>
          <a:xfrm>
            <a:off x="10181863" y="4338983"/>
            <a:ext cx="652282" cy="523220"/>
          </a:xfrm>
          <a:prstGeom prst="rect">
            <a:avLst/>
          </a:prstGeom>
          <a:noFill/>
        </p:spPr>
        <p:txBody>
          <a:bodyPr wrap="square" rtlCol="0">
            <a:spAutoFit/>
          </a:bodyPr>
          <a:lstStyle/>
          <a:p>
            <a:r>
              <a:rPr lang="es-ES" sz="2800" b="1" dirty="0">
                <a:solidFill>
                  <a:srgbClr val="FF0000"/>
                </a:solidFill>
              </a:rPr>
              <a:t>26</a:t>
            </a:r>
          </a:p>
        </p:txBody>
      </p:sp>
      <p:sp>
        <p:nvSpPr>
          <p:cNvPr id="3" name="CuadroTexto 10">
            <a:extLst>
              <a:ext uri="{FF2B5EF4-FFF2-40B4-BE49-F238E27FC236}">
                <a16:creationId xmlns:a16="http://schemas.microsoft.com/office/drawing/2014/main" id="{30B53CFE-4A5C-6ACF-B77D-B8947354123B}"/>
              </a:ext>
            </a:extLst>
          </p:cNvPr>
          <p:cNvSpPr txBox="1"/>
          <p:nvPr/>
        </p:nvSpPr>
        <p:spPr>
          <a:xfrm>
            <a:off x="10633835" y="3797079"/>
            <a:ext cx="1991544"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2400" b="0" dirty="0">
                <a:solidFill>
                  <a:srgbClr val="FF0000"/>
                </a:solidFill>
              </a:rPr>
              <a:t>Con ayudas</a:t>
            </a:r>
          </a:p>
        </p:txBody>
      </p:sp>
    </p:spTree>
    <p:extLst>
      <p:ext uri="{BB962C8B-B14F-4D97-AF65-F5344CB8AC3E}">
        <p14:creationId xmlns:p14="http://schemas.microsoft.com/office/powerpoint/2010/main" val="77610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502640" y="342064"/>
          <a:ext cx="9165360" cy="6255289"/>
        </p:xfrm>
        <a:graphic>
          <a:graphicData uri="http://schemas.openxmlformats.org/drawingml/2006/chart">
            <c:chart xmlns:c="http://schemas.openxmlformats.org/drawingml/2006/chart" xmlns:r="http://schemas.openxmlformats.org/officeDocument/2006/relationships" r:id="rId2"/>
          </a:graphicData>
        </a:graphic>
      </p:graphicFrame>
      <p:sp>
        <p:nvSpPr>
          <p:cNvPr id="15" name="14 CuadroTexto"/>
          <p:cNvSpPr txBox="1"/>
          <p:nvPr/>
        </p:nvSpPr>
        <p:spPr>
          <a:xfrm>
            <a:off x="1919536" y="328982"/>
            <a:ext cx="8496944" cy="830997"/>
          </a:xfrm>
          <a:prstGeom prst="rect">
            <a:avLst/>
          </a:prstGeom>
          <a:noFill/>
        </p:spPr>
        <p:txBody>
          <a:bodyPr wrap="square" rtlCol="0">
            <a:spAutoFit/>
          </a:bodyPr>
          <a:lstStyle/>
          <a:p>
            <a:endParaRPr lang="es-ES_tradnl" sz="1200" dirty="0">
              <a:solidFill>
                <a:srgbClr val="003300"/>
              </a:solidFill>
            </a:endParaRPr>
          </a:p>
          <a:p>
            <a:r>
              <a:rPr lang="es-ES_tradnl" sz="3600" dirty="0">
                <a:solidFill>
                  <a:srgbClr val="003300"/>
                </a:solidFill>
              </a:rPr>
              <a:t>1,1 Contratación eléctrica</a:t>
            </a:r>
            <a:endParaRPr lang="es-ES" sz="3600" dirty="0">
              <a:solidFill>
                <a:srgbClr val="003300"/>
              </a:solidFill>
            </a:endParaRPr>
          </a:p>
        </p:txBody>
      </p:sp>
      <p:sp>
        <p:nvSpPr>
          <p:cNvPr id="2" name="1 Elipse"/>
          <p:cNvSpPr/>
          <p:nvPr/>
        </p:nvSpPr>
        <p:spPr>
          <a:xfrm>
            <a:off x="5555504" y="1359115"/>
            <a:ext cx="1080120" cy="10801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redondeado"/>
          <p:cNvSpPr/>
          <p:nvPr/>
        </p:nvSpPr>
        <p:spPr>
          <a:xfrm>
            <a:off x="6816080" y="1301101"/>
            <a:ext cx="3456384" cy="137359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2" descr="C:\Users\JM\Desktop\50 añ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2" y="332657"/>
            <a:ext cx="1440158" cy="96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9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2" presetClass="entr" presetSubtype="4"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IDOR\Común\REVISTA AIMCRA\ARTICULOS REVISTA_mayo 2015\10.- La importancia del coste energético\fotos monedas-agua(sin pie de f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585" y="2852938"/>
            <a:ext cx="4896544" cy="34313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a:xfrm>
            <a:off x="1775520" y="1268760"/>
            <a:ext cx="8604448" cy="1656184"/>
          </a:xfrm>
        </p:spPr>
        <p:txBody>
          <a:bodyPr>
            <a:normAutofit/>
          </a:bodyPr>
          <a:lstStyle/>
          <a:p>
            <a:r>
              <a:rPr lang="es-ES_tradnl" sz="3600" dirty="0">
                <a:solidFill>
                  <a:srgbClr val="003300"/>
                </a:solidFill>
              </a:rPr>
              <a:t>Disminuir el </a:t>
            </a:r>
            <a:r>
              <a:rPr lang="es-ES_tradnl" sz="3600" b="1" dirty="0">
                <a:solidFill>
                  <a:srgbClr val="003300"/>
                </a:solidFill>
              </a:rPr>
              <a:t>coste energético </a:t>
            </a:r>
            <a:r>
              <a:rPr lang="es-ES_tradnl" sz="3600" dirty="0">
                <a:solidFill>
                  <a:srgbClr val="003300"/>
                </a:solidFill>
              </a:rPr>
              <a:t>del riego para mejorar la sostenibilidad del cultivo</a:t>
            </a:r>
            <a:endParaRPr lang="es-ES" sz="3600" dirty="0">
              <a:solidFill>
                <a:srgbClr val="003300"/>
              </a:solidFill>
            </a:endParaRPr>
          </a:p>
        </p:txBody>
      </p:sp>
      <p:sp>
        <p:nvSpPr>
          <p:cNvPr id="3" name="2 Subtítulo"/>
          <p:cNvSpPr>
            <a:spLocks noGrp="1"/>
          </p:cNvSpPr>
          <p:nvPr>
            <p:ph type="subTitle" idx="1"/>
          </p:nvPr>
        </p:nvSpPr>
        <p:spPr>
          <a:xfrm>
            <a:off x="2855640" y="476672"/>
            <a:ext cx="6400800" cy="1080120"/>
          </a:xfrm>
        </p:spPr>
        <p:txBody>
          <a:bodyPr>
            <a:normAutofit/>
          </a:bodyPr>
          <a:lstStyle/>
          <a:p>
            <a:r>
              <a:rPr lang="es-ES_tradnl" sz="4800" b="1" dirty="0">
                <a:solidFill>
                  <a:srgbClr val="003300"/>
                </a:solidFill>
              </a:rPr>
              <a:t>Objetivo</a:t>
            </a:r>
            <a:endParaRPr lang="es-ES" sz="4800" b="1" dirty="0">
              <a:solidFill>
                <a:srgbClr val="003300"/>
              </a:solidFill>
            </a:endParaRPr>
          </a:p>
        </p:txBody>
      </p:sp>
      <p:pic>
        <p:nvPicPr>
          <p:cNvPr id="9" name="Picture 2" descr="C:\Users\JM\Desktop\50 añ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2" y="332657"/>
            <a:ext cx="1440158" cy="96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8592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1026" name="Picture 2" descr="\\SERVIDOR\Común\REVISTA AIMCRA\ARTICULOS REVISTA_enero 2016\SHUTTERSTOCK FOTOS\shutterstock_2358714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96" y="-1827584"/>
            <a:ext cx="13601997" cy="9652616"/>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503918" y="980729"/>
            <a:ext cx="6788424" cy="17515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_tradnl" sz="4800" dirty="0">
              <a:solidFill>
                <a:srgbClr val="003300"/>
              </a:solidFill>
              <a:latin typeface="+mn-lt"/>
              <a:ea typeface="+mn-ea"/>
              <a:cs typeface="+mn-cs"/>
            </a:endParaRPr>
          </a:p>
          <a:p>
            <a:r>
              <a:rPr lang="es-ES_tradnl" sz="5400" b="1" dirty="0">
                <a:solidFill>
                  <a:srgbClr val="003300"/>
                </a:solidFill>
                <a:latin typeface="+mn-lt"/>
                <a:ea typeface="+mn-ea"/>
                <a:cs typeface="+mn-cs"/>
              </a:rPr>
              <a:t>2015-2016</a:t>
            </a:r>
          </a:p>
          <a:p>
            <a:r>
              <a:rPr lang="es-ES_tradnl" sz="4800" dirty="0">
                <a:solidFill>
                  <a:srgbClr val="003300"/>
                </a:solidFill>
                <a:latin typeface="+mn-lt"/>
                <a:ea typeface="+mn-ea"/>
                <a:cs typeface="+mn-cs"/>
              </a:rPr>
              <a:t>3 campos demostrativos de eficiencia energética </a:t>
            </a:r>
            <a:r>
              <a:rPr lang="es-ES_tradnl" sz="3200" dirty="0">
                <a:solidFill>
                  <a:srgbClr val="003300"/>
                </a:solidFill>
                <a:latin typeface="+mn-lt"/>
                <a:ea typeface="+mn-ea"/>
                <a:cs typeface="+mn-cs"/>
              </a:rPr>
              <a:t>(energía eléctrica de red) </a:t>
            </a:r>
            <a:endParaRPr lang="es-ES" sz="4800" dirty="0">
              <a:solidFill>
                <a:srgbClr val="003300"/>
              </a:solidFill>
              <a:latin typeface="+mn-lt"/>
              <a:ea typeface="+mn-ea"/>
              <a:cs typeface="+mn-cs"/>
            </a:endParaRPr>
          </a:p>
        </p:txBody>
      </p:sp>
    </p:spTree>
    <p:extLst>
      <p:ext uri="{BB962C8B-B14F-4D97-AF65-F5344CB8AC3E}">
        <p14:creationId xmlns:p14="http://schemas.microsoft.com/office/powerpoint/2010/main" val="12619392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1026" name="Picture 2" descr="\\SERVIDOR\Común\REVISTA AIMCRA\ARTICULOS REVISTA_enero 2016\SHUTTERSTOCK FOTOS\shutterstock_2358714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96" y="-1827584"/>
            <a:ext cx="13601997" cy="9652616"/>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524000" y="1124745"/>
            <a:ext cx="6788424" cy="17515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_tradnl" sz="4800" dirty="0">
              <a:solidFill>
                <a:srgbClr val="003300"/>
              </a:solidFill>
              <a:latin typeface="+mn-lt"/>
              <a:ea typeface="+mn-ea"/>
              <a:cs typeface="+mn-cs"/>
            </a:endParaRPr>
          </a:p>
          <a:p>
            <a:r>
              <a:rPr lang="es-ES_tradnl" sz="4800" dirty="0">
                <a:solidFill>
                  <a:srgbClr val="003300"/>
                </a:solidFill>
                <a:latin typeface="+mn-lt"/>
                <a:ea typeface="+mn-ea"/>
                <a:cs typeface="+mn-cs"/>
              </a:rPr>
              <a:t>Buscábamos ahorros del </a:t>
            </a:r>
            <a:r>
              <a:rPr lang="es-ES_tradnl" sz="6000" dirty="0">
                <a:solidFill>
                  <a:srgbClr val="003300"/>
                </a:solidFill>
                <a:latin typeface="+mn-lt"/>
                <a:ea typeface="+mn-ea"/>
                <a:cs typeface="+mn-cs"/>
              </a:rPr>
              <a:t>30 % </a:t>
            </a:r>
            <a:endParaRPr lang="es-ES_tradnl" sz="4800" dirty="0">
              <a:solidFill>
                <a:srgbClr val="003300"/>
              </a:solidFill>
              <a:latin typeface="+mn-lt"/>
              <a:ea typeface="+mn-ea"/>
              <a:cs typeface="+mn-cs"/>
            </a:endParaRPr>
          </a:p>
          <a:p>
            <a:endParaRPr lang="es-ES" sz="4800" dirty="0">
              <a:solidFill>
                <a:srgbClr val="003300"/>
              </a:solidFill>
              <a:latin typeface="+mn-lt"/>
              <a:ea typeface="+mn-ea"/>
              <a:cs typeface="+mn-cs"/>
            </a:endParaRPr>
          </a:p>
        </p:txBody>
      </p:sp>
    </p:spTree>
    <p:extLst>
      <p:ext uri="{BB962C8B-B14F-4D97-AF65-F5344CB8AC3E}">
        <p14:creationId xmlns:p14="http://schemas.microsoft.com/office/powerpoint/2010/main" val="24144985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1026" name="Picture 2" descr="\\SERVIDOR\Común\REVISTA AIMCRA\ARTICULOS REVISTA_enero 2016\SHUTTERSTOCK FOTOS\shutterstock_2358714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696" y="-1827584"/>
            <a:ext cx="13601997" cy="9652616"/>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415480" y="724733"/>
            <a:ext cx="7128792" cy="17515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_tradnl" sz="4800" dirty="0">
              <a:solidFill>
                <a:srgbClr val="003300"/>
              </a:solidFill>
              <a:latin typeface="+mn-lt"/>
              <a:ea typeface="+mn-ea"/>
              <a:cs typeface="+mn-cs"/>
            </a:endParaRPr>
          </a:p>
          <a:p>
            <a:r>
              <a:rPr lang="es-ES_tradnl" sz="4800" dirty="0">
                <a:solidFill>
                  <a:srgbClr val="003300"/>
                </a:solidFill>
                <a:latin typeface="+mn-lt"/>
                <a:ea typeface="+mn-ea"/>
                <a:cs typeface="+mn-cs"/>
              </a:rPr>
              <a:t>Nos encontramos </a:t>
            </a:r>
          </a:p>
          <a:p>
            <a:r>
              <a:rPr lang="es-ES_tradnl" sz="4800" dirty="0">
                <a:solidFill>
                  <a:srgbClr val="003300"/>
                </a:solidFill>
                <a:latin typeface="+mn-lt"/>
                <a:ea typeface="+mn-ea"/>
                <a:cs typeface="+mn-cs"/>
              </a:rPr>
              <a:t>ahorros del  </a:t>
            </a:r>
            <a:r>
              <a:rPr lang="es-ES_tradnl" sz="6000" dirty="0">
                <a:solidFill>
                  <a:srgbClr val="003300"/>
                </a:solidFill>
                <a:latin typeface="+mn-lt"/>
                <a:ea typeface="+mn-ea"/>
                <a:cs typeface="+mn-cs"/>
              </a:rPr>
              <a:t>56% al 68% </a:t>
            </a:r>
            <a:endParaRPr lang="es-ES_tradnl" sz="4800" dirty="0">
              <a:solidFill>
                <a:srgbClr val="003300"/>
              </a:solidFill>
              <a:latin typeface="+mn-lt"/>
              <a:ea typeface="+mn-ea"/>
              <a:cs typeface="+mn-cs"/>
            </a:endParaRPr>
          </a:p>
        </p:txBody>
      </p:sp>
    </p:spTree>
    <p:extLst>
      <p:ext uri="{BB962C8B-B14F-4D97-AF65-F5344CB8AC3E}">
        <p14:creationId xmlns:p14="http://schemas.microsoft.com/office/powerpoint/2010/main" val="3273343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502640" y="342064"/>
          <a:ext cx="9165360" cy="6255289"/>
        </p:xfrm>
        <a:graphic>
          <a:graphicData uri="http://schemas.openxmlformats.org/drawingml/2006/chart">
            <c:chart xmlns:c="http://schemas.openxmlformats.org/drawingml/2006/chart" xmlns:r="http://schemas.openxmlformats.org/officeDocument/2006/relationships" r:id="rId2"/>
          </a:graphicData>
        </a:graphic>
      </p:graphicFrame>
      <p:sp>
        <p:nvSpPr>
          <p:cNvPr id="15" name="14 CuadroTexto"/>
          <p:cNvSpPr txBox="1"/>
          <p:nvPr/>
        </p:nvSpPr>
        <p:spPr>
          <a:xfrm>
            <a:off x="1919536" y="328982"/>
            <a:ext cx="8496944" cy="830997"/>
          </a:xfrm>
          <a:prstGeom prst="rect">
            <a:avLst/>
          </a:prstGeom>
          <a:noFill/>
        </p:spPr>
        <p:txBody>
          <a:bodyPr wrap="square" rtlCol="0">
            <a:spAutoFit/>
          </a:bodyPr>
          <a:lstStyle/>
          <a:p>
            <a:endParaRPr lang="es-ES_tradnl" sz="1200" dirty="0">
              <a:solidFill>
                <a:srgbClr val="003300"/>
              </a:solidFill>
            </a:endParaRPr>
          </a:p>
          <a:p>
            <a:r>
              <a:rPr lang="es-ES_tradnl" sz="3600" dirty="0">
                <a:solidFill>
                  <a:srgbClr val="003300"/>
                </a:solidFill>
              </a:rPr>
              <a:t>1,1 Contratación eléctrica</a:t>
            </a:r>
            <a:endParaRPr lang="es-ES" sz="3600" dirty="0">
              <a:solidFill>
                <a:srgbClr val="003300"/>
              </a:solidFill>
            </a:endParaRPr>
          </a:p>
        </p:txBody>
      </p:sp>
      <p:sp>
        <p:nvSpPr>
          <p:cNvPr id="2" name="1 Elipse"/>
          <p:cNvSpPr/>
          <p:nvPr/>
        </p:nvSpPr>
        <p:spPr>
          <a:xfrm>
            <a:off x="5555504" y="1359115"/>
            <a:ext cx="1080120" cy="10801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2 Rectángulo redondeado"/>
          <p:cNvSpPr/>
          <p:nvPr/>
        </p:nvSpPr>
        <p:spPr>
          <a:xfrm>
            <a:off x="6816080" y="1301101"/>
            <a:ext cx="3456384" cy="137359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2" descr="C:\Users\JM\Desktop\50 añ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2" y="332657"/>
            <a:ext cx="1440158" cy="96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66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2" presetClass="entr" presetSubtype="4"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502640" y="342064"/>
          <a:ext cx="9165360" cy="6255289"/>
        </p:xfrm>
        <a:graphic>
          <a:graphicData uri="http://schemas.openxmlformats.org/drawingml/2006/chart">
            <c:chart xmlns:c="http://schemas.openxmlformats.org/drawingml/2006/chart" xmlns:r="http://schemas.openxmlformats.org/officeDocument/2006/relationships" r:id="rId2"/>
          </a:graphicData>
        </a:graphic>
      </p:graphicFrame>
      <p:sp>
        <p:nvSpPr>
          <p:cNvPr id="2" name="1 Elipse"/>
          <p:cNvSpPr/>
          <p:nvPr/>
        </p:nvSpPr>
        <p:spPr>
          <a:xfrm>
            <a:off x="4925073" y="2051883"/>
            <a:ext cx="819853"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1919536" y="328982"/>
            <a:ext cx="8496944" cy="830997"/>
          </a:xfrm>
          <a:prstGeom prst="rect">
            <a:avLst/>
          </a:prstGeom>
          <a:noFill/>
        </p:spPr>
        <p:txBody>
          <a:bodyPr wrap="square" rtlCol="0">
            <a:spAutoFit/>
          </a:bodyPr>
          <a:lstStyle/>
          <a:p>
            <a:endParaRPr lang="es-ES_tradnl" sz="1200" dirty="0">
              <a:solidFill>
                <a:srgbClr val="003300"/>
              </a:solidFill>
            </a:endParaRPr>
          </a:p>
          <a:p>
            <a:r>
              <a:rPr lang="es-ES_tradnl" sz="3600" dirty="0">
                <a:solidFill>
                  <a:srgbClr val="003300"/>
                </a:solidFill>
              </a:rPr>
              <a:t>1,2 Facturación eléctrica (sanciones)</a:t>
            </a:r>
            <a:endParaRPr lang="es-ES" sz="3600" dirty="0">
              <a:solidFill>
                <a:srgbClr val="003300"/>
              </a:solidFill>
            </a:endParaRPr>
          </a:p>
        </p:txBody>
      </p:sp>
      <p:pic>
        <p:nvPicPr>
          <p:cNvPr id="5" name="Picture 2" descr="C:\Users\JM\Desktop\50 añ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2" y="332657"/>
            <a:ext cx="1440158" cy="96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63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502640" y="342064"/>
          <a:ext cx="9165360" cy="6255289"/>
        </p:xfrm>
        <a:graphic>
          <a:graphicData uri="http://schemas.openxmlformats.org/drawingml/2006/chart">
            <c:chart xmlns:c="http://schemas.openxmlformats.org/drawingml/2006/chart" xmlns:r="http://schemas.openxmlformats.org/officeDocument/2006/relationships" r:id="rId2"/>
          </a:graphicData>
        </a:graphic>
      </p:graphicFrame>
      <p:sp>
        <p:nvSpPr>
          <p:cNvPr id="2" name="1 Elipse"/>
          <p:cNvSpPr/>
          <p:nvPr/>
        </p:nvSpPr>
        <p:spPr>
          <a:xfrm>
            <a:off x="4925073" y="2051883"/>
            <a:ext cx="819853" cy="7200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5 CuadroTexto"/>
          <p:cNvSpPr txBox="1"/>
          <p:nvPr/>
        </p:nvSpPr>
        <p:spPr>
          <a:xfrm>
            <a:off x="1919536" y="328982"/>
            <a:ext cx="8496944" cy="830997"/>
          </a:xfrm>
          <a:prstGeom prst="rect">
            <a:avLst/>
          </a:prstGeom>
          <a:noFill/>
        </p:spPr>
        <p:txBody>
          <a:bodyPr wrap="square" rtlCol="0">
            <a:spAutoFit/>
          </a:bodyPr>
          <a:lstStyle/>
          <a:p>
            <a:endParaRPr lang="es-ES_tradnl" sz="1200" dirty="0">
              <a:solidFill>
                <a:srgbClr val="003300"/>
              </a:solidFill>
            </a:endParaRPr>
          </a:p>
          <a:p>
            <a:r>
              <a:rPr lang="es-ES_tradnl" sz="3600" dirty="0">
                <a:solidFill>
                  <a:srgbClr val="003300"/>
                </a:solidFill>
              </a:rPr>
              <a:t>1,2 Facturación eléctrica (sanciones)</a:t>
            </a:r>
            <a:endParaRPr lang="es-ES" sz="3600" dirty="0">
              <a:solidFill>
                <a:srgbClr val="003300"/>
              </a:solidFill>
            </a:endParaRPr>
          </a:p>
        </p:txBody>
      </p:sp>
      <p:pic>
        <p:nvPicPr>
          <p:cNvPr id="5" name="Picture 2" descr="C:\Users\JM\Desktop\50 añ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312" y="332657"/>
            <a:ext cx="1440158" cy="960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5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775520" y="1772816"/>
          <a:ext cx="8712968"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1738612" y="879766"/>
            <a:ext cx="8496944" cy="684803"/>
          </a:xfrm>
          <a:prstGeom prst="rect">
            <a:avLst/>
          </a:prstGeom>
          <a:noFill/>
        </p:spPr>
        <p:txBody>
          <a:bodyPr wrap="square" rtlCol="0">
            <a:spAutoFit/>
          </a:bodyPr>
          <a:lstStyle/>
          <a:p>
            <a:pPr algn="ctr"/>
            <a:r>
              <a:rPr lang="es-ES_tradnl" sz="2800" b="1" dirty="0"/>
              <a:t>Caso 2: Bombeo en Rueda (Valladolid); 139,500 m3/año </a:t>
            </a:r>
          </a:p>
          <a:p>
            <a:pPr algn="ctr"/>
            <a:endParaRPr lang="es-ES_tradnl" sz="1050" dirty="0"/>
          </a:p>
        </p:txBody>
      </p:sp>
      <p:sp>
        <p:nvSpPr>
          <p:cNvPr id="6" name="5 CuadroTexto"/>
          <p:cNvSpPr txBox="1"/>
          <p:nvPr/>
        </p:nvSpPr>
        <p:spPr>
          <a:xfrm>
            <a:off x="2596920" y="1515146"/>
            <a:ext cx="712879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_tradnl" dirty="0"/>
              <a:t>El coste para regar remolacha ha pasado de 925 €/ha a 308 €/ha, la inversión ha sido de 16.918 €, que se recupera en 1,4 años.</a:t>
            </a:r>
            <a:endParaRPr lang="es-ES" sz="1400" dirty="0"/>
          </a:p>
        </p:txBody>
      </p:sp>
      <p:sp>
        <p:nvSpPr>
          <p:cNvPr id="7" name="6 CuadroTexto"/>
          <p:cNvSpPr txBox="1"/>
          <p:nvPr/>
        </p:nvSpPr>
        <p:spPr>
          <a:xfrm>
            <a:off x="2632658" y="2201310"/>
            <a:ext cx="2664296" cy="338554"/>
          </a:xfrm>
          <a:prstGeom prst="rect">
            <a:avLst/>
          </a:prstGeom>
          <a:noFill/>
        </p:spPr>
        <p:txBody>
          <a:bodyPr wrap="square" rtlCol="0">
            <a:spAutoFit/>
          </a:bodyPr>
          <a:lstStyle/>
          <a:p>
            <a:r>
              <a:rPr lang="es-ES_tradnl" sz="1600" dirty="0"/>
              <a:t>Coste de regar 36 ha (€) </a:t>
            </a:r>
            <a:endParaRPr lang="es-ES" sz="1600" dirty="0"/>
          </a:p>
        </p:txBody>
      </p:sp>
      <p:pic>
        <p:nvPicPr>
          <p:cNvPr id="8" name="Picture 2" descr="C:\Users\JM\Desktop\50 añ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7682" y="116632"/>
            <a:ext cx="1440158" cy="960106"/>
          </a:xfrm>
          <a:prstGeom prst="rect">
            <a:avLst/>
          </a:prstGeom>
          <a:noFill/>
          <a:extLst>
            <a:ext uri="{909E8E84-426E-40DD-AFC4-6F175D3DCCD1}">
              <a14:hiddenFill xmlns:a14="http://schemas.microsoft.com/office/drawing/2010/main">
                <a:solidFill>
                  <a:srgbClr val="FFFFFF"/>
                </a:solidFill>
              </a14:hiddenFill>
            </a:ext>
          </a:extLst>
        </p:spPr>
      </p:pic>
      <p:sp>
        <p:nvSpPr>
          <p:cNvPr id="9" name="1 CuadroTexto"/>
          <p:cNvSpPr txBox="1"/>
          <p:nvPr/>
        </p:nvSpPr>
        <p:spPr>
          <a:xfrm>
            <a:off x="4727849" y="4077072"/>
            <a:ext cx="1944057" cy="432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ES_tradnl" sz="4800" dirty="0">
                <a:solidFill>
                  <a:srgbClr val="C00000"/>
                </a:solidFill>
              </a:rPr>
              <a:t>Ahorro 68 %</a:t>
            </a:r>
            <a:endParaRPr lang="es-ES" sz="4800" dirty="0">
              <a:solidFill>
                <a:srgbClr val="C00000"/>
              </a:solidFill>
            </a:endParaRPr>
          </a:p>
        </p:txBody>
      </p:sp>
    </p:spTree>
    <p:extLst>
      <p:ext uri="{BB962C8B-B14F-4D97-AF65-F5344CB8AC3E}">
        <p14:creationId xmlns:p14="http://schemas.microsoft.com/office/powerpoint/2010/main" val="22744474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Gráfico"/>
          <p:cNvGraphicFramePr/>
          <p:nvPr/>
        </p:nvGraphicFramePr>
        <p:xfrm>
          <a:off x="1775520" y="1772816"/>
          <a:ext cx="8712968"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1524000" y="838245"/>
            <a:ext cx="9144000" cy="523220"/>
          </a:xfrm>
          <a:prstGeom prst="rect">
            <a:avLst/>
          </a:prstGeom>
          <a:noFill/>
        </p:spPr>
        <p:txBody>
          <a:bodyPr wrap="square" rtlCol="0">
            <a:spAutoFit/>
          </a:bodyPr>
          <a:lstStyle/>
          <a:p>
            <a:pPr algn="ctr"/>
            <a:r>
              <a:rPr lang="es-ES_tradnl" sz="2800" b="1" dirty="0"/>
              <a:t>Caso 3: Bombeo en </a:t>
            </a:r>
            <a:r>
              <a:rPr lang="es-ES_tradnl" sz="2800" b="1" dirty="0" err="1"/>
              <a:t>Pozaldez</a:t>
            </a:r>
            <a:r>
              <a:rPr lang="es-ES_tradnl" sz="2800" b="1" dirty="0"/>
              <a:t> (Valladolid)</a:t>
            </a:r>
            <a:r>
              <a:rPr lang="es-ES_tradnl" sz="1050" dirty="0"/>
              <a:t>, </a:t>
            </a:r>
            <a:r>
              <a:rPr lang="es-ES" sz="2800" b="1" dirty="0"/>
              <a:t>131.000 m3/año</a:t>
            </a:r>
          </a:p>
        </p:txBody>
      </p:sp>
      <p:sp>
        <p:nvSpPr>
          <p:cNvPr id="6" name="5 CuadroTexto"/>
          <p:cNvSpPr txBox="1"/>
          <p:nvPr/>
        </p:nvSpPr>
        <p:spPr>
          <a:xfrm>
            <a:off x="2663756" y="1512740"/>
            <a:ext cx="712879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S_tradnl" dirty="0"/>
              <a:t>El coste para regar remolacha ha pasado de 633 €/ha a 359 €/ha, la inversión ha sido de 17.529 €, que se recupera en 3,7 años.</a:t>
            </a:r>
            <a:endParaRPr lang="es-ES" sz="1400" dirty="0"/>
          </a:p>
        </p:txBody>
      </p:sp>
      <p:sp>
        <p:nvSpPr>
          <p:cNvPr id="7" name="6 CuadroTexto"/>
          <p:cNvSpPr txBox="1"/>
          <p:nvPr/>
        </p:nvSpPr>
        <p:spPr>
          <a:xfrm>
            <a:off x="2632658" y="2201311"/>
            <a:ext cx="2664296" cy="338554"/>
          </a:xfrm>
          <a:prstGeom prst="rect">
            <a:avLst/>
          </a:prstGeom>
          <a:noFill/>
        </p:spPr>
        <p:txBody>
          <a:bodyPr wrap="square" rtlCol="0">
            <a:spAutoFit/>
          </a:bodyPr>
          <a:lstStyle/>
          <a:p>
            <a:r>
              <a:rPr lang="es-ES_tradnl" sz="1600" dirty="0"/>
              <a:t>Coste de regar 40 ha (€) </a:t>
            </a:r>
            <a:endParaRPr lang="es-ES" sz="1600" dirty="0"/>
          </a:p>
        </p:txBody>
      </p:sp>
      <p:sp>
        <p:nvSpPr>
          <p:cNvPr id="8" name="1 CuadroTexto"/>
          <p:cNvSpPr txBox="1"/>
          <p:nvPr/>
        </p:nvSpPr>
        <p:spPr>
          <a:xfrm>
            <a:off x="4083423" y="3618584"/>
            <a:ext cx="2117198" cy="4320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s-ES_tradnl" sz="4800" dirty="0">
                <a:solidFill>
                  <a:srgbClr val="C00000"/>
                </a:solidFill>
              </a:rPr>
              <a:t>Ahorro</a:t>
            </a:r>
          </a:p>
          <a:p>
            <a:pPr algn="r"/>
            <a:r>
              <a:rPr lang="es-ES_tradnl" sz="4800" dirty="0">
                <a:solidFill>
                  <a:srgbClr val="C00000"/>
                </a:solidFill>
              </a:rPr>
              <a:t>56 %</a:t>
            </a:r>
            <a:endParaRPr lang="es-ES" sz="4800" dirty="0">
              <a:solidFill>
                <a:srgbClr val="C00000"/>
              </a:solidFill>
            </a:endParaRPr>
          </a:p>
        </p:txBody>
      </p:sp>
    </p:spTree>
    <p:extLst>
      <p:ext uri="{BB962C8B-B14F-4D97-AF65-F5344CB8AC3E}">
        <p14:creationId xmlns:p14="http://schemas.microsoft.com/office/powerpoint/2010/main" val="20802572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1026" name="Picture 2" descr="\\SERVIDOR\Común\REVISTA AIMCRA\ARTICULOS REVISTA_enero 2016\SHUTTERSTOCK FOTOS\shutterstock_2358714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7325" y="-1930400"/>
            <a:ext cx="15106650" cy="10720388"/>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1492965" y="620689"/>
            <a:ext cx="6788424" cy="17515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_tradnl" sz="4800" dirty="0">
              <a:solidFill>
                <a:schemeClr val="accent1">
                  <a:lumMod val="75000"/>
                </a:schemeClr>
              </a:solidFill>
              <a:latin typeface="+mn-lt"/>
              <a:ea typeface="+mn-ea"/>
              <a:cs typeface="+mn-cs"/>
            </a:endParaRPr>
          </a:p>
          <a:p>
            <a:r>
              <a:rPr lang="es-ES_tradnl" sz="4800" dirty="0">
                <a:solidFill>
                  <a:schemeClr val="tx1">
                    <a:lumMod val="65000"/>
                    <a:lumOff val="35000"/>
                  </a:schemeClr>
                </a:solidFill>
                <a:latin typeface="+mn-lt"/>
                <a:ea typeface="+mn-ea"/>
                <a:cs typeface="+mn-cs"/>
              </a:rPr>
              <a:t>En materia de ahorro energético, el campo está todavía sin roturar…</a:t>
            </a:r>
            <a:endParaRPr lang="es-ES" sz="4800" dirty="0">
              <a:solidFill>
                <a:schemeClr val="tx1">
                  <a:lumMod val="65000"/>
                  <a:lumOff val="35000"/>
                </a:schemeClr>
              </a:solidFill>
              <a:latin typeface="+mn-lt"/>
              <a:ea typeface="+mn-ea"/>
              <a:cs typeface="+mn-cs"/>
            </a:endParaRPr>
          </a:p>
        </p:txBody>
      </p:sp>
    </p:spTree>
    <p:extLst>
      <p:ext uri="{BB962C8B-B14F-4D97-AF65-F5344CB8AC3E}">
        <p14:creationId xmlns:p14="http://schemas.microsoft.com/office/powerpoint/2010/main" val="98003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656D118-0FF3-8096-CF1A-DC0C8CF786FB}"/>
              </a:ext>
            </a:extLst>
          </p:cNvPr>
          <p:cNvPicPr>
            <a:picLocks noChangeAspect="1"/>
          </p:cNvPicPr>
          <p:nvPr/>
        </p:nvPicPr>
        <p:blipFill>
          <a:blip r:embed="rId2"/>
          <a:stretch>
            <a:fillRect/>
          </a:stretch>
        </p:blipFill>
        <p:spPr>
          <a:xfrm>
            <a:off x="304800" y="0"/>
            <a:ext cx="7128815" cy="6858000"/>
          </a:xfrm>
          <a:prstGeom prst="rect">
            <a:avLst/>
          </a:prstGeom>
        </p:spPr>
      </p:pic>
      <p:sp>
        <p:nvSpPr>
          <p:cNvPr id="15" name="CuadroTexto 14">
            <a:extLst>
              <a:ext uri="{FF2B5EF4-FFF2-40B4-BE49-F238E27FC236}">
                <a16:creationId xmlns:a16="http://schemas.microsoft.com/office/drawing/2014/main" id="{D82F15E1-B362-DB9A-778E-6FFD88845522}"/>
              </a:ext>
            </a:extLst>
          </p:cNvPr>
          <p:cNvSpPr txBox="1"/>
          <p:nvPr/>
        </p:nvSpPr>
        <p:spPr>
          <a:xfrm>
            <a:off x="7620000" y="1066800"/>
            <a:ext cx="3048000" cy="954107"/>
          </a:xfrm>
          <a:prstGeom prst="rect">
            <a:avLst/>
          </a:prstGeom>
          <a:noFill/>
        </p:spPr>
        <p:txBody>
          <a:bodyPr wrap="square">
            <a:spAutoFit/>
          </a:bodyPr>
          <a:lstStyle/>
          <a:p>
            <a:r>
              <a:rPr lang="es-ES" sz="2800" dirty="0">
                <a:solidFill>
                  <a:srgbClr val="585858"/>
                </a:solidFill>
                <a:latin typeface="Trebuchet MS"/>
              </a:rPr>
              <a:t>Precio de la energía</a:t>
            </a:r>
            <a:endParaRPr lang="es-ES" sz="2800" dirty="0"/>
          </a:p>
        </p:txBody>
      </p:sp>
    </p:spTree>
    <p:extLst>
      <p:ext uri="{BB962C8B-B14F-4D97-AF65-F5344CB8AC3E}">
        <p14:creationId xmlns:p14="http://schemas.microsoft.com/office/powerpoint/2010/main" val="244989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C55A595-3539-BB9D-ABEC-1BA8224CC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957046"/>
            <a:ext cx="5021697" cy="3163669"/>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B030F12-DDB2-94B6-2D48-AF184020EB8B}"/>
              </a:ext>
            </a:extLst>
          </p:cNvPr>
          <p:cNvSpPr txBox="1"/>
          <p:nvPr/>
        </p:nvSpPr>
        <p:spPr>
          <a:xfrm>
            <a:off x="609600" y="1447800"/>
            <a:ext cx="7696200" cy="707886"/>
          </a:xfrm>
          <a:prstGeom prst="rect">
            <a:avLst/>
          </a:prstGeom>
          <a:noFill/>
        </p:spPr>
        <p:txBody>
          <a:bodyPr wrap="square">
            <a:spAutoFit/>
          </a:bodyPr>
          <a:lstStyle/>
          <a:p>
            <a:r>
              <a:rPr lang="es-ES" sz="4000" dirty="0">
                <a:solidFill>
                  <a:srgbClr val="48452A"/>
                </a:solidFill>
                <a:latin typeface="Trebuchet MS"/>
                <a:ea typeface="+mj-ea"/>
              </a:rPr>
              <a:t>Y vuelta la burra al trigo …</a:t>
            </a:r>
          </a:p>
        </p:txBody>
      </p:sp>
      <p:sp>
        <p:nvSpPr>
          <p:cNvPr id="5" name="CuadroTexto 4">
            <a:extLst>
              <a:ext uri="{FF2B5EF4-FFF2-40B4-BE49-F238E27FC236}">
                <a16:creationId xmlns:a16="http://schemas.microsoft.com/office/drawing/2014/main" id="{FB541962-C2A8-53A0-86F8-FEB0C0AE70FA}"/>
              </a:ext>
            </a:extLst>
          </p:cNvPr>
          <p:cNvSpPr txBox="1"/>
          <p:nvPr/>
        </p:nvSpPr>
        <p:spPr>
          <a:xfrm>
            <a:off x="609600" y="2597424"/>
            <a:ext cx="6096000" cy="1938992"/>
          </a:xfrm>
          <a:prstGeom prst="rect">
            <a:avLst/>
          </a:prstGeom>
          <a:noFill/>
        </p:spPr>
        <p:txBody>
          <a:bodyPr wrap="square">
            <a:spAutoFit/>
          </a:bodyPr>
          <a:lstStyle/>
          <a:p>
            <a:r>
              <a:rPr lang="es-ES" sz="2000" i="1" spc="114" dirty="0">
                <a:solidFill>
                  <a:schemeClr val="tx1">
                    <a:lumMod val="65000"/>
                    <a:lumOff val="35000"/>
                  </a:schemeClr>
                </a:solidFill>
                <a:latin typeface="Arial"/>
                <a:cs typeface="Arial"/>
              </a:rPr>
              <a:t>“vuelta la burra al trigo”, </a:t>
            </a:r>
            <a:r>
              <a:rPr lang="es-ES" sz="2000" spc="114" dirty="0">
                <a:solidFill>
                  <a:schemeClr val="tx1">
                    <a:lumMod val="65000"/>
                    <a:lumOff val="35000"/>
                  </a:schemeClr>
                </a:solidFill>
                <a:latin typeface="Arial"/>
                <a:cs typeface="Arial"/>
              </a:rPr>
              <a:t>se usa para expresar hartazgo frente a algo que se repite numerosas veces, como por ejemplo una opinión, argumento o error, sin que el interlocutor enmiende un ápice su discurso; aunque se haya dado el asunto por zanjado.</a:t>
            </a:r>
          </a:p>
        </p:txBody>
      </p:sp>
    </p:spTree>
    <p:extLst>
      <p:ext uri="{BB962C8B-B14F-4D97-AF65-F5344CB8AC3E}">
        <p14:creationId xmlns:p14="http://schemas.microsoft.com/office/powerpoint/2010/main" val="32036443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RVIDOR\Común\REVISTA AIMCRA\ARTICULOS REVISTA_enero 2016\3. Dosieres\1 ¿TRABAJAN LOS AGRICULTORES PARA LAS COMPAÑIAS ELÉCTRICAS\Visita al campo demostrativo de eficiencia energética de Bercer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6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4994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t>
            </a:r>
            <a:r>
              <a:rPr lang="it-IT" sz="3600" b="1" dirty="0"/>
              <a:t>2021</a:t>
            </a:r>
          </a:p>
        </p:txBody>
      </p:sp>
      <p:cxnSp>
        <p:nvCxnSpPr>
          <p:cNvPr id="2" name="Conector recto 1">
            <a:extLst>
              <a:ext uri="{FF2B5EF4-FFF2-40B4-BE49-F238E27FC236}">
                <a16:creationId xmlns:a16="http://schemas.microsoft.com/office/drawing/2014/main" id="{67D83B4C-E621-22CD-8513-EABB09A66A9C}"/>
              </a:ext>
            </a:extLst>
          </p:cNvPr>
          <p:cNvCxnSpPr>
            <a:cxnSpLocks/>
          </p:cNvCxnSpPr>
          <p:nvPr/>
        </p:nvCxnSpPr>
        <p:spPr>
          <a:xfrm>
            <a:off x="2558645" y="4027912"/>
            <a:ext cx="7652155"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 name="Conector recto 3">
            <a:extLst>
              <a:ext uri="{FF2B5EF4-FFF2-40B4-BE49-F238E27FC236}">
                <a16:creationId xmlns:a16="http://schemas.microsoft.com/office/drawing/2014/main" id="{454DA0EE-A489-378B-950B-4EDC578B07EC}"/>
              </a:ext>
            </a:extLst>
          </p:cNvPr>
          <p:cNvCxnSpPr>
            <a:cxnSpLocks/>
          </p:cNvCxnSpPr>
          <p:nvPr/>
        </p:nvCxnSpPr>
        <p:spPr>
          <a:xfrm>
            <a:off x="2548302" y="4581128"/>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1" name="CuadroTexto 10">
            <a:extLst>
              <a:ext uri="{FF2B5EF4-FFF2-40B4-BE49-F238E27FC236}">
                <a16:creationId xmlns:a16="http://schemas.microsoft.com/office/drawing/2014/main" id="{6F29D5AE-730A-2641-EE28-11A8654E987C}"/>
              </a:ext>
            </a:extLst>
          </p:cNvPr>
          <p:cNvSpPr txBox="1"/>
          <p:nvPr/>
        </p:nvSpPr>
        <p:spPr>
          <a:xfrm>
            <a:off x="10181863" y="3759376"/>
            <a:ext cx="652282" cy="523220"/>
          </a:xfrm>
          <a:prstGeom prst="rect">
            <a:avLst/>
          </a:prstGeom>
          <a:noFill/>
        </p:spPr>
        <p:txBody>
          <a:bodyPr wrap="square" rtlCol="0">
            <a:spAutoFit/>
          </a:bodyPr>
          <a:lstStyle/>
          <a:p>
            <a:r>
              <a:rPr lang="es-ES" sz="2800" b="1" dirty="0">
                <a:solidFill>
                  <a:srgbClr val="FF0000"/>
                </a:solidFill>
              </a:rPr>
              <a:t>39</a:t>
            </a:r>
          </a:p>
        </p:txBody>
      </p:sp>
      <p:sp>
        <p:nvSpPr>
          <p:cNvPr id="12" name="CuadroTexto 11">
            <a:extLst>
              <a:ext uri="{FF2B5EF4-FFF2-40B4-BE49-F238E27FC236}">
                <a16:creationId xmlns:a16="http://schemas.microsoft.com/office/drawing/2014/main" id="{D89056C4-B6D9-3826-A43A-D0F253B5518E}"/>
              </a:ext>
            </a:extLst>
          </p:cNvPr>
          <p:cNvSpPr txBox="1"/>
          <p:nvPr/>
        </p:nvSpPr>
        <p:spPr>
          <a:xfrm>
            <a:off x="10181863" y="4338983"/>
            <a:ext cx="652282" cy="523220"/>
          </a:xfrm>
          <a:prstGeom prst="rect">
            <a:avLst/>
          </a:prstGeom>
          <a:noFill/>
        </p:spPr>
        <p:txBody>
          <a:bodyPr wrap="square" rtlCol="0">
            <a:spAutoFit/>
          </a:bodyPr>
          <a:lstStyle/>
          <a:p>
            <a:r>
              <a:rPr lang="es-ES" sz="2800" b="1" dirty="0">
                <a:solidFill>
                  <a:srgbClr val="FF0000"/>
                </a:solidFill>
              </a:rPr>
              <a:t>26</a:t>
            </a:r>
          </a:p>
        </p:txBody>
      </p:sp>
      <p:sp>
        <p:nvSpPr>
          <p:cNvPr id="3" name="CuadroTexto 10">
            <a:extLst>
              <a:ext uri="{FF2B5EF4-FFF2-40B4-BE49-F238E27FC236}">
                <a16:creationId xmlns:a16="http://schemas.microsoft.com/office/drawing/2014/main" id="{30B53CFE-4A5C-6ACF-B77D-B8947354123B}"/>
              </a:ext>
            </a:extLst>
          </p:cNvPr>
          <p:cNvSpPr txBox="1"/>
          <p:nvPr/>
        </p:nvSpPr>
        <p:spPr>
          <a:xfrm>
            <a:off x="10633835" y="3797079"/>
            <a:ext cx="1991544"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2400" b="0" dirty="0">
                <a:solidFill>
                  <a:srgbClr val="FF0000"/>
                </a:solidFill>
              </a:rPr>
              <a:t>Con ayudas</a:t>
            </a:r>
          </a:p>
        </p:txBody>
      </p:sp>
    </p:spTree>
    <p:extLst>
      <p:ext uri="{BB962C8B-B14F-4D97-AF65-F5344CB8AC3E}">
        <p14:creationId xmlns:p14="http://schemas.microsoft.com/office/powerpoint/2010/main" val="11141690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t>
            </a:r>
            <a:r>
              <a:rPr lang="it-IT" sz="3600" b="1" dirty="0"/>
              <a:t>2021 y 2022 </a:t>
            </a:r>
          </a:p>
        </p:txBody>
      </p:sp>
      <p:pic>
        <p:nvPicPr>
          <p:cNvPr id="15" name="3 Marcador de contenid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240" y="359425"/>
            <a:ext cx="1746096" cy="515098"/>
          </a:xfrm>
          <a:prstGeom prst="rect">
            <a:avLst/>
          </a:prstGeom>
          <a:solidFill>
            <a:schemeClr val="bg1"/>
          </a:solidFill>
        </p:spPr>
      </p:pic>
      <p:cxnSp>
        <p:nvCxnSpPr>
          <p:cNvPr id="2" name="Conector recto 1">
            <a:extLst>
              <a:ext uri="{FF2B5EF4-FFF2-40B4-BE49-F238E27FC236}">
                <a16:creationId xmlns:a16="http://schemas.microsoft.com/office/drawing/2014/main" id="{67D83B4C-E621-22CD-8513-EABB09A66A9C}"/>
              </a:ext>
            </a:extLst>
          </p:cNvPr>
          <p:cNvCxnSpPr>
            <a:cxnSpLocks/>
          </p:cNvCxnSpPr>
          <p:nvPr/>
        </p:nvCxnSpPr>
        <p:spPr>
          <a:xfrm>
            <a:off x="2558645" y="4027912"/>
            <a:ext cx="7652155"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 name="Conector recto 3">
            <a:extLst>
              <a:ext uri="{FF2B5EF4-FFF2-40B4-BE49-F238E27FC236}">
                <a16:creationId xmlns:a16="http://schemas.microsoft.com/office/drawing/2014/main" id="{454DA0EE-A489-378B-950B-4EDC578B07EC}"/>
              </a:ext>
            </a:extLst>
          </p:cNvPr>
          <p:cNvCxnSpPr>
            <a:cxnSpLocks/>
          </p:cNvCxnSpPr>
          <p:nvPr/>
        </p:nvCxnSpPr>
        <p:spPr>
          <a:xfrm>
            <a:off x="2548302" y="4581128"/>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1" name="CuadroTexto 10">
            <a:extLst>
              <a:ext uri="{FF2B5EF4-FFF2-40B4-BE49-F238E27FC236}">
                <a16:creationId xmlns:a16="http://schemas.microsoft.com/office/drawing/2014/main" id="{6F29D5AE-730A-2641-EE28-11A8654E987C}"/>
              </a:ext>
            </a:extLst>
          </p:cNvPr>
          <p:cNvSpPr txBox="1"/>
          <p:nvPr/>
        </p:nvSpPr>
        <p:spPr>
          <a:xfrm>
            <a:off x="10181863" y="3759376"/>
            <a:ext cx="652282" cy="523220"/>
          </a:xfrm>
          <a:prstGeom prst="rect">
            <a:avLst/>
          </a:prstGeom>
          <a:noFill/>
        </p:spPr>
        <p:txBody>
          <a:bodyPr wrap="square" rtlCol="0">
            <a:spAutoFit/>
          </a:bodyPr>
          <a:lstStyle/>
          <a:p>
            <a:r>
              <a:rPr lang="es-ES" sz="2800" b="1" dirty="0">
                <a:solidFill>
                  <a:srgbClr val="FF0000"/>
                </a:solidFill>
              </a:rPr>
              <a:t>39</a:t>
            </a:r>
          </a:p>
        </p:txBody>
      </p:sp>
      <p:sp>
        <p:nvSpPr>
          <p:cNvPr id="12" name="CuadroTexto 11">
            <a:extLst>
              <a:ext uri="{FF2B5EF4-FFF2-40B4-BE49-F238E27FC236}">
                <a16:creationId xmlns:a16="http://schemas.microsoft.com/office/drawing/2014/main" id="{D89056C4-B6D9-3826-A43A-D0F253B5518E}"/>
              </a:ext>
            </a:extLst>
          </p:cNvPr>
          <p:cNvSpPr txBox="1"/>
          <p:nvPr/>
        </p:nvSpPr>
        <p:spPr>
          <a:xfrm>
            <a:off x="10181863" y="4338983"/>
            <a:ext cx="652282" cy="523220"/>
          </a:xfrm>
          <a:prstGeom prst="rect">
            <a:avLst/>
          </a:prstGeom>
          <a:noFill/>
        </p:spPr>
        <p:txBody>
          <a:bodyPr wrap="square" rtlCol="0">
            <a:spAutoFit/>
          </a:bodyPr>
          <a:lstStyle/>
          <a:p>
            <a:r>
              <a:rPr lang="es-ES" sz="2800" b="1" dirty="0">
                <a:solidFill>
                  <a:srgbClr val="FF0000"/>
                </a:solidFill>
              </a:rPr>
              <a:t>26</a:t>
            </a:r>
          </a:p>
        </p:txBody>
      </p:sp>
    </p:spTree>
    <p:extLst>
      <p:ext uri="{BB962C8B-B14F-4D97-AF65-F5344CB8AC3E}">
        <p14:creationId xmlns:p14="http://schemas.microsoft.com/office/powerpoint/2010/main" val="23631917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t>
            </a:r>
            <a:r>
              <a:rPr lang="it-IT" sz="3600" b="1" dirty="0"/>
              <a:t>2021 y 2022 </a:t>
            </a:r>
          </a:p>
        </p:txBody>
      </p:sp>
      <p:cxnSp>
        <p:nvCxnSpPr>
          <p:cNvPr id="13" name="Conector recto 12">
            <a:extLst>
              <a:ext uri="{FF2B5EF4-FFF2-40B4-BE49-F238E27FC236}">
                <a16:creationId xmlns:a16="http://schemas.microsoft.com/office/drawing/2014/main" id="{1547AFB5-8828-B840-AEC3-95096D4E3224}"/>
              </a:ext>
            </a:extLst>
          </p:cNvPr>
          <p:cNvCxnSpPr>
            <a:cxnSpLocks/>
          </p:cNvCxnSpPr>
          <p:nvPr/>
        </p:nvCxnSpPr>
        <p:spPr>
          <a:xfrm>
            <a:off x="2548300" y="3694184"/>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14" name="Conector recto 13">
            <a:extLst>
              <a:ext uri="{FF2B5EF4-FFF2-40B4-BE49-F238E27FC236}">
                <a16:creationId xmlns:a16="http://schemas.microsoft.com/office/drawing/2014/main" id="{7679DD2F-3B41-7EA9-7E43-EDD63B262074}"/>
              </a:ext>
            </a:extLst>
          </p:cNvPr>
          <p:cNvCxnSpPr>
            <a:cxnSpLocks/>
          </p:cNvCxnSpPr>
          <p:nvPr/>
        </p:nvCxnSpPr>
        <p:spPr>
          <a:xfrm>
            <a:off x="2529709" y="3121304"/>
            <a:ext cx="7652155"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CuadroTexto 16">
            <a:extLst>
              <a:ext uri="{FF2B5EF4-FFF2-40B4-BE49-F238E27FC236}">
                <a16:creationId xmlns:a16="http://schemas.microsoft.com/office/drawing/2014/main" id="{A2811305-D1E9-3756-1310-C6B2FFF393B1}"/>
              </a:ext>
            </a:extLst>
          </p:cNvPr>
          <p:cNvSpPr txBox="1"/>
          <p:nvPr/>
        </p:nvSpPr>
        <p:spPr>
          <a:xfrm>
            <a:off x="10181863" y="3422372"/>
            <a:ext cx="652282" cy="523220"/>
          </a:xfrm>
          <a:prstGeom prst="rect">
            <a:avLst/>
          </a:prstGeom>
          <a:noFill/>
        </p:spPr>
        <p:txBody>
          <a:bodyPr wrap="square" rtlCol="0">
            <a:spAutoFit/>
          </a:bodyPr>
          <a:lstStyle/>
          <a:p>
            <a:r>
              <a:rPr lang="es-ES" sz="2800" b="1" dirty="0">
                <a:solidFill>
                  <a:srgbClr val="FF0000"/>
                </a:solidFill>
              </a:rPr>
              <a:t>47</a:t>
            </a:r>
          </a:p>
        </p:txBody>
      </p:sp>
      <p:sp>
        <p:nvSpPr>
          <p:cNvPr id="18" name="CuadroTexto 17">
            <a:extLst>
              <a:ext uri="{FF2B5EF4-FFF2-40B4-BE49-F238E27FC236}">
                <a16:creationId xmlns:a16="http://schemas.microsoft.com/office/drawing/2014/main" id="{155FB172-5D6E-B47E-99AC-68DB89A19880}"/>
              </a:ext>
            </a:extLst>
          </p:cNvPr>
          <p:cNvSpPr txBox="1"/>
          <p:nvPr/>
        </p:nvSpPr>
        <p:spPr>
          <a:xfrm>
            <a:off x="10181863" y="2816832"/>
            <a:ext cx="652282" cy="523220"/>
          </a:xfrm>
          <a:prstGeom prst="rect">
            <a:avLst/>
          </a:prstGeom>
          <a:noFill/>
        </p:spPr>
        <p:txBody>
          <a:bodyPr wrap="square" rtlCol="0">
            <a:spAutoFit/>
          </a:bodyPr>
          <a:lstStyle/>
          <a:p>
            <a:r>
              <a:rPr lang="es-ES" sz="2800" b="1" dirty="0">
                <a:solidFill>
                  <a:srgbClr val="FF0000"/>
                </a:solidFill>
              </a:rPr>
              <a:t>60</a:t>
            </a:r>
          </a:p>
        </p:txBody>
      </p:sp>
      <p:sp>
        <p:nvSpPr>
          <p:cNvPr id="2" name="CuadroTexto 10">
            <a:extLst>
              <a:ext uri="{FF2B5EF4-FFF2-40B4-BE49-F238E27FC236}">
                <a16:creationId xmlns:a16="http://schemas.microsoft.com/office/drawing/2014/main" id="{215FF100-F845-15FC-7CE1-2741F4429464}"/>
              </a:ext>
            </a:extLst>
          </p:cNvPr>
          <p:cNvSpPr txBox="1"/>
          <p:nvPr/>
        </p:nvSpPr>
        <p:spPr>
          <a:xfrm>
            <a:off x="10675305" y="2868892"/>
            <a:ext cx="1991544"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ES" sz="2400" b="0" dirty="0">
                <a:solidFill>
                  <a:srgbClr val="FF0000"/>
                </a:solidFill>
              </a:rPr>
              <a:t>Con ayudas</a:t>
            </a:r>
          </a:p>
        </p:txBody>
      </p:sp>
    </p:spTree>
    <p:extLst>
      <p:ext uri="{BB962C8B-B14F-4D97-AF65-F5344CB8AC3E}">
        <p14:creationId xmlns:p14="http://schemas.microsoft.com/office/powerpoint/2010/main" val="1097551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t>
            </a:r>
            <a:r>
              <a:rPr lang="it-IT" sz="3600" b="1" dirty="0"/>
              <a:t>2021 y </a:t>
            </a:r>
            <a:r>
              <a:rPr lang="it-IT" sz="3600" b="1" dirty="0">
                <a:solidFill>
                  <a:srgbClr val="FF0000"/>
                </a:solidFill>
              </a:rPr>
              <a:t>2023 </a:t>
            </a:r>
          </a:p>
        </p:txBody>
      </p:sp>
      <p:cxnSp>
        <p:nvCxnSpPr>
          <p:cNvPr id="13" name="Conector recto 12">
            <a:extLst>
              <a:ext uri="{FF2B5EF4-FFF2-40B4-BE49-F238E27FC236}">
                <a16:creationId xmlns:a16="http://schemas.microsoft.com/office/drawing/2014/main" id="{1547AFB5-8828-B840-AEC3-95096D4E3224}"/>
              </a:ext>
            </a:extLst>
          </p:cNvPr>
          <p:cNvCxnSpPr>
            <a:cxnSpLocks/>
          </p:cNvCxnSpPr>
          <p:nvPr/>
        </p:nvCxnSpPr>
        <p:spPr>
          <a:xfrm>
            <a:off x="2509021" y="3284984"/>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14" name="Conector recto 13">
            <a:extLst>
              <a:ext uri="{FF2B5EF4-FFF2-40B4-BE49-F238E27FC236}">
                <a16:creationId xmlns:a16="http://schemas.microsoft.com/office/drawing/2014/main" id="{7679DD2F-3B41-7EA9-7E43-EDD63B262074}"/>
              </a:ext>
            </a:extLst>
          </p:cNvPr>
          <p:cNvCxnSpPr>
            <a:cxnSpLocks/>
          </p:cNvCxnSpPr>
          <p:nvPr/>
        </p:nvCxnSpPr>
        <p:spPr>
          <a:xfrm>
            <a:off x="2534716" y="2669592"/>
            <a:ext cx="7652155"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CuadroTexto 16">
            <a:extLst>
              <a:ext uri="{FF2B5EF4-FFF2-40B4-BE49-F238E27FC236}">
                <a16:creationId xmlns:a16="http://schemas.microsoft.com/office/drawing/2014/main" id="{A2811305-D1E9-3756-1310-C6B2FFF393B1}"/>
              </a:ext>
            </a:extLst>
          </p:cNvPr>
          <p:cNvSpPr txBox="1"/>
          <p:nvPr/>
        </p:nvSpPr>
        <p:spPr>
          <a:xfrm>
            <a:off x="10181863" y="3018455"/>
            <a:ext cx="652282" cy="523220"/>
          </a:xfrm>
          <a:prstGeom prst="rect">
            <a:avLst/>
          </a:prstGeom>
          <a:noFill/>
        </p:spPr>
        <p:txBody>
          <a:bodyPr wrap="square" rtlCol="0">
            <a:spAutoFit/>
          </a:bodyPr>
          <a:lstStyle/>
          <a:p>
            <a:r>
              <a:rPr lang="es-ES" sz="2800" b="1" dirty="0">
                <a:solidFill>
                  <a:srgbClr val="FF0000"/>
                </a:solidFill>
              </a:rPr>
              <a:t>57</a:t>
            </a:r>
          </a:p>
        </p:txBody>
      </p:sp>
      <p:sp>
        <p:nvSpPr>
          <p:cNvPr id="18" name="CuadroTexto 17">
            <a:extLst>
              <a:ext uri="{FF2B5EF4-FFF2-40B4-BE49-F238E27FC236}">
                <a16:creationId xmlns:a16="http://schemas.microsoft.com/office/drawing/2014/main" id="{155FB172-5D6E-B47E-99AC-68DB89A19880}"/>
              </a:ext>
            </a:extLst>
          </p:cNvPr>
          <p:cNvSpPr txBox="1"/>
          <p:nvPr/>
        </p:nvSpPr>
        <p:spPr>
          <a:xfrm>
            <a:off x="10181863" y="2386857"/>
            <a:ext cx="652282" cy="523220"/>
          </a:xfrm>
          <a:prstGeom prst="rect">
            <a:avLst/>
          </a:prstGeom>
          <a:noFill/>
        </p:spPr>
        <p:txBody>
          <a:bodyPr wrap="square" rtlCol="0">
            <a:spAutoFit/>
          </a:bodyPr>
          <a:lstStyle/>
          <a:p>
            <a:r>
              <a:rPr lang="es-ES" sz="2800" b="1" dirty="0">
                <a:solidFill>
                  <a:srgbClr val="FF0000"/>
                </a:solidFill>
              </a:rPr>
              <a:t>70</a:t>
            </a:r>
          </a:p>
        </p:txBody>
      </p:sp>
    </p:spTree>
    <p:extLst>
      <p:ext uri="{BB962C8B-B14F-4D97-AF65-F5344CB8AC3E}">
        <p14:creationId xmlns:p14="http://schemas.microsoft.com/office/powerpoint/2010/main" val="563114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t>
            </a:r>
            <a:r>
              <a:rPr lang="it-IT" sz="3600" b="1" dirty="0"/>
              <a:t>2021 y </a:t>
            </a:r>
            <a:r>
              <a:rPr lang="it-IT" sz="3600" b="1" dirty="0">
                <a:solidFill>
                  <a:srgbClr val="FF0000"/>
                </a:solidFill>
              </a:rPr>
              <a:t>2023 con eficiencia</a:t>
            </a:r>
            <a:r>
              <a:rPr lang="it-IT" sz="3600" b="1" dirty="0"/>
              <a:t> </a:t>
            </a:r>
          </a:p>
        </p:txBody>
      </p:sp>
      <p:cxnSp>
        <p:nvCxnSpPr>
          <p:cNvPr id="13" name="Conector recto 12">
            <a:extLst>
              <a:ext uri="{FF2B5EF4-FFF2-40B4-BE49-F238E27FC236}">
                <a16:creationId xmlns:a16="http://schemas.microsoft.com/office/drawing/2014/main" id="{1547AFB5-8828-B840-AEC3-95096D4E3224}"/>
              </a:ext>
            </a:extLst>
          </p:cNvPr>
          <p:cNvCxnSpPr>
            <a:cxnSpLocks/>
          </p:cNvCxnSpPr>
          <p:nvPr/>
        </p:nvCxnSpPr>
        <p:spPr>
          <a:xfrm>
            <a:off x="2509021" y="3284984"/>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14" name="Conector recto 13">
            <a:extLst>
              <a:ext uri="{FF2B5EF4-FFF2-40B4-BE49-F238E27FC236}">
                <a16:creationId xmlns:a16="http://schemas.microsoft.com/office/drawing/2014/main" id="{7679DD2F-3B41-7EA9-7E43-EDD63B262074}"/>
              </a:ext>
            </a:extLst>
          </p:cNvPr>
          <p:cNvCxnSpPr>
            <a:cxnSpLocks/>
          </p:cNvCxnSpPr>
          <p:nvPr/>
        </p:nvCxnSpPr>
        <p:spPr>
          <a:xfrm>
            <a:off x="2534716" y="2669592"/>
            <a:ext cx="7652155"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CuadroTexto 16">
            <a:extLst>
              <a:ext uri="{FF2B5EF4-FFF2-40B4-BE49-F238E27FC236}">
                <a16:creationId xmlns:a16="http://schemas.microsoft.com/office/drawing/2014/main" id="{A2811305-D1E9-3756-1310-C6B2FFF393B1}"/>
              </a:ext>
            </a:extLst>
          </p:cNvPr>
          <p:cNvSpPr txBox="1"/>
          <p:nvPr/>
        </p:nvSpPr>
        <p:spPr>
          <a:xfrm>
            <a:off x="10181863" y="3018455"/>
            <a:ext cx="652282" cy="523220"/>
          </a:xfrm>
          <a:prstGeom prst="rect">
            <a:avLst/>
          </a:prstGeom>
          <a:noFill/>
        </p:spPr>
        <p:txBody>
          <a:bodyPr wrap="square" rtlCol="0">
            <a:spAutoFit/>
          </a:bodyPr>
          <a:lstStyle/>
          <a:p>
            <a:r>
              <a:rPr lang="es-ES" sz="2800" b="1" dirty="0">
                <a:solidFill>
                  <a:srgbClr val="FF0000"/>
                </a:solidFill>
              </a:rPr>
              <a:t>57</a:t>
            </a:r>
          </a:p>
        </p:txBody>
      </p:sp>
      <p:sp>
        <p:nvSpPr>
          <p:cNvPr id="18" name="CuadroTexto 17">
            <a:extLst>
              <a:ext uri="{FF2B5EF4-FFF2-40B4-BE49-F238E27FC236}">
                <a16:creationId xmlns:a16="http://schemas.microsoft.com/office/drawing/2014/main" id="{155FB172-5D6E-B47E-99AC-68DB89A19880}"/>
              </a:ext>
            </a:extLst>
          </p:cNvPr>
          <p:cNvSpPr txBox="1"/>
          <p:nvPr/>
        </p:nvSpPr>
        <p:spPr>
          <a:xfrm>
            <a:off x="10181863" y="2386857"/>
            <a:ext cx="652282" cy="523220"/>
          </a:xfrm>
          <a:prstGeom prst="rect">
            <a:avLst/>
          </a:prstGeom>
          <a:noFill/>
        </p:spPr>
        <p:txBody>
          <a:bodyPr wrap="square" rtlCol="0">
            <a:spAutoFit/>
          </a:bodyPr>
          <a:lstStyle/>
          <a:p>
            <a:r>
              <a:rPr lang="es-ES" sz="2800" b="1" dirty="0">
                <a:solidFill>
                  <a:srgbClr val="FF0000"/>
                </a:solidFill>
              </a:rPr>
              <a:t>70</a:t>
            </a:r>
          </a:p>
        </p:txBody>
      </p:sp>
    </p:spTree>
    <p:extLst>
      <p:ext uri="{BB962C8B-B14F-4D97-AF65-F5344CB8AC3E}">
        <p14:creationId xmlns:p14="http://schemas.microsoft.com/office/powerpoint/2010/main" val="37173581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t>
            </a:r>
            <a:r>
              <a:rPr lang="it-IT" sz="3600" b="1" dirty="0"/>
              <a:t>2021 y </a:t>
            </a:r>
            <a:r>
              <a:rPr lang="it-IT" sz="3600" b="1" dirty="0">
                <a:solidFill>
                  <a:srgbClr val="FF0000"/>
                </a:solidFill>
              </a:rPr>
              <a:t>2023</a:t>
            </a:r>
            <a:r>
              <a:rPr lang="it-IT" sz="3600" b="1" dirty="0"/>
              <a:t> </a:t>
            </a:r>
            <a:r>
              <a:rPr lang="it-IT" sz="3600" b="1" dirty="0">
                <a:solidFill>
                  <a:srgbClr val="FF0000"/>
                </a:solidFill>
              </a:rPr>
              <a:t>eficiencia + solar </a:t>
            </a:r>
          </a:p>
        </p:txBody>
      </p:sp>
      <p:cxnSp>
        <p:nvCxnSpPr>
          <p:cNvPr id="13" name="Conector recto 12">
            <a:extLst>
              <a:ext uri="{FF2B5EF4-FFF2-40B4-BE49-F238E27FC236}">
                <a16:creationId xmlns:a16="http://schemas.microsoft.com/office/drawing/2014/main" id="{1547AFB5-8828-B840-AEC3-95096D4E3224}"/>
              </a:ext>
            </a:extLst>
          </p:cNvPr>
          <p:cNvCxnSpPr>
            <a:cxnSpLocks/>
          </p:cNvCxnSpPr>
          <p:nvPr/>
        </p:nvCxnSpPr>
        <p:spPr>
          <a:xfrm>
            <a:off x="2509021" y="3284984"/>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14" name="Conector recto 13">
            <a:extLst>
              <a:ext uri="{FF2B5EF4-FFF2-40B4-BE49-F238E27FC236}">
                <a16:creationId xmlns:a16="http://schemas.microsoft.com/office/drawing/2014/main" id="{7679DD2F-3B41-7EA9-7E43-EDD63B262074}"/>
              </a:ext>
            </a:extLst>
          </p:cNvPr>
          <p:cNvCxnSpPr>
            <a:cxnSpLocks/>
          </p:cNvCxnSpPr>
          <p:nvPr/>
        </p:nvCxnSpPr>
        <p:spPr>
          <a:xfrm>
            <a:off x="2534716" y="2669592"/>
            <a:ext cx="7652155"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CuadroTexto 16">
            <a:extLst>
              <a:ext uri="{FF2B5EF4-FFF2-40B4-BE49-F238E27FC236}">
                <a16:creationId xmlns:a16="http://schemas.microsoft.com/office/drawing/2014/main" id="{A2811305-D1E9-3756-1310-C6B2FFF393B1}"/>
              </a:ext>
            </a:extLst>
          </p:cNvPr>
          <p:cNvSpPr txBox="1"/>
          <p:nvPr/>
        </p:nvSpPr>
        <p:spPr>
          <a:xfrm>
            <a:off x="10181863" y="3018455"/>
            <a:ext cx="652282" cy="523220"/>
          </a:xfrm>
          <a:prstGeom prst="rect">
            <a:avLst/>
          </a:prstGeom>
          <a:noFill/>
        </p:spPr>
        <p:txBody>
          <a:bodyPr wrap="square" rtlCol="0">
            <a:spAutoFit/>
          </a:bodyPr>
          <a:lstStyle/>
          <a:p>
            <a:r>
              <a:rPr lang="es-ES" sz="2800" b="1" dirty="0">
                <a:solidFill>
                  <a:srgbClr val="FF0000"/>
                </a:solidFill>
              </a:rPr>
              <a:t>57</a:t>
            </a:r>
          </a:p>
        </p:txBody>
      </p:sp>
      <p:sp>
        <p:nvSpPr>
          <p:cNvPr id="18" name="CuadroTexto 17">
            <a:extLst>
              <a:ext uri="{FF2B5EF4-FFF2-40B4-BE49-F238E27FC236}">
                <a16:creationId xmlns:a16="http://schemas.microsoft.com/office/drawing/2014/main" id="{155FB172-5D6E-B47E-99AC-68DB89A19880}"/>
              </a:ext>
            </a:extLst>
          </p:cNvPr>
          <p:cNvSpPr txBox="1"/>
          <p:nvPr/>
        </p:nvSpPr>
        <p:spPr>
          <a:xfrm>
            <a:off x="10181863" y="2386857"/>
            <a:ext cx="652282" cy="523220"/>
          </a:xfrm>
          <a:prstGeom prst="rect">
            <a:avLst/>
          </a:prstGeom>
          <a:noFill/>
        </p:spPr>
        <p:txBody>
          <a:bodyPr wrap="square" rtlCol="0">
            <a:spAutoFit/>
          </a:bodyPr>
          <a:lstStyle/>
          <a:p>
            <a:r>
              <a:rPr lang="es-ES" sz="2800" b="1" dirty="0">
                <a:solidFill>
                  <a:srgbClr val="FF0000"/>
                </a:solidFill>
              </a:rPr>
              <a:t>70</a:t>
            </a:r>
          </a:p>
        </p:txBody>
      </p:sp>
    </p:spTree>
    <p:extLst>
      <p:ext uri="{BB962C8B-B14F-4D97-AF65-F5344CB8AC3E}">
        <p14:creationId xmlns:p14="http://schemas.microsoft.com/office/powerpoint/2010/main" val="40728171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extLst>
              <p:ext uri="{D42A27DB-BD31-4B8C-83A1-F6EECF244321}">
                <p14:modId xmlns:p14="http://schemas.microsoft.com/office/powerpoint/2010/main" val="2066678086"/>
              </p:ext>
            </p:extLst>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t>
            </a:r>
            <a:r>
              <a:rPr lang="it-IT" sz="3600" b="1" dirty="0"/>
              <a:t>2021 y </a:t>
            </a:r>
            <a:r>
              <a:rPr lang="it-IT" sz="3600" b="1" dirty="0">
                <a:solidFill>
                  <a:srgbClr val="FF0000"/>
                </a:solidFill>
              </a:rPr>
              <a:t>2024 con eficiencia</a:t>
            </a:r>
            <a:r>
              <a:rPr lang="it-IT" sz="3600" b="1" dirty="0"/>
              <a:t> </a:t>
            </a:r>
          </a:p>
        </p:txBody>
      </p:sp>
      <p:cxnSp>
        <p:nvCxnSpPr>
          <p:cNvPr id="13" name="Conector recto 12">
            <a:extLst>
              <a:ext uri="{FF2B5EF4-FFF2-40B4-BE49-F238E27FC236}">
                <a16:creationId xmlns:a16="http://schemas.microsoft.com/office/drawing/2014/main" id="{1547AFB5-8828-B840-AEC3-95096D4E3224}"/>
              </a:ext>
            </a:extLst>
          </p:cNvPr>
          <p:cNvCxnSpPr>
            <a:cxnSpLocks/>
          </p:cNvCxnSpPr>
          <p:nvPr/>
        </p:nvCxnSpPr>
        <p:spPr>
          <a:xfrm>
            <a:off x="2509020" y="4581236"/>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14" name="Conector recto 13">
            <a:extLst>
              <a:ext uri="{FF2B5EF4-FFF2-40B4-BE49-F238E27FC236}">
                <a16:creationId xmlns:a16="http://schemas.microsoft.com/office/drawing/2014/main" id="{7679DD2F-3B41-7EA9-7E43-EDD63B262074}"/>
              </a:ext>
            </a:extLst>
          </p:cNvPr>
          <p:cNvCxnSpPr>
            <a:cxnSpLocks/>
          </p:cNvCxnSpPr>
          <p:nvPr/>
        </p:nvCxnSpPr>
        <p:spPr>
          <a:xfrm>
            <a:off x="2529708" y="4038600"/>
            <a:ext cx="7652155"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CuadroTexto 16">
            <a:extLst>
              <a:ext uri="{FF2B5EF4-FFF2-40B4-BE49-F238E27FC236}">
                <a16:creationId xmlns:a16="http://schemas.microsoft.com/office/drawing/2014/main" id="{A2811305-D1E9-3756-1310-C6B2FFF393B1}"/>
              </a:ext>
            </a:extLst>
          </p:cNvPr>
          <p:cNvSpPr txBox="1"/>
          <p:nvPr/>
        </p:nvSpPr>
        <p:spPr>
          <a:xfrm>
            <a:off x="10207241" y="4368118"/>
            <a:ext cx="652282" cy="523220"/>
          </a:xfrm>
          <a:prstGeom prst="rect">
            <a:avLst/>
          </a:prstGeom>
          <a:noFill/>
        </p:spPr>
        <p:txBody>
          <a:bodyPr wrap="square" rtlCol="0">
            <a:spAutoFit/>
          </a:bodyPr>
          <a:lstStyle/>
          <a:p>
            <a:r>
              <a:rPr lang="es-ES" sz="2800" b="1" dirty="0">
                <a:solidFill>
                  <a:srgbClr val="FF0000"/>
                </a:solidFill>
              </a:rPr>
              <a:t>26</a:t>
            </a:r>
          </a:p>
        </p:txBody>
      </p:sp>
      <p:sp>
        <p:nvSpPr>
          <p:cNvPr id="18" name="CuadroTexto 17">
            <a:extLst>
              <a:ext uri="{FF2B5EF4-FFF2-40B4-BE49-F238E27FC236}">
                <a16:creationId xmlns:a16="http://schemas.microsoft.com/office/drawing/2014/main" id="{155FB172-5D6E-B47E-99AC-68DB89A19880}"/>
              </a:ext>
            </a:extLst>
          </p:cNvPr>
          <p:cNvSpPr txBox="1"/>
          <p:nvPr/>
        </p:nvSpPr>
        <p:spPr>
          <a:xfrm>
            <a:off x="10181863" y="3750062"/>
            <a:ext cx="652282" cy="523220"/>
          </a:xfrm>
          <a:prstGeom prst="rect">
            <a:avLst/>
          </a:prstGeom>
          <a:noFill/>
        </p:spPr>
        <p:txBody>
          <a:bodyPr wrap="square" rtlCol="0">
            <a:spAutoFit/>
          </a:bodyPr>
          <a:lstStyle/>
          <a:p>
            <a:r>
              <a:rPr lang="es-ES" sz="2800" b="1" dirty="0">
                <a:solidFill>
                  <a:srgbClr val="FF0000"/>
                </a:solidFill>
              </a:rPr>
              <a:t>39</a:t>
            </a:r>
          </a:p>
        </p:txBody>
      </p:sp>
    </p:spTree>
    <p:extLst>
      <p:ext uri="{BB962C8B-B14F-4D97-AF65-F5344CB8AC3E}">
        <p14:creationId xmlns:p14="http://schemas.microsoft.com/office/powerpoint/2010/main" val="32583867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800" b="22635"/>
          <a:stretch/>
        </p:blipFill>
        <p:spPr bwMode="auto">
          <a:xfrm>
            <a:off x="1537383" y="3739270"/>
            <a:ext cx="2784231" cy="31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5 Marcador de contenido"/>
          <p:cNvGraphicFramePr>
            <a:graphicFrameLocks noGrp="1"/>
          </p:cNvGraphicFramePr>
          <p:nvPr>
            <p:ph idx="1"/>
            <p:extLst>
              <p:ext uri="{D42A27DB-BD31-4B8C-83A1-F6EECF244321}">
                <p14:modId xmlns:p14="http://schemas.microsoft.com/office/powerpoint/2010/main" val="1695509205"/>
              </p:ext>
            </p:extLst>
          </p:nvPr>
        </p:nvGraphicFramePr>
        <p:xfrm>
          <a:off x="1991544" y="2492896"/>
          <a:ext cx="8229600" cy="3888432"/>
        </p:xfrm>
        <a:graphic>
          <a:graphicData uri="http://schemas.openxmlformats.org/drawingml/2006/chart">
            <c:chart xmlns:c="http://schemas.openxmlformats.org/drawingml/2006/chart" xmlns:r="http://schemas.openxmlformats.org/officeDocument/2006/relationships" r:id="rId4"/>
          </a:graphicData>
        </a:graphic>
      </p:graphicFrame>
      <p:sp>
        <p:nvSpPr>
          <p:cNvPr id="9" name="1 Título"/>
          <p:cNvSpPr txBox="1">
            <a:spLocks/>
          </p:cNvSpPr>
          <p:nvPr/>
        </p:nvSpPr>
        <p:spPr>
          <a:xfrm>
            <a:off x="2534716" y="2209428"/>
            <a:ext cx="45693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400" b="1" dirty="0"/>
              <a:t>€/t de remolacha  16º</a:t>
            </a:r>
            <a:endParaRPr lang="es-ES" sz="2400" b="1" dirty="0"/>
          </a:p>
        </p:txBody>
      </p:sp>
      <p:sp>
        <p:nvSpPr>
          <p:cNvPr id="8" name="Titolo 2"/>
          <p:cNvSpPr txBox="1">
            <a:spLocks/>
          </p:cNvSpPr>
          <p:nvPr/>
        </p:nvSpPr>
        <p:spPr>
          <a:xfrm>
            <a:off x="1977641" y="921427"/>
            <a:ext cx="8229600" cy="13079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sz="3200" dirty="0"/>
              <a:t>Costes </a:t>
            </a:r>
            <a:r>
              <a:rPr lang="it-IT" sz="3200" b="1" dirty="0"/>
              <a:t>variables</a:t>
            </a:r>
            <a:r>
              <a:rPr lang="it-IT" sz="3200" dirty="0"/>
              <a:t> €/t de remolacha</a:t>
            </a:r>
          </a:p>
          <a:p>
            <a:r>
              <a:rPr lang="it-IT" sz="3600" dirty="0"/>
              <a:t>SITUACION </a:t>
            </a:r>
            <a:r>
              <a:rPr lang="it-IT" sz="3600" b="1" dirty="0"/>
              <a:t>2021 y 202</a:t>
            </a:r>
            <a:r>
              <a:rPr lang="it-IT" sz="3600" b="1" dirty="0">
                <a:solidFill>
                  <a:srgbClr val="FF0000"/>
                </a:solidFill>
              </a:rPr>
              <a:t>4</a:t>
            </a:r>
            <a:r>
              <a:rPr lang="it-IT" sz="3600" b="1" dirty="0"/>
              <a:t> </a:t>
            </a:r>
            <a:r>
              <a:rPr lang="it-IT" sz="3600" b="1" dirty="0">
                <a:solidFill>
                  <a:srgbClr val="FF0000"/>
                </a:solidFill>
              </a:rPr>
              <a:t>eficiencia + solar </a:t>
            </a:r>
          </a:p>
        </p:txBody>
      </p:sp>
      <p:cxnSp>
        <p:nvCxnSpPr>
          <p:cNvPr id="13" name="Conector recto 12">
            <a:extLst>
              <a:ext uri="{FF2B5EF4-FFF2-40B4-BE49-F238E27FC236}">
                <a16:creationId xmlns:a16="http://schemas.microsoft.com/office/drawing/2014/main" id="{1547AFB5-8828-B840-AEC3-95096D4E3224}"/>
              </a:ext>
            </a:extLst>
          </p:cNvPr>
          <p:cNvCxnSpPr>
            <a:cxnSpLocks/>
          </p:cNvCxnSpPr>
          <p:nvPr/>
        </p:nvCxnSpPr>
        <p:spPr>
          <a:xfrm>
            <a:off x="2548301" y="4590472"/>
            <a:ext cx="7672843" cy="0"/>
          </a:xfrm>
          <a:prstGeom prst="line">
            <a:avLst/>
          </a:prstGeom>
          <a:ln w="47625">
            <a:solidFill>
              <a:srgbClr val="FF0000"/>
            </a:solidFill>
            <a:prstDash val="sysDash"/>
          </a:ln>
        </p:spPr>
        <p:style>
          <a:lnRef idx="1">
            <a:schemeClr val="accent2"/>
          </a:lnRef>
          <a:fillRef idx="0">
            <a:schemeClr val="accent2"/>
          </a:fillRef>
          <a:effectRef idx="0">
            <a:schemeClr val="accent2"/>
          </a:effectRef>
          <a:fontRef idx="minor">
            <a:schemeClr val="tx1"/>
          </a:fontRef>
        </p:style>
      </p:cxnSp>
      <p:cxnSp>
        <p:nvCxnSpPr>
          <p:cNvPr id="14" name="Conector recto 13">
            <a:extLst>
              <a:ext uri="{FF2B5EF4-FFF2-40B4-BE49-F238E27FC236}">
                <a16:creationId xmlns:a16="http://schemas.microsoft.com/office/drawing/2014/main" id="{7679DD2F-3B41-7EA9-7E43-EDD63B262074}"/>
              </a:ext>
            </a:extLst>
          </p:cNvPr>
          <p:cNvCxnSpPr>
            <a:cxnSpLocks/>
          </p:cNvCxnSpPr>
          <p:nvPr/>
        </p:nvCxnSpPr>
        <p:spPr>
          <a:xfrm>
            <a:off x="2568989" y="4038600"/>
            <a:ext cx="7652155"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CuadroTexto 16">
            <a:extLst>
              <a:ext uri="{FF2B5EF4-FFF2-40B4-BE49-F238E27FC236}">
                <a16:creationId xmlns:a16="http://schemas.microsoft.com/office/drawing/2014/main" id="{A2811305-D1E9-3756-1310-C6B2FFF393B1}"/>
              </a:ext>
            </a:extLst>
          </p:cNvPr>
          <p:cNvSpPr txBox="1"/>
          <p:nvPr/>
        </p:nvSpPr>
        <p:spPr>
          <a:xfrm>
            <a:off x="10146307" y="4323073"/>
            <a:ext cx="652282" cy="523220"/>
          </a:xfrm>
          <a:prstGeom prst="rect">
            <a:avLst/>
          </a:prstGeom>
          <a:noFill/>
        </p:spPr>
        <p:txBody>
          <a:bodyPr wrap="square" rtlCol="0">
            <a:spAutoFit/>
          </a:bodyPr>
          <a:lstStyle/>
          <a:p>
            <a:r>
              <a:rPr lang="es-ES" sz="2800" b="1" dirty="0">
                <a:solidFill>
                  <a:srgbClr val="FF0000"/>
                </a:solidFill>
              </a:rPr>
              <a:t>26</a:t>
            </a:r>
          </a:p>
        </p:txBody>
      </p:sp>
      <p:sp>
        <p:nvSpPr>
          <p:cNvPr id="18" name="CuadroTexto 17">
            <a:extLst>
              <a:ext uri="{FF2B5EF4-FFF2-40B4-BE49-F238E27FC236}">
                <a16:creationId xmlns:a16="http://schemas.microsoft.com/office/drawing/2014/main" id="{155FB172-5D6E-B47E-99AC-68DB89A19880}"/>
              </a:ext>
            </a:extLst>
          </p:cNvPr>
          <p:cNvSpPr txBox="1"/>
          <p:nvPr/>
        </p:nvSpPr>
        <p:spPr>
          <a:xfrm>
            <a:off x="10146307" y="3791317"/>
            <a:ext cx="652282" cy="523220"/>
          </a:xfrm>
          <a:prstGeom prst="rect">
            <a:avLst/>
          </a:prstGeom>
          <a:noFill/>
        </p:spPr>
        <p:txBody>
          <a:bodyPr wrap="square" rtlCol="0">
            <a:spAutoFit/>
          </a:bodyPr>
          <a:lstStyle/>
          <a:p>
            <a:r>
              <a:rPr lang="es-ES" sz="2800" b="1" dirty="0">
                <a:solidFill>
                  <a:srgbClr val="FF0000"/>
                </a:solidFill>
              </a:rPr>
              <a:t>39</a:t>
            </a:r>
          </a:p>
        </p:txBody>
      </p:sp>
    </p:spTree>
    <p:extLst>
      <p:ext uri="{BB962C8B-B14F-4D97-AF65-F5344CB8AC3E}">
        <p14:creationId xmlns:p14="http://schemas.microsoft.com/office/powerpoint/2010/main" val="3075494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35669</TotalTime>
  <Words>5034</Words>
  <Application>Microsoft Office PowerPoint</Application>
  <PresentationFormat>Panorámica</PresentationFormat>
  <Paragraphs>930</Paragraphs>
  <Slides>142</Slides>
  <Notes>14</Notes>
  <HiddenSlides>0</HiddenSlides>
  <MMClips>2</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142</vt:i4>
      </vt:variant>
    </vt:vector>
  </HeadingPairs>
  <TitlesOfParts>
    <vt:vector size="154" baseType="lpstr">
      <vt:lpstr>Arial</vt:lpstr>
      <vt:lpstr>Arial MT</vt:lpstr>
      <vt:lpstr>Calibri</vt:lpstr>
      <vt:lpstr>Calibri Light</vt:lpstr>
      <vt:lpstr>Lucida Sans Unicode</vt:lpstr>
      <vt:lpstr>Microsoft Sans Serif</vt:lpstr>
      <vt:lpstr>Symbol</vt:lpstr>
      <vt:lpstr>Times New Roman</vt:lpstr>
      <vt:lpstr>Trebuchet MS</vt:lpstr>
      <vt:lpstr>Verdana</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Bomba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2b. Eficiencia hidráulica.  Disminuir perdidas de carga y regar con baja presion</vt:lpstr>
      <vt:lpstr>Presentación de PowerPoint</vt:lpstr>
      <vt:lpstr>Presentación de PowerPoint</vt:lpstr>
      <vt:lpstr>Presentación de PowerPoint</vt:lpstr>
      <vt:lpstr>Eficiencia hidráulica.  Baja presión en riego por aspersión en pivotes a 0,7 bar</vt:lpstr>
      <vt:lpstr>Eficiencia hidráulica.  Baja presión en riego por aspersión en cobertura a 1,5 bar</vt:lpstr>
      <vt:lpstr>Eficiencia hidráulica.  Disminuir pérdidas de carga en las tuberías de la red de riego</vt:lpstr>
      <vt:lpstr>Eficiencia hidráulica.  Disminuir pérdidas por estrangulación.</vt:lpstr>
      <vt:lpstr>Eficiencia hidráulica.  Disminuir pérdidas por estrangulación.</vt:lpstr>
      <vt:lpstr>Eficiencia hidráulica.  Disminuir pérdidas de carga en el bombeo</vt:lpstr>
      <vt:lpstr>Eficiencia hidráulica.  Disminuir pérdidas de carga en el bombeo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Eficiencia hídrica. Riego inteligente Automatización y telecontrol. Histórico de riegos</vt:lpstr>
      <vt:lpstr>Esto también es eficiencia energética</vt:lpstr>
      <vt:lpstr>Presentación de PowerPoint</vt:lpstr>
      <vt:lpstr>Presentación de PowerPoint</vt:lpstr>
      <vt:lpstr>Beneficios de cada actuación</vt:lpstr>
      <vt:lpstr>Beneficios de cada actuación</vt:lpstr>
      <vt:lpstr>Beneficios de cada actuación</vt:lpstr>
      <vt:lpstr>3 . Riego solar</vt:lpstr>
      <vt:lpstr>Presentación de PowerPoint</vt:lpstr>
      <vt:lpstr>Presentación de PowerPoint</vt:lpstr>
      <vt:lpstr>Esta no es la solución</vt:lpstr>
      <vt:lpstr>No es lo mismo</vt:lpstr>
      <vt:lpstr>Presentación de PowerPoint</vt:lpstr>
      <vt:lpstr>Presentación de PowerPoint</vt:lpstr>
      <vt:lpstr>Situación Actual CARATERÍSTICAS PRINCIPALES</vt:lpstr>
      <vt:lpstr>Solución técnica CARATERÍSTICAS PRINCIPALES</vt:lpstr>
      <vt:lpstr>Presentación de PowerPoint</vt:lpstr>
      <vt:lpstr>Presentación de PowerPoint</vt:lpstr>
      <vt:lpstr>Presentación de PowerPoint</vt:lpstr>
      <vt:lpstr>Presentación de PowerPoint</vt:lpstr>
      <vt:lpstr>Eficiencia hidráulica.  Disminuir pérdidas de carga en las tuberías de la red de riego</vt:lpstr>
      <vt:lpstr>Eficiencia hidráulica.  Baja presión en riego por aspersión en pivotes a 0,7 bar</vt:lpstr>
      <vt:lpstr>Autoabastecimiento de azúcar en España  (toneladas de azúcar)</vt:lpstr>
      <vt:lpstr>Presentación de PowerPoint</vt:lpstr>
      <vt:lpstr>Presentación de PowerPoint</vt:lpstr>
      <vt:lpstr>Presentación de PowerPoint</vt:lpstr>
      <vt:lpstr>Presentación de PowerPoint</vt:lpstr>
      <vt:lpstr>Presentación de PowerPoint</vt:lpstr>
      <vt:lpstr>Disminuir el coste energético del riego para mejorar la sostenibilidad del cultivo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cultivo de la remolacha en Castilla y León tiene futuro…   …si ponemos en marcha un Plan para disminuir los costes energéticos del riego y la mejorar la eficiencia del uso del agua</vt:lpstr>
      <vt:lpstr>Autoabastecimiento de azúcar en España  (toneladas de azúcar)</vt:lpstr>
      <vt:lpstr>Presentación de PowerPoint</vt:lpstr>
      <vt:lpstr> Plan de reducción del coste energético y ahorro de agua en los sondeos de Castilla y León</vt:lpstr>
      <vt:lpstr> Plan de reducción del coste energético y ahorro de agua en los sondeos de Castilla y León</vt:lpstr>
      <vt:lpstr>Presentación de PowerPoint</vt:lpstr>
      <vt:lpstr>Presentación de PowerPoint</vt:lpstr>
      <vt:lpstr>Eficiencia hídrica. Ahorro de agua y mejora de rendimiento Programar los riegos en base a las necesidades semanales de cada cultivo</vt:lpstr>
      <vt:lpstr>Eficiencia hídrica. Riego inteligente Automatización y telecontrol. Histórico de riegos</vt:lpstr>
      <vt:lpstr>Los beneficios de cada actuación</vt:lpstr>
      <vt:lpstr>Presentación de PowerPoint</vt:lpstr>
      <vt:lpstr>Presentación de PowerPoint</vt:lpstr>
      <vt:lpstr>Presentación de PowerPoint</vt:lpstr>
      <vt:lpstr>Un buen coche….</vt:lpstr>
      <vt:lpstr>Un buen coche….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 trabajo  coordinado</vt:lpstr>
      <vt:lpstr>Un buen coche….</vt:lpstr>
      <vt:lpstr>Casos de éxito Bombeos solares con placas fijas E-O en un sondeo</vt:lpstr>
      <vt:lpstr>Casos de éxito Bombeos solares con seguidores en un sondeo</vt:lpstr>
      <vt:lpstr>Estudio y coordinación de AIMCRA</vt:lpstr>
      <vt:lpstr>Estudio y coordinación de AIMCRA</vt:lpstr>
      <vt:lpstr>Estudio y coordinación de AIMCRA</vt:lpstr>
      <vt:lpstr>Presentación de PowerPoint</vt:lpstr>
      <vt:lpstr>Estudio y coordinación de AIMCRA</vt:lpstr>
      <vt:lpstr>Estudio y coordinación de AIMCRA</vt:lpstr>
      <vt:lpstr>Presentación de PowerPoint</vt:lpstr>
      <vt:lpstr>Estudio y coordinación de AIMCRA</vt:lpstr>
      <vt:lpstr>Errores que se deben evitar</vt:lpstr>
      <vt:lpstr>Presentación de PowerPoint</vt:lpstr>
      <vt:lpstr>Si quieres ir rápido vete tu solo, pero si quieres llegar lejos forma un buen equipo</vt:lpstr>
      <vt:lpstr>Presentación de PowerPoint</vt:lpstr>
      <vt:lpstr>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Garcia Zamarreño, Ana</dc:creator>
  <cp:lastModifiedBy>Jose manuel Omaña Alvarez</cp:lastModifiedBy>
  <cp:revision>33</cp:revision>
  <cp:lastPrinted>2023-01-12T06:55:31Z</cp:lastPrinted>
  <dcterms:created xsi:type="dcterms:W3CDTF">2022-02-01T06:28:09Z</dcterms:created>
  <dcterms:modified xsi:type="dcterms:W3CDTF">2023-01-27T07:51:05Z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2022-01-31T00:00:00Z</vt:filetime>
  </property>
  <property fmtid="{D5CDD505-2E9C-101B-9397-08002B2CF9AE}" pid="3" name="Creator">
    <vt:lpwstr>Microsoft® PowerPoint® para Microsoft 365</vt:lpwstr>
  </property>
  <property fmtid="{D5CDD505-2E9C-101B-9397-08002B2CF9AE}" pid="4" name="LastSaved">
    <vt:filetime>2022-02-01T00:00:00Z</vt:filetime>
  </property>
</Properties>
</file>